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7" r:id="rId2"/>
    <p:sldMasterId id="2147483756" r:id="rId3"/>
    <p:sldMasterId id="2147483770" r:id="rId4"/>
    <p:sldMasterId id="2147483791" r:id="rId5"/>
    <p:sldMasterId id="2147483811" r:id="rId6"/>
    <p:sldMasterId id="2147483829" r:id="rId7"/>
  </p:sldMasterIdLst>
  <p:notesMasterIdLst>
    <p:notesMasterId r:id="rId22"/>
  </p:notesMasterIdLst>
  <p:handoutMasterIdLst>
    <p:handoutMasterId r:id="rId23"/>
  </p:handoutMasterIdLst>
  <p:sldIdLst>
    <p:sldId id="751" r:id="rId8"/>
    <p:sldId id="866" r:id="rId9"/>
    <p:sldId id="802" r:id="rId10"/>
    <p:sldId id="837" r:id="rId11"/>
    <p:sldId id="864" r:id="rId12"/>
    <p:sldId id="863" r:id="rId13"/>
    <p:sldId id="857" r:id="rId14"/>
    <p:sldId id="858" r:id="rId15"/>
    <p:sldId id="853" r:id="rId16"/>
    <p:sldId id="813" r:id="rId17"/>
    <p:sldId id="854" r:id="rId18"/>
    <p:sldId id="865" r:id="rId19"/>
    <p:sldId id="827" r:id="rId20"/>
    <p:sldId id="759" r:id="rId21"/>
  </p:sldIdLst>
  <p:sldSz cx="12192000" cy="6858000"/>
  <p:notesSz cx="6797675" cy="9926638"/>
  <p:defaultTextStyle>
    <a:defPPr>
      <a:defRPr lang="sv-S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 Tillberg" initials="AT" lastIdx="10" clrIdx="0">
    <p:extLst>
      <p:ext uri="{19B8F6BF-5375-455C-9EA6-DF929625EA0E}">
        <p15:presenceInfo xmlns:p15="http://schemas.microsoft.com/office/powerpoint/2012/main" userId="S::anneli.tillberg@delmos.se::a81ec158-a729-40ca-8e68-d858269f23d5" providerId="AD"/>
      </p:ext>
    </p:extLst>
  </p:cmAuthor>
  <p:cmAuthor id="2" name="Karen Austin" initials="KA" lastIdx="5" clrIdx="1">
    <p:extLst>
      <p:ext uri="{19B8F6BF-5375-455C-9EA6-DF929625EA0E}">
        <p15:presenceInfo xmlns:p15="http://schemas.microsoft.com/office/powerpoint/2012/main" userId="S::karen.austin@delmos.se::cfba18d6-7935-4185-a105-3820cffc85cd" providerId="AD"/>
      </p:ext>
    </p:extLst>
  </p:cmAuthor>
  <p:cmAuthor id="3" name="Sundman Maria - HBH - Folkhälsa och hållbarhet" initials="SM-H-Foh" lastIdx="1" clrIdx="2">
    <p:extLst>
      <p:ext uri="{19B8F6BF-5375-455C-9EA6-DF929625EA0E}">
        <p15:presenceInfo xmlns:p15="http://schemas.microsoft.com/office/powerpoint/2012/main" userId="S-1-5-21-1327637745-2060587216-860360866-1019466" providerId="AD"/>
      </p:ext>
    </p:extLst>
  </p:cmAuthor>
  <p:cmAuthor id="4" name="Mårtensson Emma - HBH - Folkhälsa och hållbarhet" initials="ME-H-Foh" lastIdx="1" clrIdx="3">
    <p:extLst>
      <p:ext uri="{19B8F6BF-5375-455C-9EA6-DF929625EA0E}">
        <p15:presenceInfo xmlns:p15="http://schemas.microsoft.com/office/powerpoint/2012/main" userId="S-1-5-21-1327637745-2060587216-860360866-988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ED"/>
    <a:srgbClr val="F8CED8"/>
    <a:srgbClr val="FEF1E8"/>
    <a:srgbClr val="FDE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2093" autoAdjust="0"/>
  </p:normalViewPr>
  <p:slideViewPr>
    <p:cSldViewPr showGuides="1">
      <p:cViewPr varScale="1">
        <p:scale>
          <a:sx n="104" d="100"/>
          <a:sy n="104" d="100"/>
        </p:scale>
        <p:origin x="57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2696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7E45E-9859-4430-873C-90A8D0FA937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37A4F-A789-4DED-BE9A-A9075277E9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81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9BE-B068-440D-B165-D18BDF4CA711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27C9-DA49-45C2-9E71-BE134204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2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sv-SE" sz="1200" dirty="0" smtClean="0"/>
          </a:p>
          <a:p>
            <a:endParaRPr lang="sv-SE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0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733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49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F27C9-DA49-45C2-9E71-BE134204636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25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06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98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33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899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3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7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3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945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6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 - 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 marL="274630" indent="0">
              <a:buFontTx/>
              <a:buNone/>
              <a:defRPr/>
            </a:lvl2pPr>
            <a:lvl3pPr marL="627047" indent="0">
              <a:buFontTx/>
              <a:buNone/>
              <a:defRPr/>
            </a:lvl3pPr>
            <a:lvl4pPr marL="1071536" indent="0">
              <a:buFontTx/>
              <a:buNone/>
              <a:defRPr/>
            </a:lvl4pPr>
            <a:lvl5pPr marL="1436651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91488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8412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 - Rubrik, punktlista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4" hasCustomPrompt="1"/>
          </p:nvPr>
        </p:nvSpPr>
        <p:spPr>
          <a:xfrm>
            <a:off x="6265137" y="2052000"/>
            <a:ext cx="5256213" cy="4138612"/>
          </a:xfrm>
        </p:spPr>
        <p:txBody>
          <a:bodyPr/>
          <a:lstStyle/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73971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 - Rubrik, under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497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9335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8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74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9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92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88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5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10801349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22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695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4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EA194-4ED2-4776-9E7C-CE407BE9554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2024-02-28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39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A0851-13CF-4A9F-8488-ED004F0A00E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2024-02-28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5C13B-CD88-43AB-BEBB-7091F022366D}" type="slidenum">
              <a:rPr kumimoji="0" lang="sv-SE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61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0" name="Picture 2" descr="SU_PPT_eld"/>
          <p:cNvPicPr>
            <a:picLocks noChangeAspect="1" noChangeArrowheads="1"/>
          </p:cNvPicPr>
          <p:nvPr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4233" y="1590676"/>
            <a:ext cx="9677400" cy="5286375"/>
          </a:xfrm>
          <a:prstGeom prst="rect">
            <a:avLst/>
          </a:prstGeom>
          <a:noFill/>
        </p:spPr>
      </p:pic>
      <p:sp>
        <p:nvSpPr>
          <p:cNvPr id="514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41968" y="2435226"/>
            <a:ext cx="8843433" cy="1425575"/>
          </a:xfrm>
        </p:spPr>
        <p:txBody>
          <a:bodyPr lIns="72000" tIns="36000" rIns="72000" bIns="36000"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14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1968" y="3860801"/>
            <a:ext cx="8843433" cy="116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514053" name="Picture 5" descr="SU_logo_32mm_300dpi_SVEN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5401" y="287339"/>
            <a:ext cx="1536700" cy="1011237"/>
          </a:xfrm>
          <a:prstGeom prst="rect">
            <a:avLst/>
          </a:prstGeom>
          <a:noFill/>
        </p:spPr>
      </p:pic>
      <p:sp>
        <p:nvSpPr>
          <p:cNvPr id="514054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1405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2582334" y="6151564"/>
            <a:ext cx="5990167" cy="301625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51405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82220B-A960-4F28-B11C-B531E11FDAB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42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D8815-7765-4728-8C04-A72106194AF8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0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A6BAC-49D4-4FD7-A2FB-D0CBD4AD2C3C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51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0" y="2806700"/>
            <a:ext cx="4464051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1351" y="2806700"/>
            <a:ext cx="4464049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A8303-75DC-47A1-A47A-4E22B811A0B6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30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34427-A7AD-4D73-A07F-076A42F22AF5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4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7CC00-A2A4-4E60-91AC-3213622B979C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86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15E0A-9A65-4FB6-B146-8BCB7369A1B8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34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0C45E-478F-47BE-8E50-0F34739BB3E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39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56AEE-2C01-4FEC-ADB8-302C176561E6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88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1B1AC-5186-4361-ADD2-0009DCD00A4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2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964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3634" y="1943100"/>
            <a:ext cx="2281767" cy="4078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4100" y="1943100"/>
            <a:ext cx="6646333" cy="4078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B8C18-5963-4230-966D-D2877371B58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40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5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4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 - Rubrik, underrubrik, stående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1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1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960096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953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787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630" indent="0">
              <a:buFontTx/>
              <a:buNone/>
              <a:defRPr/>
            </a:lvl2pPr>
            <a:lvl3pPr marL="627047" indent="0">
              <a:buFontTx/>
              <a:buNone/>
              <a:defRPr/>
            </a:lvl3pPr>
            <a:lvl4pPr marL="1071536" indent="0">
              <a:buFontTx/>
              <a:buNone/>
              <a:defRPr/>
            </a:lvl4pPr>
            <a:lvl5pPr marL="1436651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765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309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,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>
              <a:defRPr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411330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262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609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159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02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3" y="421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3" y="205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221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2" y="4356000"/>
            <a:ext cx="3945255" cy="180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2" y="2556000"/>
            <a:ext cx="3945255" cy="16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670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32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596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8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74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633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92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8141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24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10801349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842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Media,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720002" y="1440000"/>
            <a:ext cx="10801351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94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831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094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0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lägga till en bild</a:t>
            </a:r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lägga till en bild</a:t>
            </a:r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0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246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605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0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,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>
              <a:defRPr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411330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37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609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197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3" y="421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3" y="205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71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2" y="4356000"/>
            <a:ext cx="3945255" cy="180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2" y="2556000"/>
            <a:ext cx="3945255" cy="16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123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,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>
              <a:defRPr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411330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97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753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0125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8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74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779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92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8306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423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10801349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416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908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4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 - Rubrik, punktlista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4" hasCustomPrompt="1"/>
          </p:nvPr>
        </p:nvSpPr>
        <p:spPr>
          <a:xfrm>
            <a:off x="6265137" y="2052000"/>
            <a:ext cx="5256213" cy="4138612"/>
          </a:xfrm>
        </p:spPr>
        <p:txBody>
          <a:bodyPr/>
          <a:lstStyle/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93428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609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07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 - Rubrik, underrubrik, stående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1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1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960096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 marL="274630" indent="0">
              <a:buFontTx/>
              <a:buNone/>
              <a:defRPr/>
            </a:lvl2pPr>
            <a:lvl3pPr marL="627047" indent="0">
              <a:buFontTx/>
              <a:buNone/>
              <a:defRPr/>
            </a:lvl3pPr>
            <a:lvl4pPr marL="1071536" indent="0">
              <a:buFontTx/>
              <a:buNone/>
              <a:defRPr/>
            </a:lvl4pPr>
            <a:lvl5pPr marL="1436651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340828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79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punktlista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4" hasCustomPrompt="1"/>
          </p:nvPr>
        </p:nvSpPr>
        <p:spPr>
          <a:xfrm>
            <a:off x="6265137" y="2052000"/>
            <a:ext cx="5256213" cy="4138612"/>
          </a:xfrm>
        </p:spPr>
        <p:txBody>
          <a:bodyPr/>
          <a:lstStyle/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39996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sp>
        <p:nvSpPr>
          <p:cNvPr id="6" name="Platshållare för innehåll 4"/>
          <p:cNvSpPr>
            <a:spLocks noGrp="1"/>
          </p:cNvSpPr>
          <p:nvPr>
            <p:ph sz="quarter" idx="15" hasCustomPrompt="1"/>
          </p:nvPr>
        </p:nvSpPr>
        <p:spPr>
          <a:xfrm>
            <a:off x="6265137" y="2556000"/>
            <a:ext cx="5256213" cy="363461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416254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Rubrik,  2 mindre objekt till vänster och 1 större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20000" y="2052000"/>
            <a:ext cx="3960000" cy="198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720000" y="4183200"/>
            <a:ext cx="3960000" cy="198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73725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mindre objekt till vänster och 1 större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20000" y="2558160"/>
            <a:ext cx="3960000" cy="1692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720000" y="4471200"/>
            <a:ext cx="3960000" cy="169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26627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3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381876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8043750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</p:spTree>
    <p:extLst>
      <p:ext uri="{BB962C8B-B14F-4D97-AF65-F5344CB8AC3E}">
        <p14:creationId xmlns:p14="http://schemas.microsoft.com/office/powerpoint/2010/main" val="347726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in en underrubrik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381876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8043750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56633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3" y="421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3" y="205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339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42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40000"/>
            <a:ext cx="10800000" cy="42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308209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</p:spTree>
    <p:extLst>
      <p:ext uri="{BB962C8B-B14F-4D97-AF65-F5344CB8AC3E}">
        <p14:creationId xmlns:p14="http://schemas.microsoft.com/office/powerpoint/2010/main" val="329659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2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8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190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974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59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,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>
              <a:defRPr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411330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26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2" y="4356000"/>
            <a:ext cx="3945255" cy="180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2" y="2556000"/>
            <a:ext cx="3945255" cy="16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896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609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985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3" y="421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3" y="205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559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2" y="4356000"/>
            <a:ext cx="3945255" cy="180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2" y="2556000"/>
            <a:ext cx="3945255" cy="16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646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692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1834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8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74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92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92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8138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2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10801349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683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144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" y="6129679"/>
            <a:ext cx="1597516" cy="6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3" r:id="rId2"/>
    <p:sldLayoutId id="2147483734" r:id="rId3"/>
    <p:sldLayoutId id="2147483727" r:id="rId4"/>
    <p:sldLayoutId id="2147483728" r:id="rId5"/>
    <p:sldLayoutId id="2147483669" r:id="rId6"/>
    <p:sldLayoutId id="2147483729" r:id="rId7"/>
    <p:sldLayoutId id="2147483670" r:id="rId8"/>
    <p:sldLayoutId id="2147483730" r:id="rId9"/>
    <p:sldLayoutId id="2147483671" r:id="rId10"/>
    <p:sldLayoutId id="2147483731" r:id="rId11"/>
    <p:sldLayoutId id="2147483672" r:id="rId12"/>
    <p:sldLayoutId id="2147483732" r:id="rId13"/>
    <p:sldLayoutId id="2147483673" r:id="rId14"/>
    <p:sldLayoutId id="2147483674" r:id="rId15"/>
    <p:sldLayoutId id="2147483733" r:id="rId16"/>
    <p:sldLayoutId id="214748373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sv-SE" sz="40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F19C8-A0D3-4536-97A4-2E130B18FED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2024-02-28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5C13B-CD88-43AB-BEBB-7091F022366D}" type="slidenum">
              <a:rPr kumimoji="0" lang="sv-SE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regiongavleborg.se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1" y="1943100"/>
            <a:ext cx="91313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1" y="2806700"/>
            <a:ext cx="91313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39284" y="6151563"/>
            <a:ext cx="149648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334" y="6151564"/>
            <a:ext cx="599016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v-SE" smtClean="0">
                <a:solidFill>
                  <a:srgbClr val="000000"/>
                </a:solidFill>
              </a:rPr>
              <a:t>/ 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513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2051" y="6151564"/>
            <a:ext cx="284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06F25C4-192E-4E93-AC3C-60283E09A10C}" type="slidenum">
              <a:rPr lang="sv-SE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513031" name="Picture 7" descr="SU_logo_32mm_300dpi_SVENS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85401" y="287339"/>
            <a:ext cx="1536700" cy="1011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44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+mj-lt"/>
          <a:ea typeface="+mj-ea"/>
          <a:cs typeface="+mj-cs"/>
        </a:defRPr>
      </a:lvl1pPr>
      <a:lvl2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2pPr>
      <a:lvl3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3pPr>
      <a:lvl4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4pPr>
      <a:lvl5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9pPr>
    </p:titleStyle>
    <p:bodyStyle>
      <a:lvl1pPr marL="342900" indent="-342900" algn="l" rtl="0" fontAlgn="base">
        <a:lnSpc>
          <a:spcPts val="29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34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661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" y="6129679"/>
            <a:ext cx="1597516" cy="6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sv-SE" sz="40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" y="6129679"/>
            <a:ext cx="1597516" cy="6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" y="6129679"/>
            <a:ext cx="1597516" cy="6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6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sv-SE" sz="40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mlikhalsa@regiongavleborg.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globalassets/regional-utveckling/om-regional-utveckling/jamlikhetsutredning/rg-jamlikhetsutredning-rapport-tg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egiongavleborg.se/globalassets/samverkanswebben/utveckling-samverkan/jamlik-halsa/program-for-god-och-jamlik-halsa.pdf" TargetMode="External"/><Relationship Id="rId5" Type="http://schemas.openxmlformats.org/officeDocument/2006/relationships/hyperlink" Target="https://www.regiongavleborg.se/samverkanswebben/folkhalsa/god-och-jamlik-halsa/lar-dig-mer/jamlikhetsutredningen/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giongavleborg.se/globalassets/regional-utveckling/om-regional-utveckling/jamlikhetsutredning/rg-jamlikhetsutredning-rapport-tga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giongavleborg.se/globalassets/regional-utveckling/om-regional-utveckling/jamlikhetsutredning/rg-jamlikhetsutredning-rapport-tga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globalassets/regional-utveckling/om-regional-utveckling/jamlikhetsutredning/rg-jamlikhetsutredning-rapport-tga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globalassets/regional-utveckling/om-regional-utveckling/jamlikhetsutredning/rg-jamlikhetsutredning-rapport-tga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globalassets/regional-utveckling/om-regional-utveckling/jamlikhetsutredning/rg-jamlikhetsutredning-rapport-tga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globalassets/regional-utveckling/om-regional-utveckling/jamlikhetsutredning/rg-jamlikhetsutredning-rapport-tga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globalassets/samverkanswebben/utveckling-samverkan/jamlik-halsa/program-for-god-och-jamlik-halsa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>
          <a:xfrm>
            <a:off x="720002" y="3861208"/>
            <a:ext cx="10801351" cy="1440000"/>
          </a:xfrm>
        </p:spPr>
        <p:txBody>
          <a:bodyPr anchor="ctr">
            <a:normAutofit/>
          </a:bodyPr>
          <a:lstStyle/>
          <a:p>
            <a:r>
              <a:rPr lang="sv-SE" sz="4000" dirty="0" smtClean="0">
                <a:solidFill>
                  <a:prstClr val="black"/>
                </a:solidFill>
              </a:rPr>
              <a:t>Vad är omotiverade skillnader?</a:t>
            </a:r>
            <a:r>
              <a:rPr lang="sv-SE" sz="4000" b="1" dirty="0">
                <a:solidFill>
                  <a:srgbClr val="FAA634"/>
                </a:solidFill>
                <a:latin typeface="Century Gothic" panose="020B0502020202020204" pitchFamily="34" charset="0"/>
              </a:rPr>
              <a:t/>
            </a:r>
            <a:br>
              <a:rPr lang="sv-SE" sz="4000" b="1" dirty="0">
                <a:solidFill>
                  <a:srgbClr val="FAA634"/>
                </a:solidFill>
                <a:latin typeface="Century Gothic" panose="020B0502020202020204" pitchFamily="34" charset="0"/>
              </a:rPr>
            </a:br>
            <a:r>
              <a:rPr lang="sv-SE" sz="1000" b="1" dirty="0">
                <a:solidFill>
                  <a:srgbClr val="FAA634"/>
                </a:solidFill>
                <a:latin typeface="Century Gothic" panose="020B0502020202020204" pitchFamily="34" charset="0"/>
              </a:rPr>
              <a:t/>
            </a:r>
            <a:br>
              <a:rPr lang="sv-SE" sz="1000" b="1" dirty="0">
                <a:solidFill>
                  <a:srgbClr val="FAA634"/>
                </a:solidFill>
                <a:latin typeface="Century Gothic" panose="020B0502020202020204" pitchFamily="34" charset="0"/>
              </a:rPr>
            </a:br>
            <a:r>
              <a:rPr lang="sv-SE" sz="1800" dirty="0" smtClean="0">
                <a:solidFill>
                  <a:prstClr val="black"/>
                </a:solidFill>
              </a:rPr>
              <a:t>Stödmaterial </a:t>
            </a:r>
            <a:r>
              <a:rPr lang="sv-SE" sz="1800" smtClean="0">
                <a:solidFill>
                  <a:prstClr val="black"/>
                </a:solidFill>
              </a:rPr>
              <a:t>till chefer</a:t>
            </a:r>
            <a:endParaRPr lang="sv-SE" sz="28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20002" y="5085016"/>
            <a:ext cx="10801351" cy="1080288"/>
          </a:xfrm>
        </p:spPr>
        <p:txBody>
          <a:bodyPr>
            <a:normAutofit/>
          </a:bodyPr>
          <a:lstStyle/>
          <a:p>
            <a:endParaRPr lang="sv-SE" sz="1600" dirty="0" smtClean="0">
              <a:latin typeface="Century Gothic" panose="020B0502020202020204" pitchFamily="34" charset="0"/>
            </a:endParaRPr>
          </a:p>
          <a:p>
            <a:endParaRPr lang="sv-SE" sz="1600" dirty="0" smtClean="0">
              <a:latin typeface="Century Gothic" panose="020B0502020202020204" pitchFamily="34" charset="0"/>
            </a:endParaRPr>
          </a:p>
          <a:p>
            <a:r>
              <a:rPr lang="sv-SE" sz="1600" dirty="0" smtClean="0">
                <a:latin typeface="Century Gothic" panose="020B0502020202020204" pitchFamily="34" charset="0"/>
              </a:rPr>
              <a:t>Avdelning Folkhälsa och hållbarhet, Regional utvecklingsförvaltning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6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 vi kan</a:t>
            </a:r>
            <a:r>
              <a:rPr lang="sv-SE" sz="1600" dirty="0">
                <a:solidFill>
                  <a:prstClr val="black"/>
                </a:solidFill>
              </a:rPr>
              <a:t> </a:t>
            </a:r>
            <a:r>
              <a:rPr lang="sv-SE" sz="1600" dirty="0" smtClean="0">
                <a:solidFill>
                  <a:prstClr val="black"/>
                </a:solidFill>
              </a:rPr>
              <a:t>(</a:t>
            </a:r>
            <a:r>
              <a:rPr lang="sv-SE" sz="1600" u="sng" dirty="0" smtClean="0">
                <a:solidFill>
                  <a:prstClr val="black"/>
                </a:solidFill>
              </a:rPr>
              <a:t>alltid</a:t>
            </a:r>
            <a:r>
              <a:rPr lang="sv-SE" sz="1600" dirty="0" smtClean="0">
                <a:solidFill>
                  <a:prstClr val="black"/>
                </a:solidFill>
              </a:rPr>
              <a:t>) </a:t>
            </a:r>
            <a:r>
              <a:rPr lang="sv-SE" dirty="0" smtClean="0"/>
              <a:t>göra </a:t>
            </a:r>
            <a:r>
              <a:rPr lang="sv-SE" sz="1600" dirty="0" smtClean="0"/>
              <a:t>(ännu mer) </a:t>
            </a:r>
            <a:r>
              <a:rPr lang="sv-SE" dirty="0" smtClean="0"/>
              <a:t>skillnad </a:t>
            </a:r>
            <a:r>
              <a:rPr lang="sv-SE" sz="1600" dirty="0">
                <a:solidFill>
                  <a:prstClr val="black"/>
                </a:solidFill>
              </a:rPr>
              <a:t>(</a:t>
            </a:r>
            <a:r>
              <a:rPr lang="sv-SE" sz="1600" dirty="0" smtClean="0">
                <a:solidFill>
                  <a:prstClr val="black"/>
                </a:solidFill>
              </a:rPr>
              <a:t>än vi redan gör) 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000" y="2204864"/>
            <a:ext cx="10801349" cy="3987136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sv-SE" sz="2400" dirty="0" smtClean="0"/>
              <a:t>Vi </a:t>
            </a:r>
            <a:r>
              <a:rPr lang="sv-SE" sz="2400" b="1" i="1" dirty="0" smtClean="0"/>
              <a:t>kan</a:t>
            </a:r>
            <a:r>
              <a:rPr lang="sv-SE" sz="2400" dirty="0" smtClean="0"/>
              <a:t> granska oss själva och hur vi bedriver våra verksamheter, förbättra vårt bemötande och våra </a:t>
            </a:r>
            <a:r>
              <a:rPr lang="sv-SE" sz="2400" dirty="0"/>
              <a:t>sätt att inkludera fler, </a:t>
            </a:r>
            <a:r>
              <a:rPr lang="sv-SE" sz="2400" dirty="0" smtClean="0"/>
              <a:t>vi </a:t>
            </a:r>
            <a:r>
              <a:rPr lang="sv-SE" sz="2400" b="1" i="1" dirty="0"/>
              <a:t>kan</a:t>
            </a:r>
            <a:r>
              <a:rPr lang="sv-SE" sz="2400" dirty="0"/>
              <a:t> påverka </a:t>
            </a:r>
            <a:r>
              <a:rPr lang="sv-SE" sz="2400" dirty="0" smtClean="0"/>
              <a:t>de strukturer </a:t>
            </a:r>
            <a:r>
              <a:rPr lang="sv-SE" sz="2400" dirty="0"/>
              <a:t>vi byggt </a:t>
            </a:r>
            <a:r>
              <a:rPr lang="sv-SE" sz="2400" dirty="0" smtClean="0"/>
              <a:t>upp, </a:t>
            </a:r>
            <a:r>
              <a:rPr lang="sv-SE" sz="2400" dirty="0"/>
              <a:t>våra </a:t>
            </a:r>
            <a:r>
              <a:rPr lang="sv-SE" sz="2400" dirty="0" smtClean="0"/>
              <a:t>arbetssätt och samverkan med andra!</a:t>
            </a:r>
          </a:p>
          <a:p>
            <a:pPr marL="0" indent="0">
              <a:spcBef>
                <a:spcPts val="40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sv-SE" sz="2400" dirty="0"/>
              <a:t>D</a:t>
            </a:r>
            <a:r>
              <a:rPr lang="sv-SE" sz="2400" dirty="0" smtClean="0"/>
              <a:t>et handlar </a:t>
            </a:r>
            <a:r>
              <a:rPr lang="sv-SE" sz="2400" i="1" dirty="0" smtClean="0"/>
              <a:t>inte</a:t>
            </a:r>
            <a:r>
              <a:rPr lang="sv-SE" sz="2400" dirty="0" smtClean="0"/>
              <a:t> </a:t>
            </a:r>
            <a:r>
              <a:rPr lang="sv-SE" sz="2400" dirty="0"/>
              <a:t>om en eller två avgörande åtgärder som behöver göras, </a:t>
            </a:r>
            <a:r>
              <a:rPr lang="sv-SE" sz="2400" dirty="0" smtClean="0"/>
              <a:t>inte om nya projekt, </a:t>
            </a:r>
            <a:r>
              <a:rPr lang="sv-SE" sz="2400" dirty="0"/>
              <a:t>utan ett tålmodigt </a:t>
            </a:r>
            <a:r>
              <a:rPr lang="sv-SE" sz="2400" dirty="0" smtClean="0"/>
              <a:t>långsiktigt arbete </a:t>
            </a:r>
            <a:r>
              <a:rPr lang="sv-SE" sz="2400" b="1" i="1" dirty="0"/>
              <a:t>inom</a:t>
            </a:r>
            <a:r>
              <a:rPr lang="sv-SE" sz="2400" dirty="0"/>
              <a:t> befintliga </a:t>
            </a:r>
            <a:r>
              <a:rPr lang="sv-SE" sz="2400" dirty="0" smtClean="0"/>
              <a:t>verksamheter </a:t>
            </a:r>
          </a:p>
          <a:p>
            <a:pPr algn="ctr">
              <a:spcBef>
                <a:spcPts val="400"/>
              </a:spcBef>
              <a:buFontTx/>
              <a:buChar char="-"/>
            </a:pPr>
            <a:r>
              <a:rPr lang="sv-SE" sz="2400" i="1" dirty="0" smtClean="0"/>
              <a:t>att helt enkelt göra </a:t>
            </a:r>
            <a:r>
              <a:rPr lang="sv-SE" sz="2400" i="1" dirty="0"/>
              <a:t>det befintliga </a:t>
            </a:r>
            <a:r>
              <a:rPr lang="sv-SE" sz="2400" i="1" dirty="0" smtClean="0"/>
              <a:t>uppdraget </a:t>
            </a:r>
            <a:r>
              <a:rPr lang="sv-SE" sz="2400" i="1" dirty="0"/>
              <a:t>bättre och för </a:t>
            </a:r>
            <a:r>
              <a:rPr lang="sv-SE" sz="2400" i="1" dirty="0" smtClean="0"/>
              <a:t>alla! </a:t>
            </a:r>
          </a:p>
          <a:p>
            <a:pPr algn="ctr">
              <a:spcBef>
                <a:spcPts val="400"/>
              </a:spcBef>
              <a:buFontTx/>
              <a:buChar char="-"/>
            </a:pPr>
            <a:r>
              <a:rPr lang="sv-SE" sz="2400" i="1" dirty="0" smtClean="0"/>
              <a:t>Hela tiden!</a:t>
            </a:r>
          </a:p>
        </p:txBody>
      </p:sp>
      <p:pic>
        <p:nvPicPr>
          <p:cNvPr id="1026" name="Picture 2" descr="Red Spiral Arrow 3d-vektorgrafik och fler bilder på Spiral - Virvlande -  iStock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48786"/>
            <a:ext cx="1946176" cy="19461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6"/>
          <p:cNvSpPr>
            <a:spLocks noGrp="1"/>
          </p:cNvSpPr>
          <p:nvPr>
            <p:ph idx="1"/>
          </p:nvPr>
        </p:nvSpPr>
        <p:spPr>
          <a:xfrm>
            <a:off x="720001" y="2556000"/>
            <a:ext cx="4295879" cy="3636000"/>
          </a:xfrm>
        </p:spPr>
        <p:txBody>
          <a:bodyPr/>
          <a:lstStyle/>
          <a:p>
            <a:r>
              <a:rPr lang="sv-SE" sz="2400" dirty="0" smtClean="0"/>
              <a:t>Mallar och verktyg finns att använda</a:t>
            </a:r>
          </a:p>
          <a:p>
            <a:r>
              <a:rPr lang="sv-SE" sz="2400" dirty="0" smtClean="0"/>
              <a:t>Stöttning av / bollning med personella resurser är möjligt</a:t>
            </a:r>
          </a:p>
          <a:p>
            <a:r>
              <a:rPr lang="sv-SE" sz="2400" dirty="0" smtClean="0"/>
              <a:t>Hjälp att förstå eller ta fram data kan möjliggöras</a:t>
            </a:r>
            <a:endParaRPr lang="sv-SE" sz="2400" dirty="0"/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719840" y="1196752"/>
            <a:ext cx="573603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Stöd finns att få!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2"/>
          <a:srcRect l="20747" t="9996" r="19997" b="14661"/>
          <a:stretch/>
        </p:blipFill>
        <p:spPr>
          <a:xfrm>
            <a:off x="6455878" y="1340768"/>
            <a:ext cx="5400924" cy="3862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3"/>
          <a:srcRect l="19995" t="13335" r="19248" b="25325"/>
          <a:stretch/>
        </p:blipFill>
        <p:spPr>
          <a:xfrm>
            <a:off x="5375920" y="3237475"/>
            <a:ext cx="583264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7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Hör av er!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/>
              <a:t>Vid frågor, funderingar eller önskan om stöd – hör gärna av er till avdelningen Folkhälsa och Hållbarhet, Regional utvecklingsförvaltning: </a:t>
            </a:r>
            <a:endParaRPr lang="sv-SE" dirty="0" smtClean="0"/>
          </a:p>
          <a:p>
            <a:pPr marL="0" indent="0">
              <a:buNone/>
            </a:pPr>
            <a:r>
              <a:rPr lang="sv-SE" u="sng" dirty="0" smtClean="0">
                <a:hlinkClick r:id="rId3"/>
              </a:rPr>
              <a:t>jamlikhalsa@regiongavleborg.se</a:t>
            </a:r>
            <a:endParaRPr lang="sv-SE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252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455" y="1457512"/>
            <a:ext cx="3537798" cy="489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Vill du veta mer?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720001" y="2052000"/>
            <a:ext cx="7176199" cy="4140000"/>
          </a:xfrm>
        </p:spPr>
        <p:txBody>
          <a:bodyPr/>
          <a:lstStyle/>
          <a:p>
            <a:r>
              <a:rPr lang="sv-SE" sz="2000" dirty="0"/>
              <a:t>Jämlikhetsutredningens rapport </a:t>
            </a:r>
            <a:r>
              <a:rPr lang="sv-SE" sz="2000" i="1" dirty="0"/>
              <a:t>Jämlikt Gävleborg </a:t>
            </a:r>
            <a:r>
              <a:rPr lang="sv-SE" sz="2000" dirty="0"/>
              <a:t>finns att </a:t>
            </a:r>
            <a:r>
              <a:rPr lang="sv-SE" sz="2000" dirty="0">
                <a:hlinkClick r:id="rId3"/>
              </a:rPr>
              <a:t>ta del av här</a:t>
            </a:r>
            <a:endParaRPr lang="sv-SE" sz="2000" dirty="0"/>
          </a:p>
          <a:p>
            <a:r>
              <a:rPr lang="sv-SE" sz="2000" dirty="0"/>
              <a:t>Mer information om utredningen inklusive filmer med röster från länet finns att </a:t>
            </a:r>
            <a:r>
              <a:rPr lang="sv-SE" sz="2000" dirty="0">
                <a:hlinkClick r:id="rId5"/>
              </a:rPr>
              <a:t>ta del av här</a:t>
            </a:r>
            <a:endParaRPr lang="sv-SE" sz="2000" dirty="0"/>
          </a:p>
          <a:p>
            <a:r>
              <a:rPr lang="sv-SE" sz="2000" i="1" dirty="0"/>
              <a:t>Program för god och jämlik hälsa </a:t>
            </a:r>
            <a:r>
              <a:rPr lang="sv-SE" sz="2000" dirty="0"/>
              <a:t>beslutades av Regionfullmäktige 31 maj 2022 och finns att </a:t>
            </a:r>
            <a:r>
              <a:rPr lang="sv-SE" sz="2000" dirty="0">
                <a:hlinkClick r:id="rId6"/>
              </a:rPr>
              <a:t>ta del av här</a:t>
            </a:r>
            <a:endParaRPr lang="sv-SE" sz="20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50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Vad är en omotiverad skillnad?</a:t>
            </a:r>
            <a:endParaRPr lang="sv-SE" sz="5400" dirty="0">
              <a:latin typeface="+mj-lt"/>
            </a:endParaRPr>
          </a:p>
        </p:txBody>
      </p:sp>
      <p:sp>
        <p:nvSpPr>
          <p:cNvPr id="9" name="Platshållare för innehåll 9"/>
          <p:cNvSpPr txBox="1">
            <a:spLocks/>
          </p:cNvSpPr>
          <p:nvPr/>
        </p:nvSpPr>
        <p:spPr>
          <a:xfrm>
            <a:off x="720001" y="2556000"/>
            <a:ext cx="9480455" cy="332127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2558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489" indent="-1698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05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094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10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Enkelt uttryckt är omotiverade skillnader sådana skillnader som inte kan förklaras av en persons egna preferenser eller av behovsmässiga eller (i vården) medicinska avvägningar. </a:t>
            </a:r>
            <a:endParaRPr lang="sv-SE" sz="2600" b="1" dirty="0"/>
          </a:p>
          <a:p>
            <a:pPr marL="0" indent="0">
              <a:buNone/>
            </a:pPr>
            <a:r>
              <a:rPr lang="sv-SE" sz="1600" i="1" dirty="0" smtClean="0"/>
              <a:t>Exempel: </a:t>
            </a:r>
            <a:r>
              <a:rPr lang="sv-SE" sz="1600" i="1" dirty="0"/>
              <a:t>S</a:t>
            </a:r>
            <a:r>
              <a:rPr lang="sv-SE" sz="1600" i="1" dirty="0" smtClean="0"/>
              <a:t>killnader </a:t>
            </a:r>
            <a:r>
              <a:rPr lang="sv-SE" sz="1600" i="1" dirty="0"/>
              <a:t>i hälsa mellan män och kvinnor som beror på biologiska orsaker är inte </a:t>
            </a:r>
            <a:r>
              <a:rPr lang="sv-SE" sz="1600" i="1" dirty="0" smtClean="0"/>
              <a:t>omotiverade skillnader. </a:t>
            </a:r>
            <a:r>
              <a:rPr lang="sv-SE" sz="1600" i="1" dirty="0"/>
              <a:t>Skillnader i hälsa mellan män och kvinnor som beror på män och kvinnors olika tillgång till resurser, eller genusstrukturer, är orsakade av strukturer i samhället och alltså </a:t>
            </a:r>
            <a:r>
              <a:rPr lang="sv-SE" sz="1600" b="1" i="1" dirty="0" smtClean="0"/>
              <a:t>omotiverade</a:t>
            </a:r>
            <a:r>
              <a:rPr lang="sv-SE" sz="1600" i="1" dirty="0" smtClean="0"/>
              <a:t> </a:t>
            </a:r>
            <a:r>
              <a:rPr lang="sv-SE" sz="1600" i="1" dirty="0"/>
              <a:t>skillnader i </a:t>
            </a:r>
            <a:r>
              <a:rPr lang="sv-SE" sz="1600" i="1" dirty="0" smtClean="0"/>
              <a:t>hälsa.</a:t>
            </a:r>
          </a:p>
          <a:p>
            <a:pPr marL="0" indent="0">
              <a:buNone/>
            </a:pPr>
            <a:endParaRPr lang="sv-SE" sz="1600" b="1" i="1" dirty="0"/>
          </a:p>
          <a:p>
            <a:pPr marL="0" indent="0">
              <a:buNone/>
            </a:pPr>
            <a:r>
              <a:rPr lang="sv-SE" dirty="0" smtClean="0"/>
              <a:t>Omotiverade skillnader skapar ojämlikhet och leder ibland även till diskriminering. </a:t>
            </a:r>
            <a:endParaRPr lang="sv-SE" sz="2800" b="1" dirty="0"/>
          </a:p>
          <a:p>
            <a:pPr marL="0" indent="0">
              <a:buNone/>
            </a:pPr>
            <a:endParaRPr lang="sv-SE" b="1" i="1" dirty="0" smtClean="0"/>
          </a:p>
        </p:txBody>
      </p:sp>
    </p:spTree>
    <p:extLst>
      <p:ext uri="{BB962C8B-B14F-4D97-AF65-F5344CB8AC3E}">
        <p14:creationId xmlns:p14="http://schemas.microsoft.com/office/powerpoint/2010/main" val="8698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Vad innebär jämlikhet?</a:t>
            </a:r>
            <a:endParaRPr lang="sv-SE" sz="5400" dirty="0">
              <a:latin typeface="+mj-lt"/>
            </a:endParaRPr>
          </a:p>
        </p:txBody>
      </p:sp>
      <p:pic>
        <p:nvPicPr>
          <p:cNvPr id="7" name="Bildobjekt 6" descr="C:\Users\ms37501\AppData\Local\Microsoft\Windows\INetCache\Content.Word\Intersektionalitet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16408" r="16128" b="11186"/>
          <a:stretch/>
        </p:blipFill>
        <p:spPr bwMode="auto">
          <a:xfrm>
            <a:off x="5784128" y="1772816"/>
            <a:ext cx="6230101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ktangel 7"/>
          <p:cNvSpPr/>
          <p:nvPr/>
        </p:nvSpPr>
        <p:spPr>
          <a:xfrm>
            <a:off x="8688288" y="6381328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4"/>
              </a:rPr>
              <a:t>Läs mer i rapporten Jämlikt Gävleborg</a:t>
            </a:r>
            <a:endParaRPr lang="sv-SE" sz="1400" dirty="0"/>
          </a:p>
        </p:txBody>
      </p:sp>
      <p:sp>
        <p:nvSpPr>
          <p:cNvPr id="9" name="Platshållare för innehåll 9"/>
          <p:cNvSpPr txBox="1">
            <a:spLocks/>
          </p:cNvSpPr>
          <p:nvPr/>
        </p:nvSpPr>
        <p:spPr>
          <a:xfrm>
            <a:off x="720001" y="2556000"/>
            <a:ext cx="5592023" cy="332127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2558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489" indent="-1698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05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094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10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600" dirty="0" smtClean="0"/>
              <a:t>Jämlikhet innebär att alla människor ska ges </a:t>
            </a:r>
            <a:r>
              <a:rPr lang="sv-SE" sz="2600" b="1" dirty="0" smtClean="0"/>
              <a:t>likvärdiga</a:t>
            </a:r>
            <a:r>
              <a:rPr lang="sv-SE" sz="2600" dirty="0" smtClean="0"/>
              <a:t> möjligheter, </a:t>
            </a:r>
            <a:r>
              <a:rPr lang="sv-SE" sz="2600" b="1" dirty="0" smtClean="0"/>
              <a:t>oavsett </a:t>
            </a:r>
            <a:r>
              <a:rPr lang="sv-SE" sz="2600" dirty="0" smtClean="0"/>
              <a:t>vilka de är eller var de bor.</a:t>
            </a:r>
            <a:r>
              <a:rPr lang="sv-SE" sz="2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1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Vad innebär likvärdiga möjligheter?</a:t>
            </a:r>
            <a:endParaRPr lang="sv-SE" sz="5400" dirty="0">
              <a:latin typeface="+mj-lt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4" b="21881"/>
          <a:stretch/>
        </p:blipFill>
        <p:spPr>
          <a:xfrm>
            <a:off x="5879976" y="2556000"/>
            <a:ext cx="6482428" cy="2252469"/>
          </a:xfrm>
          <a:prstGeom prst="rect">
            <a:avLst/>
          </a:prstGeom>
        </p:spPr>
      </p:pic>
      <p:sp>
        <p:nvSpPr>
          <p:cNvPr id="6" name="Platshållare för innehåll 9"/>
          <p:cNvSpPr txBox="1">
            <a:spLocks/>
          </p:cNvSpPr>
          <p:nvPr/>
        </p:nvSpPr>
        <p:spPr>
          <a:xfrm>
            <a:off x="720001" y="2556000"/>
            <a:ext cx="5592023" cy="332127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2558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489" indent="-1698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05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094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10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600" dirty="0" smtClean="0"/>
              <a:t>Det betyder inte att vi ska göra </a:t>
            </a:r>
            <a:br>
              <a:rPr lang="sv-SE" sz="2600" dirty="0" smtClean="0"/>
            </a:br>
            <a:r>
              <a:rPr lang="sv-SE" sz="2600" dirty="0" smtClean="0"/>
              <a:t>lika för alla, utan att vi behöver </a:t>
            </a:r>
            <a:br>
              <a:rPr lang="sv-SE" sz="2600" dirty="0" smtClean="0"/>
            </a:br>
            <a:r>
              <a:rPr lang="sv-SE" sz="2600" b="1" dirty="0" smtClean="0"/>
              <a:t>göra olika </a:t>
            </a:r>
            <a:r>
              <a:rPr lang="sv-SE" sz="2600" dirty="0" smtClean="0"/>
              <a:t>utifrån</a:t>
            </a:r>
            <a:r>
              <a:rPr lang="sv-SE" sz="2600" b="1" dirty="0" smtClean="0"/>
              <a:t> olika behov, </a:t>
            </a:r>
            <a:br>
              <a:rPr lang="sv-SE" sz="2600" b="1" dirty="0" smtClean="0"/>
            </a:br>
            <a:r>
              <a:rPr lang="sv-SE" sz="2600" b="1" i="1" dirty="0" smtClean="0"/>
              <a:t>eller</a:t>
            </a:r>
            <a:r>
              <a:rPr lang="sv-SE" sz="2600" b="1" dirty="0" smtClean="0"/>
              <a:t> </a:t>
            </a:r>
            <a:r>
              <a:rPr lang="sv-SE" sz="2600" dirty="0" smtClean="0"/>
              <a:t>att vi behöver </a:t>
            </a:r>
            <a:r>
              <a:rPr lang="sv-SE" sz="2600" b="1" dirty="0" smtClean="0"/>
              <a:t>förändra våra strukturer</a:t>
            </a:r>
            <a:endParaRPr lang="sv-SE" sz="2800" dirty="0"/>
          </a:p>
        </p:txBody>
      </p:sp>
      <p:sp>
        <p:nvSpPr>
          <p:cNvPr id="8" name="Rektangel 7"/>
          <p:cNvSpPr/>
          <p:nvPr/>
        </p:nvSpPr>
        <p:spPr>
          <a:xfrm>
            <a:off x="8688288" y="6381328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4"/>
              </a:rPr>
              <a:t>Läs mer i rapporten Jämlikt Gävleborg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9451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 vet till exempel att…</a:t>
            </a:r>
            <a:endParaRPr lang="sv-SE" sz="5400" dirty="0">
              <a:latin typeface="+mj-lt"/>
            </a:endParaRPr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720002" y="2344062"/>
            <a:ext cx="5256000" cy="36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dirty="0" smtClean="0"/>
              <a:t>…de ekonomiska skillnaderna i länet ökar</a:t>
            </a:r>
          </a:p>
          <a:p>
            <a:pPr marL="0" indent="0">
              <a:buNone/>
            </a:pPr>
            <a:endParaRPr lang="sv-SE" sz="3200" dirty="0" smtClean="0">
              <a:solidFill>
                <a:srgbClr val="FF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760296" y="6453336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3"/>
              </a:rPr>
              <a:t>Läs mer i rapporten Jämlikt Gävleborg</a:t>
            </a:r>
            <a:endParaRPr lang="sv-SE" sz="14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76" y="2028263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 vet till också att…</a:t>
            </a:r>
            <a:endParaRPr lang="sv-SE" sz="5400" dirty="0">
              <a:latin typeface="+mj-lt"/>
            </a:endParaRPr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720002" y="2344558"/>
            <a:ext cx="5256000" cy="36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dirty="0" smtClean="0"/>
              <a:t>…andelen </a:t>
            </a:r>
            <a:r>
              <a:rPr lang="sv-SE" sz="3200" dirty="0"/>
              <a:t>med låg ekonomisk standard ökar bland grupper som står utanför </a:t>
            </a:r>
            <a:r>
              <a:rPr lang="sv-SE" sz="3200" dirty="0" smtClean="0"/>
              <a:t>arbetsmarknaden</a:t>
            </a:r>
            <a:endParaRPr lang="sv-SE" sz="3200" dirty="0"/>
          </a:p>
        </p:txBody>
      </p:sp>
      <p:sp>
        <p:nvSpPr>
          <p:cNvPr id="7" name="Rektangel 6"/>
          <p:cNvSpPr/>
          <p:nvPr/>
        </p:nvSpPr>
        <p:spPr>
          <a:xfrm>
            <a:off x="3324640" y="6345116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3"/>
              </a:rPr>
              <a:t>Läs mer i rapporten Jämlikt Gävleborg</a:t>
            </a:r>
            <a:endParaRPr lang="sv-SE" sz="1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04" y="0"/>
            <a:ext cx="4572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Och att…</a:t>
            </a:r>
            <a:endParaRPr lang="sv-SE" sz="5400" dirty="0">
              <a:latin typeface="+mj-lt"/>
            </a:endParaRPr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720002" y="2344558"/>
            <a:ext cx="5664030" cy="36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dirty="0"/>
              <a:t>De som har en låg ekonomisk standard </a:t>
            </a:r>
            <a:r>
              <a:rPr lang="sv-SE" sz="3200" i="1" dirty="0" smtClean="0"/>
              <a:t>också har:</a:t>
            </a:r>
            <a:endParaRPr lang="sv-SE" sz="3200" dirty="0"/>
          </a:p>
          <a:p>
            <a:r>
              <a:rPr lang="sv-SE" sz="2800" dirty="0"/>
              <a:t>en lägre utbildningsnivå</a:t>
            </a:r>
          </a:p>
          <a:p>
            <a:r>
              <a:rPr lang="sv-SE" sz="2800" dirty="0"/>
              <a:t>sämre fysisk och psykisk hälsa</a:t>
            </a:r>
          </a:p>
          <a:p>
            <a:r>
              <a:rPr lang="sv-SE" sz="2800" dirty="0"/>
              <a:t>en lägre grad av tillit </a:t>
            </a:r>
          </a:p>
          <a:p>
            <a:r>
              <a:rPr lang="sv-SE" sz="2800" dirty="0"/>
              <a:t>och bor oftare i resurssvaga områden</a:t>
            </a:r>
          </a:p>
        </p:txBody>
      </p:sp>
      <p:sp>
        <p:nvSpPr>
          <p:cNvPr id="7" name="Rektangel 6"/>
          <p:cNvSpPr/>
          <p:nvPr/>
        </p:nvSpPr>
        <p:spPr>
          <a:xfrm>
            <a:off x="3324640" y="6345116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3"/>
              </a:rPr>
              <a:t>Läs mer i rapporten Jämlikt Gävleborg</a:t>
            </a:r>
            <a:endParaRPr lang="sv-SE" sz="1400" dirty="0"/>
          </a:p>
        </p:txBody>
      </p:sp>
      <p:sp>
        <p:nvSpPr>
          <p:cNvPr id="3" name="AutoShape 2" descr="N:\Projekt\J%C3%A4mlikhetsutredningen\Verktygsl%C3%A5da\Egna\Bilder Pexels, AK\Pexels MS\pexels-photo-41006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899999"/>
            <a:ext cx="10801348" cy="1289009"/>
          </a:xfrm>
        </p:spPr>
        <p:txBody>
          <a:bodyPr>
            <a:normAutofit/>
          </a:bodyPr>
          <a:lstStyle/>
          <a:p>
            <a:r>
              <a:rPr lang="sv-SE" dirty="0"/>
              <a:t>Detta skapar </a:t>
            </a:r>
            <a:r>
              <a:rPr lang="sv-SE" dirty="0" smtClean="0"/>
              <a:t>ojämlika </a:t>
            </a:r>
            <a:r>
              <a:rPr lang="sv-SE" dirty="0"/>
              <a:t>möjligheter inom ett stort antal </a:t>
            </a:r>
            <a:r>
              <a:rPr lang="sv-SE" dirty="0" smtClean="0"/>
              <a:t>livsområden</a:t>
            </a:r>
            <a:endParaRPr lang="sv-SE" sz="5400" dirty="0">
              <a:latin typeface="+mj-lt"/>
            </a:endParaRPr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720002" y="2344558"/>
            <a:ext cx="5664030" cy="36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dirty="0" smtClean="0"/>
              <a:t>Grundläggande socioekonomiska livsvillkor </a:t>
            </a:r>
            <a:r>
              <a:rPr lang="sv-SE" sz="3200" dirty="0"/>
              <a:t>lägger grunden för människors möjligheter även inom andra </a:t>
            </a:r>
            <a:r>
              <a:rPr lang="sv-SE" sz="3200" dirty="0" smtClean="0"/>
              <a:t>områden.</a:t>
            </a:r>
            <a:endParaRPr lang="sv-SE" sz="3200" dirty="0"/>
          </a:p>
          <a:p>
            <a:pPr marL="0" indent="0">
              <a:buNone/>
            </a:pPr>
            <a:endParaRPr lang="sv-SE" sz="3200" dirty="0"/>
          </a:p>
        </p:txBody>
      </p:sp>
      <p:sp>
        <p:nvSpPr>
          <p:cNvPr id="7" name="Rektangel 6"/>
          <p:cNvSpPr/>
          <p:nvPr/>
        </p:nvSpPr>
        <p:spPr>
          <a:xfrm>
            <a:off x="744286" y="5517232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3"/>
              </a:rPr>
              <a:t>Läs mer i rapporten Jämlikt Gävleborg</a:t>
            </a:r>
            <a:endParaRPr lang="sv-SE" sz="1400" dirty="0"/>
          </a:p>
        </p:txBody>
      </p:sp>
      <p:sp>
        <p:nvSpPr>
          <p:cNvPr id="3" name="AutoShape 2" descr="N:\Projekt\J%C3%A4mlikhetsutredningen\Verktygsl%C3%A5da\Egna\Bilder Pexels, AK\Pexels MS\pexels-photo-41006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196752"/>
            <a:ext cx="8761192" cy="619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1" y="900000"/>
            <a:ext cx="11208647" cy="1080000"/>
          </a:xfrm>
        </p:spPr>
        <p:txBody>
          <a:bodyPr>
            <a:noAutofit/>
          </a:bodyPr>
          <a:lstStyle/>
          <a:p>
            <a:r>
              <a:rPr lang="sv-SE" sz="3800" dirty="0" smtClean="0"/>
              <a:t>Vi behöver </a:t>
            </a:r>
            <a:r>
              <a:rPr lang="sv-SE" sz="3800" dirty="0"/>
              <a:t>skapa mer likvärdiga möjligheter!</a:t>
            </a:r>
            <a:endParaRPr lang="sv-SE" sz="3800" dirty="0">
              <a:latin typeface="+mj-lt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i="1" dirty="0" smtClean="0"/>
              <a:t>Alla</a:t>
            </a:r>
            <a:r>
              <a:rPr lang="sv-SE" sz="2800" dirty="0" smtClean="0"/>
              <a:t> förvaltningar inom Region Gävleborg </a:t>
            </a:r>
            <a:r>
              <a:rPr lang="sv-SE" sz="2800" dirty="0"/>
              <a:t>behöver </a:t>
            </a:r>
            <a:r>
              <a:rPr lang="sv-SE" sz="2800" dirty="0" smtClean="0"/>
              <a:t>bidra till </a:t>
            </a:r>
            <a:r>
              <a:rPr lang="sv-SE" sz="2800" dirty="0"/>
              <a:t>att </a:t>
            </a:r>
            <a:r>
              <a:rPr lang="sv-SE" sz="2800" dirty="0" smtClean="0"/>
              <a:t>skapa mer likvärdiga möjligheter</a:t>
            </a:r>
            <a:r>
              <a:rPr lang="sv-SE" sz="2800" dirty="0"/>
              <a:t> </a:t>
            </a:r>
            <a:r>
              <a:rPr lang="sv-SE" sz="2800" dirty="0" smtClean="0"/>
              <a:t>i Gävleborg.</a:t>
            </a:r>
          </a:p>
          <a:p>
            <a:pPr marL="0" indent="0">
              <a:buNone/>
            </a:pPr>
            <a:endParaRPr lang="sv-SE" sz="1100" dirty="0"/>
          </a:p>
          <a:p>
            <a:pPr marL="0" indent="0">
              <a:buNone/>
            </a:pPr>
            <a:r>
              <a:rPr lang="sv-SE" sz="2800" dirty="0" smtClean="0"/>
              <a:t>Detta beskrivs </a:t>
            </a:r>
            <a:r>
              <a:rPr lang="sv-SE" sz="2800" dirty="0" smtClean="0"/>
              <a:t>bl.a. i det </a:t>
            </a:r>
            <a:r>
              <a:rPr lang="sv-SE" sz="2800" dirty="0" smtClean="0"/>
              <a:t>organisationsövergripande </a:t>
            </a:r>
            <a:r>
              <a:rPr lang="sv-SE" sz="2800" dirty="0" smtClean="0"/>
              <a:t>styrdokumentet </a:t>
            </a:r>
            <a:r>
              <a:rPr lang="sv-SE" sz="2800" dirty="0" smtClean="0">
                <a:hlinkClick r:id="rId3"/>
              </a:rPr>
              <a:t>program för god och jämlik hälsa</a:t>
            </a:r>
            <a:r>
              <a:rPr lang="sv-SE" sz="2800" dirty="0" smtClean="0"/>
              <a:t>.</a:t>
            </a:r>
            <a:endParaRPr lang="sv-SE" sz="28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r="7867"/>
          <a:stretch>
            <a:fillRect/>
          </a:stretch>
        </p:blipFill>
        <p:spPr/>
      </p:pic>
      <p:sp>
        <p:nvSpPr>
          <p:cNvPr id="6" name="textruta 5"/>
          <p:cNvSpPr txBox="1"/>
          <p:nvPr/>
        </p:nvSpPr>
        <p:spPr>
          <a:xfrm>
            <a:off x="7608168" y="486916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solidFill>
                  <a:schemeClr val="bg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Alla Region Gävleborgs verksamheter har möjlighet och ansvar att bidra till en god och jämlik hälsa i Gävleborg</a:t>
            </a:r>
            <a:endParaRPr lang="sv-SE" sz="1200" dirty="0">
              <a:solidFill>
                <a:schemeClr val="bg1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Gavleborg_office tema" id="{AC66ADA5-37EB-47AB-A13A-E1E6DDED8136}" vid="{AC6A8451-B8EE-4F53-904D-F24A430DDAF6}"/>
    </a:ext>
  </a:extLst>
</a:theme>
</file>

<file path=ppt/theme/theme2.xml><?xml version="1.0" encoding="utf-8"?>
<a:theme xmlns:a="http://schemas.openxmlformats.org/drawingml/2006/main" name="Alternativ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ld">
  <a:themeElements>
    <a:clrScheme name="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l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Gavleborg_office tema" id="{AC66ADA5-37EB-47AB-A13A-E1E6DDED8136}" vid="{AC6A8451-B8EE-4F53-904D-F24A430DDAF6}"/>
    </a:ext>
  </a:extLst>
</a:theme>
</file>

<file path=ppt/theme/theme5.xml><?xml version="1.0" encoding="utf-8"?>
<a:theme xmlns:a="http://schemas.openxmlformats.org/drawingml/2006/main" name="2_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Gavleborg_office tema" id="{AC66ADA5-37EB-47AB-A13A-E1E6DDED8136}" vid="{AC6A8451-B8EE-4F53-904D-F24A430DDAF6}"/>
    </a:ext>
  </a:extLst>
</a:theme>
</file>

<file path=ppt/theme/theme6.xml><?xml version="1.0" encoding="utf-8"?>
<a:theme xmlns:a="http://schemas.openxmlformats.org/drawingml/2006/main" name="3_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D4AE64-693B-4962-8522-DA6951A7EDA6}" vid="{CFEF34EF-E910-4C88-924A-AD67BB97869D}"/>
    </a:ext>
  </a:extLst>
</a:theme>
</file>

<file path=ppt/theme/theme7.xml><?xml version="1.0" encoding="utf-8"?>
<a:theme xmlns:a="http://schemas.openxmlformats.org/drawingml/2006/main" name="4_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Gavleborg_office tema" id="{AC66ADA5-37EB-47AB-A13A-E1E6DDED8136}" vid="{AC6A8451-B8EE-4F53-904D-F24A430DDAF6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presentation_liggande</Template>
  <TotalTime>11020</TotalTime>
  <Words>568</Words>
  <Application>Microsoft Office PowerPoint</Application>
  <PresentationFormat>Bredbild</PresentationFormat>
  <Paragraphs>67</Paragraphs>
  <Slides>14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14</vt:i4>
      </vt:variant>
    </vt:vector>
  </HeadingPairs>
  <TitlesOfParts>
    <vt:vector size="26" baseType="lpstr">
      <vt:lpstr>Arial</vt:lpstr>
      <vt:lpstr>Berlin Sans FB Demi</vt:lpstr>
      <vt:lpstr>Calibri</vt:lpstr>
      <vt:lpstr>Century Gothic</vt:lpstr>
      <vt:lpstr>Verdana</vt:lpstr>
      <vt:lpstr>Region Gävleborg</vt:lpstr>
      <vt:lpstr>Alternativ</vt:lpstr>
      <vt:lpstr>Eld</vt:lpstr>
      <vt:lpstr>1_Region Gävleborg</vt:lpstr>
      <vt:lpstr>2_Region Gävleborg</vt:lpstr>
      <vt:lpstr>3_Region Gävleborg</vt:lpstr>
      <vt:lpstr>4_Region Gävleborg</vt:lpstr>
      <vt:lpstr>Vad är omotiverade skillnader?  Stödmaterial till chefer</vt:lpstr>
      <vt:lpstr>Vad är en omotiverad skillnad?</vt:lpstr>
      <vt:lpstr>Vad innebär jämlikhet?</vt:lpstr>
      <vt:lpstr>Vad innebär likvärdiga möjligheter?</vt:lpstr>
      <vt:lpstr>Vi vet till exempel att…</vt:lpstr>
      <vt:lpstr>Vi vet till också att…</vt:lpstr>
      <vt:lpstr>Och att…</vt:lpstr>
      <vt:lpstr>Detta skapar ojämlika möjligheter inom ett stort antal livsområden</vt:lpstr>
      <vt:lpstr>Vi behöver skapa mer likvärdiga möjligheter!</vt:lpstr>
      <vt:lpstr>För vi kan (alltid) göra (ännu mer) skillnad (än vi redan gör) !</vt:lpstr>
      <vt:lpstr>PowerPoint-presentation</vt:lpstr>
      <vt:lpstr>Hör av er!</vt:lpstr>
      <vt:lpstr>Vill du veta mer?</vt:lpstr>
      <vt:lpstr>PowerPoint-presentation</vt:lpstr>
    </vt:vector>
  </TitlesOfParts>
  <Company>Landstinget Gävleborg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Kandén Annika - HBH - Folkhälsa och hållbarhet</dc:creator>
  <cp:lastModifiedBy>Sundman Maria - RUTVF - Folkhälsa och hållbarhet</cp:lastModifiedBy>
  <cp:revision>849</cp:revision>
  <cp:lastPrinted>2019-05-29T15:22:43Z</cp:lastPrinted>
  <dcterms:created xsi:type="dcterms:W3CDTF">2019-05-14T07:27:57Z</dcterms:created>
  <dcterms:modified xsi:type="dcterms:W3CDTF">2024-02-28T13:43:07Z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2083025207</vt:i4>
  </property>
  <property fmtid="{D5CDD505-2E9C-101B-9397-08002B2CF9AE}" pid="3" name="_NewReviewCycle">
    <vt:lpwstr/>
  </property>
  <property fmtid="{D5CDD505-2E9C-101B-9397-08002B2CF9AE}" pid="4" name="_EmailSubject">
    <vt:lpwstr>Byte av Region Gävleborgs mallar i Powerpoint</vt:lpwstr>
  </property>
  <property fmtid="{D5CDD505-2E9C-101B-9397-08002B2CF9AE}" pid="5" name="_AuthorEmail">
    <vt:lpwstr>anna.m.aberg@regiongavleborg.se</vt:lpwstr>
  </property>
  <property fmtid="{D5CDD505-2E9C-101B-9397-08002B2CF9AE}" pid="6" name="_AuthorEmailDisplayName">
    <vt:lpwstr>Åberg Anna M - KOMF - Kommunikationsenhet</vt:lpwstr>
  </property>
  <property fmtid="{D5CDD505-2E9C-101B-9397-08002B2CF9AE}" pid="7" name="_PreviousAdHocReviewCycleID">
    <vt:i4>-7889779</vt:i4>
  </property>
</Properties>
</file>