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sldIdLst>
    <p:sldId id="260" r:id="rId5"/>
    <p:sldId id="264" r:id="rId6"/>
    <p:sldId id="261" r:id="rId7"/>
    <p:sldId id="266" r:id="rId8"/>
    <p:sldId id="269" r:id="rId9"/>
    <p:sldId id="267" r:id="rId10"/>
    <p:sldId id="265" r:id="rId11"/>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89" autoAdjust="0"/>
  </p:normalViewPr>
  <p:slideViewPr>
    <p:cSldViewPr showGuides="1">
      <p:cViewPr varScale="1">
        <p:scale>
          <a:sx n="66" d="100"/>
          <a:sy n="66" d="100"/>
        </p:scale>
        <p:origin x="48" y="9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ida - Rubrik, underrubrik, Logotyp och Sidfot">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312472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ssida - Rubrik och två rutor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a:t>
            </a:r>
            <a:r>
              <a:rPr lang="sv-SE" dirty="0" err="1"/>
              <a:t>häRegior</a:t>
            </a:r>
            <a:r>
              <a:rPr lang="sv-SE" dirty="0"/>
              <a:t> för att ändra format</a:t>
            </a:r>
          </a:p>
        </p:txBody>
      </p:sp>
      <p:sp>
        <p:nvSpPr>
          <p:cNvPr id="12" name="Platshållare för innehåll 2"/>
          <p:cNvSpPr>
            <a:spLocks noGrp="1"/>
          </p:cNvSpPr>
          <p:nvPr>
            <p:ph idx="12" hasCustomPrompt="1"/>
          </p:nvPr>
        </p:nvSpPr>
        <p:spPr>
          <a:xfrm>
            <a:off x="720002"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3" name="Platshållare för innehåll 2"/>
          <p:cNvSpPr>
            <a:spLocks noGrp="1"/>
          </p:cNvSpPr>
          <p:nvPr>
            <p:ph idx="13" hasCustomPrompt="1"/>
          </p:nvPr>
        </p:nvSpPr>
        <p:spPr>
          <a:xfrm>
            <a:off x="6265350"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76997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ssida - 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endParaRPr lang="sv-SE" dirty="0"/>
          </a:p>
        </p:txBody>
      </p:sp>
      <p:sp>
        <p:nvSpPr>
          <p:cNvPr id="12" name="Platshållare för innehåll 2"/>
          <p:cNvSpPr>
            <a:spLocks noGrp="1"/>
          </p:cNvSpPr>
          <p:nvPr>
            <p:ph idx="12" hasCustomPrompt="1"/>
          </p:nvPr>
        </p:nvSpPr>
        <p:spPr>
          <a:xfrm>
            <a:off x="720002"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3" name="Platshållare för innehåll 2"/>
          <p:cNvSpPr>
            <a:spLocks noGrp="1"/>
          </p:cNvSpPr>
          <p:nvPr>
            <p:ph idx="13" hasCustomPrompt="1"/>
          </p:nvPr>
        </p:nvSpPr>
        <p:spPr>
          <a:xfrm>
            <a:off x="6265350" y="2052000"/>
            <a:ext cx="5256000"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64459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Logotyp">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endParaRPr lang="sv-SE" dirty="0"/>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4" name="Platshållare för innehåll 2"/>
          <p:cNvSpPr>
            <a:spLocks noGrp="1"/>
          </p:cNvSpPr>
          <p:nvPr>
            <p:ph idx="12" hasCustomPrompt="1"/>
          </p:nvPr>
        </p:nvSpPr>
        <p:spPr>
          <a:xfrm>
            <a:off x="720002"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5" name="Platshållare för innehåll 2"/>
          <p:cNvSpPr>
            <a:spLocks noGrp="1"/>
          </p:cNvSpPr>
          <p:nvPr>
            <p:ph idx="13" hasCustomPrompt="1"/>
          </p:nvPr>
        </p:nvSpPr>
        <p:spPr>
          <a:xfrm>
            <a:off x="6265350"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490734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endParaRPr lang="sv-SE" dirty="0"/>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4" name="Platshållare för innehåll 2"/>
          <p:cNvSpPr>
            <a:spLocks noGrp="1"/>
          </p:cNvSpPr>
          <p:nvPr>
            <p:ph idx="12" hasCustomPrompt="1"/>
          </p:nvPr>
        </p:nvSpPr>
        <p:spPr>
          <a:xfrm>
            <a:off x="720002"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5" name="Platshållare för innehåll 2"/>
          <p:cNvSpPr>
            <a:spLocks noGrp="1"/>
          </p:cNvSpPr>
          <p:nvPr>
            <p:ph idx="13" hasCustomPrompt="1"/>
          </p:nvPr>
        </p:nvSpPr>
        <p:spPr>
          <a:xfrm>
            <a:off x="6265350" y="2556000"/>
            <a:ext cx="5256000"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7659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ehållssida - Rubrik, 2 mindre objekt till vänster och 1 större objekt till höger,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a:t>Klicka här för att lägga till en rubrik</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
        <p:nvSpPr>
          <p:cNvPr id="8" name="Platshållare för innehåll 2"/>
          <p:cNvSpPr>
            <a:spLocks noGrp="1"/>
          </p:cNvSpPr>
          <p:nvPr>
            <p:ph idx="12" hasCustomPrompt="1"/>
          </p:nvPr>
        </p:nvSpPr>
        <p:spPr>
          <a:xfrm>
            <a:off x="4943872" y="2052000"/>
            <a:ext cx="657747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053393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ehållssida - 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a:t>Klicka här för att lägga till en rubrik</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
        <p:nvSpPr>
          <p:cNvPr id="8" name="Platshållare för innehåll 2"/>
          <p:cNvSpPr>
            <a:spLocks noGrp="1"/>
          </p:cNvSpPr>
          <p:nvPr>
            <p:ph idx="12" hasCustomPrompt="1"/>
          </p:nvPr>
        </p:nvSpPr>
        <p:spPr>
          <a:xfrm>
            <a:off x="4943872" y="2052000"/>
            <a:ext cx="657747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2221981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nehållssida - Rubrik och 3 kolumner med text eller objekt, Logotyp">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endParaRPr lang="sv-SE" dirty="0"/>
          </a:p>
        </p:txBody>
      </p:sp>
      <p:sp>
        <p:nvSpPr>
          <p:cNvPr id="10" name="Platshållare för innehåll 2"/>
          <p:cNvSpPr>
            <a:spLocks noGrp="1"/>
          </p:cNvSpPr>
          <p:nvPr>
            <p:ph idx="12" hasCustomPrompt="1"/>
          </p:nvPr>
        </p:nvSpPr>
        <p:spPr>
          <a:xfrm>
            <a:off x="720000"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1" name="Platshållare för innehåll 2"/>
          <p:cNvSpPr>
            <a:spLocks noGrp="1"/>
          </p:cNvSpPr>
          <p:nvPr>
            <p:ph idx="13" hasCustomPrompt="1"/>
          </p:nvPr>
        </p:nvSpPr>
        <p:spPr>
          <a:xfrm>
            <a:off x="4381876"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2" name="Platshållare för innehåll 2"/>
          <p:cNvSpPr>
            <a:spLocks noGrp="1"/>
          </p:cNvSpPr>
          <p:nvPr>
            <p:ph idx="14" hasCustomPrompt="1"/>
          </p:nvPr>
        </p:nvSpPr>
        <p:spPr>
          <a:xfrm>
            <a:off x="8043752"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2477998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ehållssida - Rubrik och 3 kolumner med text elle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a:t>Klicka här för att ändra format</a:t>
            </a:r>
            <a:endParaRPr lang="sv-SE" dirty="0"/>
          </a:p>
        </p:txBody>
      </p:sp>
      <p:sp>
        <p:nvSpPr>
          <p:cNvPr id="10" name="Platshållare för innehåll 2"/>
          <p:cNvSpPr>
            <a:spLocks noGrp="1"/>
          </p:cNvSpPr>
          <p:nvPr>
            <p:ph idx="12" hasCustomPrompt="1"/>
          </p:nvPr>
        </p:nvSpPr>
        <p:spPr>
          <a:xfrm>
            <a:off x="720000"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1" name="Platshållare för innehåll 2"/>
          <p:cNvSpPr>
            <a:spLocks noGrp="1"/>
          </p:cNvSpPr>
          <p:nvPr>
            <p:ph idx="13" hasCustomPrompt="1"/>
          </p:nvPr>
        </p:nvSpPr>
        <p:spPr>
          <a:xfrm>
            <a:off x="4381876"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
        <p:nvSpPr>
          <p:cNvPr id="12" name="Platshållare för innehåll 2"/>
          <p:cNvSpPr>
            <a:spLocks noGrp="1"/>
          </p:cNvSpPr>
          <p:nvPr>
            <p:ph idx="14" hasCustomPrompt="1"/>
          </p:nvPr>
        </p:nvSpPr>
        <p:spPr>
          <a:xfrm>
            <a:off x="8043752" y="2052000"/>
            <a:ext cx="3477600" cy="414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1242675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ssida - 4 bilder utan rubrik">
    <p:spTree>
      <p:nvGrpSpPr>
        <p:cNvPr id="1" name=""/>
        <p:cNvGrpSpPr/>
        <p:nvPr/>
      </p:nvGrpSpPr>
      <p:grpSpPr>
        <a:xfrm>
          <a:off x="0" y="0"/>
          <a:ext cx="0" cy="0"/>
          <a:chOff x="0" y="0"/>
          <a:chExt cx="0" cy="0"/>
        </a:xfrm>
      </p:grpSpPr>
      <p:sp>
        <p:nvSpPr>
          <p:cNvPr id="10" name="Platshållare för bild 7"/>
          <p:cNvSpPr>
            <a:spLocks noGrp="1"/>
          </p:cNvSpPr>
          <p:nvPr>
            <p:ph type="pic" sz="quarter" idx="14"/>
          </p:nvPr>
        </p:nvSpPr>
        <p:spPr>
          <a:xfrm>
            <a:off x="720000" y="1440000"/>
            <a:ext cx="5292000" cy="2061008"/>
          </a:xfrm>
        </p:spPr>
        <p:txBody>
          <a:bodyPr>
            <a:normAutofit/>
          </a:bodyPr>
          <a:lstStyle>
            <a:lvl1pPr marL="0" indent="0">
              <a:buNone/>
              <a:defRPr sz="1600"/>
            </a:lvl1pPr>
          </a:lstStyle>
          <a:p>
            <a:r>
              <a:rPr lang="sv-SE"/>
              <a:t>Klicka på ikonen för att lägga till en bild</a:t>
            </a:r>
            <a:endParaRPr lang="sv-SE" dirty="0"/>
          </a:p>
        </p:txBody>
      </p:sp>
      <p:sp>
        <p:nvSpPr>
          <p:cNvPr id="9" name="Platshållare för bild 7"/>
          <p:cNvSpPr>
            <a:spLocks noGrp="1"/>
          </p:cNvSpPr>
          <p:nvPr>
            <p:ph type="pic" sz="quarter" idx="15"/>
          </p:nvPr>
        </p:nvSpPr>
        <p:spPr>
          <a:xfrm>
            <a:off x="6156000" y="1440000"/>
            <a:ext cx="5328000" cy="2061008"/>
          </a:xfrm>
        </p:spPr>
        <p:txBody>
          <a:bodyPr>
            <a:normAutofit/>
          </a:bodyPr>
          <a:lstStyle>
            <a:lvl1pPr marL="0" indent="0">
              <a:buNone/>
              <a:defRPr sz="1600"/>
            </a:lvl1pPr>
          </a:lstStyle>
          <a:p>
            <a:r>
              <a:rPr lang="sv-SE"/>
              <a:t>Klicka på ikonen för att lägga till en bild</a:t>
            </a:r>
          </a:p>
        </p:txBody>
      </p:sp>
      <p:sp>
        <p:nvSpPr>
          <p:cNvPr id="11" name="Platshållare för bild 7"/>
          <p:cNvSpPr>
            <a:spLocks noGrp="1"/>
          </p:cNvSpPr>
          <p:nvPr>
            <p:ph type="pic" sz="quarter" idx="16"/>
          </p:nvPr>
        </p:nvSpPr>
        <p:spPr>
          <a:xfrm>
            <a:off x="720000" y="3645024"/>
            <a:ext cx="5292000" cy="2097272"/>
          </a:xfrm>
        </p:spPr>
        <p:txBody>
          <a:bodyPr>
            <a:normAutofit/>
          </a:bodyPr>
          <a:lstStyle>
            <a:lvl1pPr marL="0" indent="0">
              <a:buNone/>
              <a:defRPr sz="1600"/>
            </a:lvl1pPr>
          </a:lstStyle>
          <a:p>
            <a:r>
              <a:rPr lang="sv-SE"/>
              <a:t>Klicka på ikonen för att lägga till en bild</a:t>
            </a:r>
            <a:endParaRPr lang="sv-SE" dirty="0"/>
          </a:p>
        </p:txBody>
      </p:sp>
      <p:sp>
        <p:nvSpPr>
          <p:cNvPr id="12" name="Platshållare för bild 7"/>
          <p:cNvSpPr>
            <a:spLocks noGrp="1"/>
          </p:cNvSpPr>
          <p:nvPr>
            <p:ph type="pic" sz="quarter" idx="17"/>
          </p:nvPr>
        </p:nvSpPr>
        <p:spPr>
          <a:xfrm>
            <a:off x="6156000" y="3645024"/>
            <a:ext cx="5328000" cy="2097272"/>
          </a:xfrm>
        </p:spPr>
        <p:txBody>
          <a:bodyPr>
            <a:normAutofit/>
          </a:bodyPr>
          <a:lstStyle>
            <a:lvl1pPr marL="0" indent="0">
              <a:buNone/>
              <a:defRPr sz="1600"/>
            </a:lvl1pPr>
          </a:lstStyle>
          <a:p>
            <a:r>
              <a:rPr lang="sv-SE"/>
              <a:t>Klicka på ikonen för att lägga till en bild</a:t>
            </a:r>
          </a:p>
        </p:txBody>
      </p:sp>
    </p:spTree>
    <p:extLst>
      <p:ext uri="{BB962C8B-B14F-4D97-AF65-F5344CB8AC3E}">
        <p14:creationId xmlns:p14="http://schemas.microsoft.com/office/powerpoint/2010/main" val="2974557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ssida - Stor bild utan rubrik">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720000" y="1440000"/>
            <a:ext cx="10800000" cy="4248000"/>
          </a:xfrm>
        </p:spPr>
        <p:txBody>
          <a:bodyPr>
            <a:normAutofit/>
          </a:bodyPr>
          <a:lstStyle>
            <a:lvl1pPr>
              <a:defRPr sz="2000"/>
            </a:lvl1pPr>
            <a:lvl2pPr>
              <a:defRPr sz="1900"/>
            </a:lvl2pPr>
            <a:lvl3pPr>
              <a:defRPr sz="1600"/>
            </a:lvl3pPr>
            <a:lvl4pPr>
              <a:defRPr sz="1500"/>
            </a:lvl4pPr>
            <a:lvl5pPr>
              <a:defRPr sz="1200"/>
            </a:lvl5pPr>
          </a:lstStyle>
          <a:p>
            <a:pPr lvl="0"/>
            <a:r>
              <a:rPr lang="sv-SE" dirty="0"/>
              <a:t>Klicka här för att skriva in text eller välj objekt på ikonerna nedan</a:t>
            </a:r>
          </a:p>
        </p:txBody>
      </p:sp>
    </p:spTree>
    <p:extLst>
      <p:ext uri="{BB962C8B-B14F-4D97-AF65-F5344CB8AC3E}">
        <p14:creationId xmlns:p14="http://schemas.microsoft.com/office/powerpoint/2010/main" val="340922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a - Rubrik, underrubrik, Logotyp">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3522168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nehållssida - Helsida med bild">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0" y="0"/>
            <a:ext cx="12192000" cy="6858000"/>
          </a:xfrm>
        </p:spPr>
        <p:txBody>
          <a:bodyPr>
            <a:normAutofit/>
          </a:bodyPr>
          <a:lstStyle>
            <a:lvl1pPr marL="0" indent="0">
              <a:buNone/>
              <a:defRPr sz="2000"/>
            </a:lvl1pPr>
            <a:lvl2pPr>
              <a:defRPr sz="1900"/>
            </a:lvl2pPr>
            <a:lvl3pPr>
              <a:defRPr sz="1600"/>
            </a:lvl3pPr>
            <a:lvl4pPr>
              <a:defRPr sz="1500"/>
            </a:lvl4pPr>
            <a:lvl5pPr>
              <a:defRPr sz="1200"/>
            </a:lvl5pPr>
          </a:lstStyle>
          <a:p>
            <a:pPr lvl="0"/>
            <a:r>
              <a:rPr lang="sv-SE" dirty="0"/>
              <a:t>Klicka här för att skriva in text eller välj objekt på bilderna nedan</a:t>
            </a:r>
          </a:p>
        </p:txBody>
      </p:sp>
    </p:spTree>
    <p:extLst>
      <p:ext uri="{BB962C8B-B14F-4D97-AF65-F5344CB8AC3E}">
        <p14:creationId xmlns:p14="http://schemas.microsoft.com/office/powerpoint/2010/main" val="353695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nehållssida -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8703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3" name="textruta 2"/>
          <p:cNvSpPr txBox="1"/>
          <p:nvPr userDrawn="1"/>
        </p:nvSpPr>
        <p:spPr>
          <a:xfrm>
            <a:off x="3479907" y="4439403"/>
            <a:ext cx="5232187" cy="369332"/>
          </a:xfrm>
          <a:prstGeom prst="rect">
            <a:avLst/>
          </a:prstGeom>
          <a:noFill/>
        </p:spPr>
        <p:txBody>
          <a:bodyPr wrap="square" lIns="0" tIns="0" rIns="0" bIns="0" rtlCol="0">
            <a:spAutoFit/>
          </a:bodyPr>
          <a:lstStyle/>
          <a:p>
            <a:pPr algn="ctr"/>
            <a:r>
              <a:rPr lang="sv-SE" sz="2400" b="1" i="0" u="none" strike="noStrike" kern="1200" baseline="0" dirty="0">
                <a:solidFill>
                  <a:schemeClr val="tx1"/>
                </a:solidFill>
                <a:latin typeface="+mn-lt"/>
                <a:ea typeface="+mn-ea"/>
                <a:cs typeface="+mn-cs"/>
              </a:rPr>
              <a:t>regiongavleborg.se </a:t>
            </a:r>
            <a:endParaRPr lang="sv-SE" sz="2800" b="1" dirty="0"/>
          </a:p>
        </p:txBody>
      </p:sp>
      <p:pic>
        <p:nvPicPr>
          <p:cNvPr id="1026" name="Picture 2" descr="G:\Information\Mallar\Mallar Visuell identitet\@Regionmallar_2015\Logotyper\Koncernlogotyp region\Koncernlogotyp färg\Koncernlogotyp_färg.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86778" y="2852936"/>
            <a:ext cx="4018447" cy="121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47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a:t>Klicka här för att skriva in en rubrik</a:t>
            </a: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105524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sida - Rubrik, underrubrik, bildkollage">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0" y="4320000"/>
            <a:ext cx="7824272"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10" name="Platshållare för bild 9"/>
          <p:cNvSpPr>
            <a:spLocks noGrp="1"/>
          </p:cNvSpPr>
          <p:nvPr>
            <p:ph type="pic" sz="quarter" idx="14" hasCustomPrompt="1"/>
          </p:nvPr>
        </p:nvSpPr>
        <p:spPr>
          <a:xfrm>
            <a:off x="6372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11" name="Platshållare för bild 9"/>
          <p:cNvSpPr>
            <a:spLocks noGrp="1"/>
          </p:cNvSpPr>
          <p:nvPr>
            <p:ph type="pic" sz="quarter" idx="15" hasCustomPrompt="1"/>
          </p:nvPr>
        </p:nvSpPr>
        <p:spPr>
          <a:xfrm>
            <a:off x="9306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12" name="Platshållare för bild 9"/>
          <p:cNvSpPr>
            <a:spLocks noGrp="1"/>
          </p:cNvSpPr>
          <p:nvPr>
            <p:ph type="pic" sz="quarter" idx="16" hasCustomPrompt="1"/>
          </p:nvPr>
        </p:nvSpPr>
        <p:spPr>
          <a:xfrm>
            <a:off x="9306000" y="2204864"/>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a:t>Klicka på ikonen för att </a:t>
            </a:r>
            <a:br>
              <a:rPr lang="sv-SE" dirty="0"/>
            </a:br>
            <a:r>
              <a:rPr lang="sv-SE" dirty="0"/>
              <a:t>lägga till en bild</a:t>
            </a:r>
          </a:p>
        </p:txBody>
      </p:sp>
      <p:sp>
        <p:nvSpPr>
          <p:cNvPr id="2" name="Rubrik 1"/>
          <p:cNvSpPr>
            <a:spLocks noGrp="1"/>
          </p:cNvSpPr>
          <p:nvPr>
            <p:ph type="ctrTitle" hasCustomPrompt="1"/>
          </p:nvPr>
        </p:nvSpPr>
        <p:spPr>
          <a:xfrm>
            <a:off x="720000" y="2808000"/>
            <a:ext cx="7824272" cy="1440000"/>
          </a:xfrm>
        </p:spPr>
        <p:txBody>
          <a:bodyPr anchor="b"/>
          <a:lstStyle>
            <a:lvl1pPr algn="l">
              <a:defRPr sz="5100"/>
            </a:lvl1pPr>
          </a:lstStyle>
          <a:p>
            <a:r>
              <a:rPr lang="sv-SE" dirty="0"/>
              <a:t>Klicka här för att skriva in en rubrik</a:t>
            </a:r>
          </a:p>
        </p:txBody>
      </p:sp>
      <p:sp>
        <p:nvSpPr>
          <p:cNvPr id="9" name="Platshållare för bild 9"/>
          <p:cNvSpPr>
            <a:spLocks noGrp="1"/>
          </p:cNvSpPr>
          <p:nvPr>
            <p:ph type="pic" sz="quarter" idx="17"/>
          </p:nvPr>
        </p:nvSpPr>
        <p:spPr>
          <a:xfrm>
            <a:off x="4528800" y="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endParaRPr lang="sv-SE" dirty="0"/>
          </a:p>
        </p:txBody>
      </p:sp>
      <p:sp>
        <p:nvSpPr>
          <p:cNvPr id="13" name="Platshållare för bild 9"/>
          <p:cNvSpPr>
            <a:spLocks noGrp="1"/>
          </p:cNvSpPr>
          <p:nvPr>
            <p:ph type="pic" sz="quarter" idx="18"/>
          </p:nvPr>
        </p:nvSpPr>
        <p:spPr>
          <a:xfrm>
            <a:off x="10392000" y="441000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a:t>Klicka på ikonen för att lägga till en bild</a:t>
            </a:r>
            <a:endParaRPr lang="sv-SE" dirty="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74953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sida - Rubrik, underrubrik, stående bild till höger, logotyp och sidfot">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a:t>Klicka här för att skriva in en rubrik</a:t>
            </a:r>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33929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sida - Rubrik, underrubrik, stående bild till höger, logotyp">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a:t>Klicka här för att skriva in en rubrik</a:t>
            </a:r>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a:t>Klicka här för att skriva in en underrubrik</a:t>
            </a:r>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349595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6" name="Platshållare för innehåll 2"/>
          <p:cNvSpPr>
            <a:spLocks noGrp="1"/>
          </p:cNvSpPr>
          <p:nvPr>
            <p:ph idx="12" hasCustomPrompt="1"/>
          </p:nvPr>
        </p:nvSpPr>
        <p:spPr>
          <a:xfrm>
            <a:off x="720002" y="2052000"/>
            <a:ext cx="1080134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278995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6" name="Platshållare för innehåll 2"/>
          <p:cNvSpPr>
            <a:spLocks noGrp="1"/>
          </p:cNvSpPr>
          <p:nvPr>
            <p:ph idx="12" hasCustomPrompt="1"/>
          </p:nvPr>
        </p:nvSpPr>
        <p:spPr>
          <a:xfrm>
            <a:off x="720002" y="2052000"/>
            <a:ext cx="10801348" cy="4111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64483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0" name="Platshållare för innehåll 2"/>
          <p:cNvSpPr>
            <a:spLocks noGrp="1"/>
          </p:cNvSpPr>
          <p:nvPr>
            <p:ph idx="12" hasCustomPrompt="1"/>
          </p:nvPr>
        </p:nvSpPr>
        <p:spPr>
          <a:xfrm>
            <a:off x="719999" y="2556000"/>
            <a:ext cx="10801351"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spTree>
    <p:extLst>
      <p:ext uri="{BB962C8B-B14F-4D97-AF65-F5344CB8AC3E}">
        <p14:creationId xmlns:p14="http://schemas.microsoft.com/office/powerpoint/2010/main" val="198094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a:t>Klicka här för att skriva en underrubrik</a:t>
            </a:r>
          </a:p>
        </p:txBody>
      </p:sp>
      <p:sp>
        <p:nvSpPr>
          <p:cNvPr id="10" name="Platshållare för innehåll 2"/>
          <p:cNvSpPr>
            <a:spLocks noGrp="1"/>
          </p:cNvSpPr>
          <p:nvPr>
            <p:ph idx="12" hasCustomPrompt="1"/>
          </p:nvPr>
        </p:nvSpPr>
        <p:spPr>
          <a:xfrm>
            <a:off x="719999" y="2556000"/>
            <a:ext cx="10801351" cy="36072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2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a:t>Klicka här för att skriva in text eller välj objekt på ikonerna nedan</a:t>
            </a:r>
          </a:p>
        </p:txBody>
      </p:sp>
    </p:spTree>
    <p:extLst>
      <p:ext uri="{BB962C8B-B14F-4D97-AF65-F5344CB8AC3E}">
        <p14:creationId xmlns:p14="http://schemas.microsoft.com/office/powerpoint/2010/main" val="69576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20002" y="900000"/>
            <a:ext cx="10801348" cy="1080000"/>
          </a:xfrm>
          <a:prstGeom prst="rect">
            <a:avLst/>
          </a:prstGeom>
        </p:spPr>
        <p:txBody>
          <a:bodyPr vert="horz" lIns="91438" tIns="45719" rIns="91438" bIns="45719" rtlCol="0" anchor="b" anchorCtr="0">
            <a:normAutofit/>
          </a:bodyPr>
          <a:lstStyle/>
          <a:p>
            <a:r>
              <a:rPr lang="sv-SE" dirty="0"/>
              <a:t>Rubrik</a:t>
            </a:r>
          </a:p>
        </p:txBody>
      </p:sp>
      <p:sp>
        <p:nvSpPr>
          <p:cNvPr id="3" name="Platshållare för text 2"/>
          <p:cNvSpPr>
            <a:spLocks noGrp="1"/>
          </p:cNvSpPr>
          <p:nvPr>
            <p:ph type="body" idx="1"/>
          </p:nvPr>
        </p:nvSpPr>
        <p:spPr>
          <a:xfrm>
            <a:off x="720000" y="2052000"/>
            <a:ext cx="10801349" cy="4140000"/>
          </a:xfrm>
          <a:prstGeom prst="rect">
            <a:avLst/>
          </a:prstGeom>
        </p:spPr>
        <p:txBody>
          <a:bodyPr vert="horz" lIns="91438" tIns="45719" rIns="91438" bIns="45719"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663" r:id="rId1"/>
    <p:sldLayoutId id="2147483736" r:id="rId2"/>
    <p:sldLayoutId id="2147483726" r:id="rId3"/>
    <p:sldLayoutId id="2147483664" r:id="rId4"/>
    <p:sldLayoutId id="2147483737" r:id="rId5"/>
    <p:sldLayoutId id="2147483666" r:id="rId6"/>
    <p:sldLayoutId id="2147483738" r:id="rId7"/>
    <p:sldLayoutId id="2147483728" r:id="rId8"/>
    <p:sldLayoutId id="2147483739" r:id="rId9"/>
    <p:sldLayoutId id="2147483669" r:id="rId10"/>
    <p:sldLayoutId id="2147483740" r:id="rId11"/>
    <p:sldLayoutId id="2147483729" r:id="rId12"/>
    <p:sldLayoutId id="2147483741" r:id="rId13"/>
    <p:sldLayoutId id="2147483670" r:id="rId14"/>
    <p:sldLayoutId id="2147483742" r:id="rId15"/>
    <p:sldLayoutId id="2147483672" r:id="rId16"/>
    <p:sldLayoutId id="2147483743" r:id="rId17"/>
    <p:sldLayoutId id="2147483673" r:id="rId18"/>
    <p:sldLayoutId id="2147483674" r:id="rId19"/>
    <p:sldLayoutId id="2147483733" r:id="rId20"/>
    <p:sldLayoutId id="2147483744" r:id="rId21"/>
    <p:sldLayoutId id="2147483735" r:id="rId22"/>
    <p:sldLayoutId id="2147483745" r:id="rId23"/>
  </p:sldLayoutIdLst>
  <p:hf sldNum="0" hdr="0" ftr="0" dt="0"/>
  <p:txStyles>
    <p:title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182558" indent="-182558" algn="l" defTabSz="914377"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6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88">
          <p15:clr>
            <a:srgbClr val="F26B43"/>
          </p15:clr>
        </p15:guide>
        <p15:guide id="2" pos="3840">
          <p15:clr>
            <a:srgbClr val="F26B43"/>
          </p15:clr>
        </p15:guide>
        <p15:guide id="3" orient="horz" pos="346">
          <p15:clr>
            <a:srgbClr val="F26B43"/>
          </p15:clr>
        </p15:guide>
        <p15:guide id="4" pos="438">
          <p15:clr>
            <a:srgbClr val="F26B43"/>
          </p15:clr>
        </p15:guide>
        <p15:guide id="5" orient="horz" pos="1253">
          <p15:clr>
            <a:srgbClr val="F26B43"/>
          </p15:clr>
        </p15:guide>
        <p15:guide id="6" orient="horz" pos="3748">
          <p15:clr>
            <a:srgbClr val="F26B43"/>
          </p15:clr>
        </p15:guide>
        <p15:guide id="7" pos="72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hyperlink" Target="https://patientsakerhet.socialstyrelsen.se/arbeta-sakert/patientens-delaktighet/" TargetMode="External"/><Relationship Id="rId2" Type="http://schemas.openxmlformats.org/officeDocument/2006/relationships/hyperlink" Target="https://kunskapsguiden.se/omraden-och-teman/funktionshinder/rattigheter-for-personer-med-funktionsnedsattning/konventionen-om-rattigheter-for-personer-med-funktionsnedsattning/" TargetMode="Externa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hyperlink" Target="https://www.regiongavleborg.se/samverkanswebben/halsa-vard-tandvard/samverkan-och-avtal/brukar--och-intresseorganisationer/brukarinflytande/om-brukarinflytande/brukarinflytande-offentlig-verksamhet/foreningsnatverket--vuxenpsykiatri--sant/" TargetMode="Externa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spes.se/blog/spes-gavleborg/" TargetMode="Externa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hyperlink" Target="mailto:anna.eriksson@spes.se" TargetMode="External"/><Relationship Id="rId2" Type="http://schemas.openxmlformats.org/officeDocument/2006/relationships/hyperlink" Target="mailto:bo@karesjo.se" TargetMode="External"/><Relationship Id="rId1" Type="http://schemas.openxmlformats.org/officeDocument/2006/relationships/slideLayout" Target="../slideLayouts/slideLayout23.xml"/><Relationship Id="rId4" Type="http://schemas.openxmlformats.org/officeDocument/2006/relationships/hyperlink" Target="mailto:emelie.lundin@regiongavleborg.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720001" y="4176993"/>
            <a:ext cx="10801351" cy="720000"/>
          </a:xfrm>
        </p:spPr>
        <p:txBody>
          <a:bodyPr/>
          <a:lstStyle/>
          <a:p>
            <a:r>
              <a:rPr lang="sv-SE" dirty="0"/>
              <a:t>2024-02-09</a:t>
            </a:r>
          </a:p>
        </p:txBody>
      </p:sp>
      <p:sp>
        <p:nvSpPr>
          <p:cNvPr id="12" name="Rubrik 11"/>
          <p:cNvSpPr>
            <a:spLocks noGrp="1"/>
          </p:cNvSpPr>
          <p:nvPr>
            <p:ph type="ctrTitle"/>
          </p:nvPr>
        </p:nvSpPr>
        <p:spPr>
          <a:xfrm>
            <a:off x="720001" y="2736993"/>
            <a:ext cx="10801351" cy="1440000"/>
          </a:xfrm>
        </p:spPr>
        <p:txBody>
          <a:bodyPr>
            <a:normAutofit/>
          </a:bodyPr>
          <a:lstStyle/>
          <a:p>
            <a:r>
              <a:rPr lang="sv-SE" sz="3400" dirty="0"/>
              <a:t>Brukarnätverk för psykisk hälsa</a:t>
            </a:r>
            <a:br>
              <a:rPr lang="sv-SE" sz="3400" dirty="0"/>
            </a:br>
            <a:endParaRPr lang="sv-SE" sz="3400" dirty="0"/>
          </a:p>
        </p:txBody>
      </p:sp>
    </p:spTree>
    <p:extLst>
      <p:ext uri="{BB962C8B-B14F-4D97-AF65-F5344CB8AC3E}">
        <p14:creationId xmlns:p14="http://schemas.microsoft.com/office/powerpoint/2010/main" val="314282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ubrik 11"/>
          <p:cNvSpPr>
            <a:spLocks noGrp="1"/>
          </p:cNvSpPr>
          <p:nvPr>
            <p:ph type="ctrTitle"/>
          </p:nvPr>
        </p:nvSpPr>
        <p:spPr>
          <a:xfrm>
            <a:off x="3251684" y="908720"/>
            <a:ext cx="5688632" cy="607098"/>
          </a:xfrm>
        </p:spPr>
        <p:txBody>
          <a:bodyPr>
            <a:noAutofit/>
          </a:bodyPr>
          <a:lstStyle/>
          <a:p>
            <a:pPr algn="ctr">
              <a:lnSpc>
                <a:spcPct val="150000"/>
              </a:lnSpc>
            </a:pPr>
            <a:r>
              <a:rPr lang="sv-SE" sz="2200" dirty="0"/>
              <a:t>Brukarinflytande handlar om demokrati</a:t>
            </a:r>
            <a:br>
              <a:rPr lang="sv-SE" sz="2200" dirty="0"/>
            </a:br>
            <a:r>
              <a:rPr lang="sv-SE" sz="2200" dirty="0"/>
              <a:t> - men också om synen på kunskap</a:t>
            </a:r>
          </a:p>
        </p:txBody>
      </p:sp>
      <p:sp>
        <p:nvSpPr>
          <p:cNvPr id="6" name="Underrubrik 5">
            <a:extLst>
              <a:ext uri="{FF2B5EF4-FFF2-40B4-BE49-F238E27FC236}">
                <a16:creationId xmlns:a16="http://schemas.microsoft.com/office/drawing/2014/main" id="{A3ABBD05-96B9-408C-870C-D66C393CF75E}"/>
              </a:ext>
            </a:extLst>
          </p:cNvPr>
          <p:cNvSpPr txBox="1">
            <a:spLocks noGrp="1"/>
          </p:cNvSpPr>
          <p:nvPr>
            <p:ph type="subTitle" idx="1"/>
          </p:nvPr>
        </p:nvSpPr>
        <p:spPr>
          <a:xfrm>
            <a:off x="772319" y="2132856"/>
            <a:ext cx="10647362" cy="3816427"/>
          </a:xfrm>
          <a:prstGeom prst="rect">
            <a:avLst/>
          </a:prstGeom>
          <a:noFill/>
        </p:spPr>
        <p:txBody>
          <a:bodyPr wrap="square">
            <a:spAutoFit/>
          </a:bodyPr>
          <a:lstStyle/>
          <a:p>
            <a:pPr>
              <a:lnSpc>
                <a:spcPct val="150000"/>
              </a:lnSpc>
            </a:pPr>
            <a:r>
              <a:rPr lang="sv-SE" sz="1600" dirty="0"/>
              <a:t>”Inget om oss utan oss” – FN:s konvention för mänskliga rättigheter </a:t>
            </a:r>
            <a:r>
              <a:rPr lang="sv-SE" sz="1600" dirty="0">
                <a:hlinkClick r:id="rId2"/>
              </a:rPr>
              <a:t>Konventionen om rättigheter för personer med funktionsnedsättning - Kunskapsguiden</a:t>
            </a:r>
            <a:endParaRPr lang="sv-SE" sz="1600" dirty="0"/>
          </a:p>
          <a:p>
            <a:pPr>
              <a:lnSpc>
                <a:spcPct val="150000"/>
              </a:lnSpc>
            </a:pPr>
            <a:endParaRPr lang="sv-SE" sz="1600" dirty="0"/>
          </a:p>
          <a:p>
            <a:pPr>
              <a:lnSpc>
                <a:spcPct val="150000"/>
              </a:lnSpc>
            </a:pPr>
            <a:r>
              <a:rPr lang="sv-SE" sz="1600" dirty="0"/>
              <a:t>”Varje patient har unik kunskap om sig själv och sina behov, förväntningar och resurser. Resultatet av behandlingen blir bättre om patienten är delaktig i vården. Det är dessutom lagstadgat att patienten och de närstående ska vara delaktiga i vård och behandling.” </a:t>
            </a:r>
            <a:r>
              <a:rPr lang="sv-SE" sz="1200" dirty="0"/>
              <a:t>(Socialstyrelsen </a:t>
            </a:r>
            <a:r>
              <a:rPr lang="sv-SE" sz="1200" dirty="0">
                <a:hlinkClick r:id="rId3"/>
              </a:rPr>
              <a:t>https://patientsakerhet.socialstyrelsen.se/arbeta-sakert/patientens-delaktighet/</a:t>
            </a:r>
            <a:r>
              <a:rPr lang="sv-SE" sz="1200" dirty="0"/>
              <a:t>) </a:t>
            </a:r>
            <a:endParaRPr lang="sv-SE" sz="1200" dirty="0" smtClean="0"/>
          </a:p>
          <a:p>
            <a:pPr>
              <a:lnSpc>
                <a:spcPct val="150000"/>
              </a:lnSpc>
            </a:pPr>
            <a:endParaRPr lang="sv-SE" sz="1200" dirty="0" smtClean="0"/>
          </a:p>
          <a:p>
            <a:pPr>
              <a:lnSpc>
                <a:spcPct val="150000"/>
              </a:lnSpc>
            </a:pPr>
            <a:r>
              <a:rPr lang="sv-SE" sz="1600" i="1" dirty="0"/>
              <a:t>Hur kan vi bli ännu bättre genom att även ta tillvara brukarkunskapen i våra verksamheter?</a:t>
            </a:r>
            <a:r>
              <a:rPr lang="sv-SE" sz="1600" dirty="0"/>
              <a:t/>
            </a:r>
            <a:br>
              <a:rPr lang="sv-SE" sz="1600" dirty="0"/>
            </a:br>
            <a:endParaRPr lang="sv-SE" b="1" dirty="0"/>
          </a:p>
        </p:txBody>
      </p:sp>
    </p:spTree>
    <p:extLst>
      <p:ext uri="{BB962C8B-B14F-4D97-AF65-F5344CB8AC3E}">
        <p14:creationId xmlns:p14="http://schemas.microsoft.com/office/powerpoint/2010/main" val="1785776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839416" y="1340768"/>
            <a:ext cx="9937104" cy="5191917"/>
          </a:xfrm>
        </p:spPr>
        <p:txBody>
          <a:bodyPr>
            <a:normAutofit fontScale="25000" lnSpcReduction="20000"/>
          </a:bodyPr>
          <a:lstStyle/>
          <a:p>
            <a:pPr marL="342900" indent="-342900">
              <a:lnSpc>
                <a:spcPct val="145000"/>
              </a:lnSpc>
              <a:buFont typeface="Arial" panose="020B0604020202020204" pitchFamily="34" charset="0"/>
              <a:buChar char="•"/>
            </a:pPr>
            <a:r>
              <a:rPr lang="sv-SE" sz="5600" b="1" dirty="0">
                <a:cs typeface="Calibri" panose="020F0502020204030204" pitchFamily="34" charset="0"/>
              </a:rPr>
              <a:t>Föreningsnätverket för psykisk hälsa i Gävleborg</a:t>
            </a:r>
            <a:r>
              <a:rPr lang="sv-SE" sz="3700" dirty="0">
                <a:cs typeface="Calibri" panose="020F0502020204030204" pitchFamily="34" charset="0"/>
              </a:rPr>
              <a:t/>
            </a:r>
            <a:br>
              <a:rPr lang="sv-SE" sz="3700" dirty="0">
                <a:cs typeface="Calibri" panose="020F0502020204030204" pitchFamily="34" charset="0"/>
              </a:rPr>
            </a:br>
            <a:r>
              <a:rPr lang="sv-SE" sz="4800" dirty="0">
                <a:cs typeface="Calibri" panose="020F0502020204030204" pitchFamily="34" charset="0"/>
              </a:rPr>
              <a:t>- Alla föreningars medlemmar är välkomna. Syftet är samverkan och samordning.</a:t>
            </a:r>
            <a:br>
              <a:rPr lang="sv-SE" sz="4800" dirty="0">
                <a:cs typeface="Calibri" panose="020F0502020204030204" pitchFamily="34" charset="0"/>
              </a:rPr>
            </a:br>
            <a:r>
              <a:rPr lang="sv-SE" sz="4800" dirty="0">
                <a:cs typeface="Calibri" panose="020F0502020204030204" pitchFamily="34" charset="0"/>
              </a:rPr>
              <a:t>- Digitala träffar som sker på ideell basis. Ibland hålls även heldagsaktiviteter där alla bjuds in att vara med.</a:t>
            </a:r>
          </a:p>
          <a:p>
            <a:pPr marL="342900" indent="-342900">
              <a:lnSpc>
                <a:spcPct val="145000"/>
              </a:lnSpc>
              <a:buFont typeface="Arial" panose="020B0604020202020204" pitchFamily="34" charset="0"/>
              <a:buChar char="•"/>
            </a:pPr>
            <a:r>
              <a:rPr lang="sv-SE" sz="5600" b="1" dirty="0">
                <a:cs typeface="Calibri" panose="020F0502020204030204" pitchFamily="34" charset="0"/>
              </a:rPr>
              <a:t>Brukarrådet </a:t>
            </a:r>
            <a:r>
              <a:rPr lang="sv-SE" sz="3700" dirty="0">
                <a:cs typeface="Calibri" panose="020F0502020204030204" pitchFamily="34" charset="0"/>
              </a:rPr>
              <a:t/>
            </a:r>
            <a:br>
              <a:rPr lang="sv-SE" sz="3700" dirty="0">
                <a:cs typeface="Calibri" panose="020F0502020204030204" pitchFamily="34" charset="0"/>
              </a:rPr>
            </a:br>
            <a:r>
              <a:rPr lang="sv-SE" sz="4800" dirty="0">
                <a:cs typeface="Calibri" panose="020F0502020204030204" pitchFamily="34" charset="0"/>
              </a:rPr>
              <a:t>- Valda representanter från föreningar i Gävleborg som träffas en (1) gång per termin.</a:t>
            </a:r>
            <a:br>
              <a:rPr lang="sv-SE" sz="4800" dirty="0">
                <a:cs typeface="Calibri" panose="020F0502020204030204" pitchFamily="34" charset="0"/>
              </a:rPr>
            </a:br>
            <a:r>
              <a:rPr lang="sv-SE" sz="4800" dirty="0">
                <a:cs typeface="Calibri" panose="020F0502020204030204" pitchFamily="34" charset="0"/>
              </a:rPr>
              <a:t>- Verksamhetschef VUP är ordförande och det finns även ett AU. I brukarrådet ingår även representant från Hälsovalskontoret. </a:t>
            </a:r>
            <a:br>
              <a:rPr lang="sv-SE" sz="4800" dirty="0">
                <a:cs typeface="Calibri" panose="020F0502020204030204" pitchFamily="34" charset="0"/>
              </a:rPr>
            </a:br>
            <a:r>
              <a:rPr lang="sv-SE" sz="4800" dirty="0">
                <a:cs typeface="Calibri" panose="020F0502020204030204" pitchFamily="34" charset="0"/>
              </a:rPr>
              <a:t>- </a:t>
            </a:r>
            <a:r>
              <a:rPr lang="sv-SE" sz="4800" u="sng" dirty="0">
                <a:cs typeface="Calibri" panose="020F0502020204030204" pitchFamily="34" charset="0"/>
              </a:rPr>
              <a:t>Syfte: </a:t>
            </a:r>
            <a:r>
              <a:rPr lang="sv-SE" sz="4800" dirty="0">
                <a:cs typeface="Calibri" panose="020F0502020204030204" pitchFamily="34" charset="0"/>
              </a:rPr>
              <a:t>Att följa upp, utveckla och säkerställa att rätt förutsättningar till brukarinflytande på olika nivåer inom vuxenpsykiatrin och primärvården finns.</a:t>
            </a:r>
          </a:p>
          <a:p>
            <a:pPr marL="342900" indent="-342900">
              <a:lnSpc>
                <a:spcPct val="145000"/>
              </a:lnSpc>
              <a:buFont typeface="Arial" panose="020B0604020202020204" pitchFamily="34" charset="0"/>
              <a:buChar char="•"/>
            </a:pPr>
            <a:r>
              <a:rPr lang="sv-SE" sz="5600" b="1" dirty="0">
                <a:cs typeface="Calibri" panose="020F0502020204030204" pitchFamily="34" charset="0"/>
              </a:rPr>
              <a:t>Brukarrevisorsgruppen (BBR-gruppen)</a:t>
            </a:r>
            <a:r>
              <a:rPr lang="sv-SE" sz="3700" dirty="0">
                <a:cs typeface="Calibri" panose="020F0502020204030204" pitchFamily="34" charset="0"/>
              </a:rPr>
              <a:t/>
            </a:r>
            <a:br>
              <a:rPr lang="sv-SE" sz="3700" dirty="0">
                <a:cs typeface="Calibri" panose="020F0502020204030204" pitchFamily="34" charset="0"/>
              </a:rPr>
            </a:br>
            <a:r>
              <a:rPr lang="sv-SE" sz="4800" dirty="0">
                <a:cs typeface="Calibri" panose="020F0502020204030204" pitchFamily="34" charset="0"/>
              </a:rPr>
              <a:t>- En rekryterad grupp där medlemmarna utbildats av NSPH i att </a:t>
            </a:r>
            <a:r>
              <a:rPr lang="sv-SE" sz="4800" dirty="0" err="1">
                <a:cs typeface="Calibri" panose="020F0502020204030204" pitchFamily="34" charset="0"/>
              </a:rPr>
              <a:t>uföra</a:t>
            </a:r>
            <a:r>
              <a:rPr lang="sv-SE" sz="4800" dirty="0">
                <a:cs typeface="Calibri" panose="020F0502020204030204" pitchFamily="34" charset="0"/>
              </a:rPr>
              <a:t> brukarstyrda brukarrevisioner.</a:t>
            </a:r>
            <a:br>
              <a:rPr lang="sv-SE" sz="4800" dirty="0">
                <a:cs typeface="Calibri" panose="020F0502020204030204" pitchFamily="34" charset="0"/>
              </a:rPr>
            </a:br>
            <a:r>
              <a:rPr lang="sv-SE" sz="4800" dirty="0">
                <a:cs typeface="Calibri" panose="020F0502020204030204" pitchFamily="34" charset="0"/>
              </a:rPr>
              <a:t>- Har genomfört en (1) revision på SIP (2022) och </a:t>
            </a:r>
            <a:r>
              <a:rPr lang="sv-SE" sz="4800" b="1" u="sng" dirty="0">
                <a:cs typeface="Calibri" panose="020F0502020204030204" pitchFamily="34" charset="0"/>
              </a:rPr>
              <a:t>söker nu nytt uppdrag. </a:t>
            </a:r>
            <a:endParaRPr lang="sv-SE" sz="4800" dirty="0">
              <a:cs typeface="Calibri" panose="020F0502020204030204" pitchFamily="34" charset="0"/>
            </a:endParaRPr>
          </a:p>
          <a:p>
            <a:pPr marL="342900" indent="-342900">
              <a:lnSpc>
                <a:spcPct val="145000"/>
              </a:lnSpc>
              <a:buFont typeface="Arial" panose="020B0604020202020204" pitchFamily="34" charset="0"/>
              <a:buChar char="•"/>
            </a:pPr>
            <a:r>
              <a:rPr lang="sv-SE" sz="5600" b="1" dirty="0">
                <a:cs typeface="Calibri" panose="020F0502020204030204" pitchFamily="34" charset="0"/>
              </a:rPr>
              <a:t>Dialogmöten</a:t>
            </a:r>
            <a:r>
              <a:rPr lang="sv-SE" sz="3700" dirty="0">
                <a:cs typeface="Calibri" panose="020F0502020204030204" pitchFamily="34" charset="0"/>
              </a:rPr>
              <a:t/>
            </a:r>
            <a:br>
              <a:rPr lang="sv-SE" sz="3700" dirty="0">
                <a:cs typeface="Calibri" panose="020F0502020204030204" pitchFamily="34" charset="0"/>
              </a:rPr>
            </a:br>
            <a:r>
              <a:rPr lang="sv-SE" sz="4800" dirty="0">
                <a:cs typeface="Calibri" panose="020F0502020204030204" pitchFamily="34" charset="0"/>
              </a:rPr>
              <a:t>-  Alla föreningars medlemmar kan anmäla sig att vara med.</a:t>
            </a:r>
            <a:br>
              <a:rPr lang="sv-SE" sz="4800" dirty="0">
                <a:cs typeface="Calibri" panose="020F0502020204030204" pitchFamily="34" charset="0"/>
              </a:rPr>
            </a:br>
            <a:r>
              <a:rPr lang="sv-SE" sz="4800" dirty="0">
                <a:cs typeface="Calibri" panose="020F0502020204030204" pitchFamily="34" charset="0"/>
              </a:rPr>
              <a:t>- Strukturerad dialog i aktuella frågor med chefer inom kommunala eller regionala verksamheter som rör psykisk hälsa i Gävleborg.</a:t>
            </a:r>
            <a:br>
              <a:rPr lang="sv-SE" sz="4800" dirty="0">
                <a:cs typeface="Calibri" panose="020F0502020204030204" pitchFamily="34" charset="0"/>
              </a:rPr>
            </a:br>
            <a:r>
              <a:rPr lang="sv-SE" sz="4800" dirty="0">
                <a:cs typeface="Calibri" panose="020F0502020204030204" pitchFamily="34" charset="0"/>
              </a:rPr>
              <a:t>- </a:t>
            </a:r>
            <a:r>
              <a:rPr lang="sv-SE" sz="4800" u="sng" dirty="0">
                <a:cs typeface="Calibri" panose="020F0502020204030204" pitchFamily="34" charset="0"/>
              </a:rPr>
              <a:t>Tre möten per termin: </a:t>
            </a:r>
            <a:r>
              <a:rPr lang="sv-SE" sz="4800" dirty="0">
                <a:cs typeface="Calibri" panose="020F0502020204030204" pitchFamily="34" charset="0"/>
              </a:rPr>
              <a:t>Gästrikland, södra Hälsingland, norra Hälsingland. </a:t>
            </a:r>
            <a:r>
              <a:rPr lang="sv-SE" sz="3700" dirty="0">
                <a:cs typeface="Calibri" panose="020F0502020204030204" pitchFamily="34" charset="0"/>
              </a:rPr>
              <a:t/>
            </a:r>
            <a:br>
              <a:rPr lang="sv-SE" sz="3700" dirty="0">
                <a:cs typeface="Calibri" panose="020F0502020204030204" pitchFamily="34" charset="0"/>
              </a:rPr>
            </a:br>
            <a:endParaRPr lang="sv-SE" sz="3700" dirty="0">
              <a:cs typeface="Calibri" panose="020F0502020204030204" pitchFamily="34" charset="0"/>
            </a:endParaRPr>
          </a:p>
          <a:p>
            <a:pPr marL="342900" indent="-342900">
              <a:lnSpc>
                <a:spcPct val="145000"/>
              </a:lnSpc>
              <a:buFont typeface="Arial" panose="020B0604020202020204" pitchFamily="34" charset="0"/>
              <a:buChar char="•"/>
            </a:pPr>
            <a:r>
              <a:rPr lang="sv-SE" sz="5600" b="1" dirty="0">
                <a:cs typeface="Calibri" panose="020F0502020204030204" pitchFamily="34" charset="0"/>
              </a:rPr>
              <a:t>Referensgrupper med brukarmedverkan inom olika området</a:t>
            </a:r>
            <a:r>
              <a:rPr lang="sv-SE" sz="4300" b="1" dirty="0">
                <a:cs typeface="Calibri" panose="020F0502020204030204" pitchFamily="34" charset="0"/>
              </a:rPr>
              <a:t/>
            </a:r>
            <a:br>
              <a:rPr lang="sv-SE" sz="4300" b="1" dirty="0">
                <a:cs typeface="Calibri" panose="020F0502020204030204" pitchFamily="34" charset="0"/>
              </a:rPr>
            </a:br>
            <a:r>
              <a:rPr lang="sv-SE" sz="4800" dirty="0">
                <a:cs typeface="Calibri" panose="020F0502020204030204" pitchFamily="34" charset="0"/>
              </a:rPr>
              <a:t>- </a:t>
            </a:r>
            <a:r>
              <a:rPr lang="sv-SE" sz="4800" dirty="0" err="1">
                <a:cs typeface="Calibri" panose="020F0502020204030204" pitchFamily="34" charset="0"/>
              </a:rPr>
              <a:t>Prehospitala</a:t>
            </a:r>
            <a:r>
              <a:rPr lang="sv-SE" sz="4800" dirty="0">
                <a:cs typeface="Calibri" panose="020F0502020204030204" pitchFamily="34" charset="0"/>
              </a:rPr>
              <a:t> insatser, styrgrupp för LPO Psykisk Hälsa m.m.</a:t>
            </a:r>
            <a:r>
              <a:rPr lang="sv-SE" sz="4300" dirty="0">
                <a:cs typeface="Calibri" panose="020F0502020204030204" pitchFamily="34" charset="0"/>
              </a:rPr>
              <a:t/>
            </a:r>
            <a:br>
              <a:rPr lang="sv-SE" sz="4300" dirty="0">
                <a:cs typeface="Calibri" panose="020F0502020204030204" pitchFamily="34" charset="0"/>
              </a:rPr>
            </a:br>
            <a:r>
              <a:rPr lang="sv-SE" sz="3700" dirty="0">
                <a:cs typeface="Calibri" panose="020F0502020204030204" pitchFamily="34" charset="0"/>
              </a:rPr>
              <a:t/>
            </a:r>
            <a:br>
              <a:rPr lang="sv-SE" sz="3700" dirty="0">
                <a:cs typeface="Calibri" panose="020F0502020204030204" pitchFamily="34" charset="0"/>
              </a:rPr>
            </a:br>
            <a:r>
              <a:rPr lang="sv-SE" sz="4800" b="1" dirty="0">
                <a:cs typeface="Calibri" panose="020F0502020204030204" pitchFamily="34" charset="0"/>
                <a:hlinkClick r:id="rId2"/>
              </a:rPr>
              <a:t>Läs även mer på samverkanswebben här!</a:t>
            </a:r>
            <a:endParaRPr lang="sv-SE" sz="4800" b="1" dirty="0">
              <a:cs typeface="Calibri" panose="020F0502020204030204" pitchFamily="34" charset="0"/>
            </a:endParaRPr>
          </a:p>
        </p:txBody>
      </p:sp>
      <p:sp>
        <p:nvSpPr>
          <p:cNvPr id="12" name="Rubrik 11"/>
          <p:cNvSpPr>
            <a:spLocks noGrp="1"/>
          </p:cNvSpPr>
          <p:nvPr>
            <p:ph type="ctrTitle"/>
          </p:nvPr>
        </p:nvSpPr>
        <p:spPr>
          <a:xfrm>
            <a:off x="3168128" y="490184"/>
            <a:ext cx="8184456" cy="607098"/>
          </a:xfrm>
        </p:spPr>
        <p:txBody>
          <a:bodyPr>
            <a:normAutofit/>
          </a:bodyPr>
          <a:lstStyle/>
          <a:p>
            <a:r>
              <a:rPr lang="sv-SE" sz="2200" dirty="0"/>
              <a:t>Arbetsordning för brukarinflytande i Gävleborg</a:t>
            </a:r>
          </a:p>
        </p:txBody>
      </p:sp>
    </p:spTree>
    <p:extLst>
      <p:ext uri="{BB962C8B-B14F-4D97-AF65-F5344CB8AC3E}">
        <p14:creationId xmlns:p14="http://schemas.microsoft.com/office/powerpoint/2010/main" val="1750504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670519" y="1700808"/>
            <a:ext cx="11155762" cy="5042260"/>
          </a:xfrm>
        </p:spPr>
        <p:txBody>
          <a:bodyPr>
            <a:normAutofit/>
          </a:bodyPr>
          <a:lstStyle/>
          <a:p>
            <a:pPr marL="457200" indent="-457200">
              <a:lnSpc>
                <a:spcPct val="145000"/>
              </a:lnSpc>
              <a:buFont typeface="Arial" panose="020B0604020202020204" pitchFamily="34" charset="0"/>
              <a:buChar char="•"/>
            </a:pPr>
            <a:endParaRPr lang="sv-SE" sz="1400" dirty="0"/>
          </a:p>
          <a:p>
            <a:pPr marL="457200" indent="-457200">
              <a:lnSpc>
                <a:spcPct val="145000"/>
              </a:lnSpc>
              <a:buFont typeface="Arial" panose="020B0604020202020204" pitchFamily="34" charset="0"/>
              <a:buChar char="•"/>
            </a:pPr>
            <a:endParaRPr lang="sv-SE" sz="1400" b="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r>
              <a:rPr lang="sv-SE" sz="1300" dirty="0" err="1" smtClean="0">
                <a:cs typeface="Calibri" panose="020F0502020204030204" pitchFamily="34" charset="0"/>
              </a:rPr>
              <a:t>Hjärnkoll</a:t>
            </a:r>
            <a:r>
              <a:rPr lang="sv-SE" sz="1300" dirty="0" smtClean="0">
                <a:cs typeface="Calibri" panose="020F0502020204030204" pitchFamily="34" charset="0"/>
              </a:rPr>
              <a:t> Gävleborg </a:t>
            </a:r>
            <a:r>
              <a:rPr lang="sv-SE" sz="1300" dirty="0">
                <a:cs typeface="Calibri" panose="020F0502020204030204" pitchFamily="34" charset="0"/>
              </a:rPr>
              <a:t>är en ideell förening med en Riksförening med säte i Stockholm och 16 regionala föreningar runt om i landet.</a:t>
            </a:r>
          </a:p>
          <a:p>
            <a:pPr marL="457200" indent="-457200">
              <a:lnSpc>
                <a:spcPct val="145000"/>
              </a:lnSpc>
              <a:buFont typeface="Arial" panose="020B0604020202020204" pitchFamily="34" charset="0"/>
              <a:buChar char="•"/>
            </a:pPr>
            <a:r>
              <a:rPr lang="sv-SE" sz="1300" dirty="0">
                <a:cs typeface="Calibri" panose="020F0502020204030204" pitchFamily="34" charset="0"/>
              </a:rPr>
              <a:t>Vår kärnverksamhet är att bedriva informationsverksamhet som rör psykisk ohälsa och psykiska funktionsnedsättningar.</a:t>
            </a:r>
          </a:p>
          <a:p>
            <a:pPr marL="457200" indent="-457200">
              <a:lnSpc>
                <a:spcPct val="145000"/>
              </a:lnSpc>
              <a:buFont typeface="Arial" panose="020B0604020202020204" pitchFamily="34" charset="0"/>
              <a:buChar char="•"/>
            </a:pPr>
            <a:r>
              <a:rPr lang="sv-SE" sz="1300" dirty="0">
                <a:cs typeface="Calibri" panose="020F0502020204030204" pitchFamily="34" charset="0"/>
              </a:rPr>
              <a:t>Informationsverksamheten genomför vi med hjälp av ambassadörer som föreläser om sin egenerfarenhet eller närstående erfarenhet av psykisk ohälsa. Vi genomför också aktiviteter utifrån aktiviteter där vi samarbetar med andra brukarföreningar, Regionen, Kommuner, Studieförbundet Vuxenskolan, Svenska Kyrkan, RFSL Gävleborg, med flera.</a:t>
            </a:r>
          </a:p>
          <a:p>
            <a:pPr marL="457200" indent="-457200">
              <a:lnSpc>
                <a:spcPct val="145000"/>
              </a:lnSpc>
              <a:buFont typeface="Arial" panose="020B0604020202020204" pitchFamily="34" charset="0"/>
              <a:buChar char="•"/>
            </a:pPr>
            <a:r>
              <a:rPr lang="sv-SE" sz="1300" dirty="0">
                <a:cs typeface="Calibri" panose="020F0502020204030204" pitchFamily="34" charset="0"/>
              </a:rPr>
              <a:t>Deltar i flera referensgrupper i Region Gävleborg samt </a:t>
            </a:r>
            <a:r>
              <a:rPr lang="sv-SE" sz="1300" dirty="0" err="1">
                <a:cs typeface="Calibri" panose="020F0502020204030204" pitchFamily="34" charset="0"/>
              </a:rPr>
              <a:t>HiG</a:t>
            </a:r>
            <a:r>
              <a:rPr lang="sv-SE" sz="1300" dirty="0">
                <a:cs typeface="Calibri" panose="020F0502020204030204" pitchFamily="34" charset="0"/>
              </a:rPr>
              <a:t>.</a:t>
            </a:r>
          </a:p>
          <a:p>
            <a:pPr marL="457200" indent="-457200">
              <a:lnSpc>
                <a:spcPct val="145000"/>
              </a:lnSpc>
              <a:buFont typeface="Arial" panose="020B0604020202020204" pitchFamily="34" charset="0"/>
              <a:buChar char="•"/>
            </a:pPr>
            <a:r>
              <a:rPr lang="sv-SE" sz="1300" i="1" dirty="0">
                <a:effectLst/>
                <a:cs typeface="Calibri" panose="020F0502020204030204" pitchFamily="34" charset="0"/>
              </a:rPr>
              <a:t>Vi driver även en </a:t>
            </a:r>
            <a:r>
              <a:rPr lang="sv-SE" sz="1300" i="1" dirty="0" err="1">
                <a:effectLst/>
                <a:cs typeface="Calibri" panose="020F0502020204030204" pitchFamily="34" charset="0"/>
              </a:rPr>
              <a:t>podd</a:t>
            </a:r>
            <a:r>
              <a:rPr lang="sv-SE" sz="1300" i="1" dirty="0">
                <a:effectLst/>
                <a:cs typeface="Calibri" panose="020F0502020204030204" pitchFamily="34" charset="0"/>
              </a:rPr>
              <a:t> som heter ”Helt ärligt om psykisk (o)hälsa”</a:t>
            </a:r>
          </a:p>
          <a:p>
            <a:pPr marL="457200" indent="-457200">
              <a:lnSpc>
                <a:spcPct val="145000"/>
              </a:lnSpc>
              <a:buFont typeface="Arial" panose="020B0604020202020204" pitchFamily="34" charset="0"/>
              <a:buChar char="•"/>
            </a:pPr>
            <a:r>
              <a:rPr lang="sv-SE" sz="1300" i="1" dirty="0">
                <a:cs typeface="Calibri" panose="020F0502020204030204" pitchFamily="34" charset="0"/>
              </a:rPr>
              <a:t>Under 2023 sökte vi också medel från Region Gävleborg via en IOP. En IOP ansökan för att kunna utbilda två ambassadörer till instruktörer i Första hjälpen till psykisk hälsa. Den andra ansökan handlar om ett suicidpreventivt arbete med syfta att genomföra 10 stycken samtalsgrupper under 2024 med målgruppen ”Män 70+. Första gruppen är redan påbörjad och pågår i Gävle. Arbetet fortskrider för att försöka få till samtalsgrupper i så många kommuner som möjligt i länet. (Dokumentär om Män 70+)</a:t>
            </a: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a:p>
            <a:pPr marL="914389" lvl="1" indent="-457200">
              <a:lnSpc>
                <a:spcPct val="145000"/>
              </a:lnSpc>
              <a:buFont typeface="Arial" panose="020B0604020202020204" pitchFamily="34" charset="0"/>
              <a:buChar char="•"/>
            </a:pPr>
            <a:endParaRPr lang="sv-SE" sz="1000" b="1" i="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i="1" dirty="0">
              <a:latin typeface="Calibri" panose="020F0502020204030204" pitchFamily="34" charset="0"/>
              <a:cs typeface="Calibri" panose="020F0502020204030204" pitchFamily="34" charset="0"/>
            </a:endParaRPr>
          </a:p>
        </p:txBody>
      </p:sp>
      <p:sp>
        <p:nvSpPr>
          <p:cNvPr id="3" name="AutoShape 2">
            <a:extLst>
              <a:ext uri="{FF2B5EF4-FFF2-40B4-BE49-F238E27FC236}">
                <a16:creationId xmlns:a16="http://schemas.microsoft.com/office/drawing/2014/main" id="{C4BB262F-D88F-754D-7F34-E39B819DEEA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4" name="AutoShape 4">
            <a:extLst>
              <a:ext uri="{FF2B5EF4-FFF2-40B4-BE49-F238E27FC236}">
                <a16:creationId xmlns:a16="http://schemas.microsoft.com/office/drawing/2014/main" id="{856DB11B-7005-DAD7-5529-EA18EA65818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pic>
        <p:nvPicPr>
          <p:cNvPr id="6" name="Bildobjekt 5" descr="En bild som visar logotyp, Teckensnitt, cirkel, Grafik&#10;&#10;Automatiskt genererad beskrivning">
            <a:extLst>
              <a:ext uri="{FF2B5EF4-FFF2-40B4-BE49-F238E27FC236}">
                <a16:creationId xmlns:a16="http://schemas.microsoft.com/office/drawing/2014/main" id="{30060EFA-AA29-8E25-C7CD-9397461D9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335" y="114932"/>
            <a:ext cx="2133329" cy="2129138"/>
          </a:xfrm>
          <a:prstGeom prst="rect">
            <a:avLst/>
          </a:prstGeom>
        </p:spPr>
      </p:pic>
    </p:spTree>
    <p:extLst>
      <p:ext uri="{BB962C8B-B14F-4D97-AF65-F5344CB8AC3E}">
        <p14:creationId xmlns:p14="http://schemas.microsoft.com/office/powerpoint/2010/main" val="116162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786269" y="1815740"/>
            <a:ext cx="10646228" cy="5042260"/>
          </a:xfrm>
        </p:spPr>
        <p:txBody>
          <a:bodyPr>
            <a:normAutofit/>
          </a:bodyPr>
          <a:lstStyle/>
          <a:p>
            <a:pPr marL="457200" indent="-457200">
              <a:lnSpc>
                <a:spcPct val="145000"/>
              </a:lnSpc>
              <a:buFont typeface="Arial" panose="020B0604020202020204" pitchFamily="34" charset="0"/>
              <a:buChar char="•"/>
            </a:pPr>
            <a:endParaRPr lang="sv-SE" sz="1400" dirty="0"/>
          </a:p>
          <a:p>
            <a:pPr marL="457200" indent="-457200">
              <a:lnSpc>
                <a:spcPct val="145000"/>
              </a:lnSpc>
              <a:buFont typeface="Arial" panose="020B0604020202020204" pitchFamily="34" charset="0"/>
              <a:buChar char="•"/>
            </a:pPr>
            <a:endParaRPr lang="sv-SE" sz="1600" dirty="0">
              <a:cs typeface="Calibri" panose="020F0502020204030204" pitchFamily="34" charset="0"/>
            </a:endParaRPr>
          </a:p>
          <a:p>
            <a:pPr>
              <a:lnSpc>
                <a:spcPct val="145000"/>
              </a:lnSpc>
            </a:pPr>
            <a:r>
              <a:rPr lang="sv-SE" sz="1600" b="1" dirty="0">
                <a:cs typeface="Calibri" panose="020F0502020204030204" pitchFamily="34" charset="0"/>
              </a:rPr>
              <a:t>Fakta om </a:t>
            </a:r>
            <a:r>
              <a:rPr lang="sv-SE" sz="1600" b="1" dirty="0" err="1">
                <a:cs typeface="Calibri" panose="020F0502020204030204" pitchFamily="34" charset="0"/>
              </a:rPr>
              <a:t>Hjärnkoll</a:t>
            </a:r>
            <a:r>
              <a:rPr lang="sv-SE" sz="1600" b="1" dirty="0">
                <a:cs typeface="Calibri" panose="020F0502020204030204" pitchFamily="34" charset="0"/>
              </a:rPr>
              <a:t> Gävleborg:</a:t>
            </a:r>
          </a:p>
          <a:p>
            <a:pPr marL="457200" indent="-457200">
              <a:lnSpc>
                <a:spcPct val="145000"/>
              </a:lnSpc>
              <a:buFont typeface="Arial" panose="020B0604020202020204" pitchFamily="34" charset="0"/>
              <a:buChar char="•"/>
            </a:pPr>
            <a:r>
              <a:rPr lang="sv-SE" sz="1600" dirty="0">
                <a:cs typeface="Calibri" panose="020F0502020204030204" pitchFamily="34" charset="0"/>
              </a:rPr>
              <a:t>Vi arbetar över hela länet.</a:t>
            </a:r>
          </a:p>
          <a:p>
            <a:pPr marL="457200" indent="-457200">
              <a:lnSpc>
                <a:spcPct val="145000"/>
              </a:lnSpc>
              <a:buFont typeface="Arial" panose="020B0604020202020204" pitchFamily="34" charset="0"/>
              <a:buChar char="•"/>
            </a:pPr>
            <a:r>
              <a:rPr lang="sv-SE" sz="1600" dirty="0">
                <a:cs typeface="Calibri" panose="020F0502020204030204" pitchFamily="34" charset="0"/>
              </a:rPr>
              <a:t>Styrelse med representanter från andra brukarföreningar. Träffas en gång i månaden. </a:t>
            </a:r>
          </a:p>
          <a:p>
            <a:pPr marL="457200" indent="-457200">
              <a:lnSpc>
                <a:spcPct val="145000"/>
              </a:lnSpc>
              <a:buFont typeface="Arial" panose="020B0604020202020204" pitchFamily="34" charset="0"/>
              <a:buChar char="•"/>
            </a:pPr>
            <a:r>
              <a:rPr lang="sv-SE" sz="1600" dirty="0">
                <a:cs typeface="Calibri" panose="020F0502020204030204" pitchFamily="34" charset="0"/>
              </a:rPr>
              <a:t>Två samordnare, Stefan </a:t>
            </a:r>
            <a:r>
              <a:rPr lang="sv-SE" sz="1600" dirty="0" err="1">
                <a:cs typeface="Calibri" panose="020F0502020204030204" pitchFamily="34" charset="0"/>
              </a:rPr>
              <a:t>Glawing</a:t>
            </a:r>
            <a:r>
              <a:rPr lang="sv-SE" sz="1600" dirty="0">
                <a:cs typeface="Calibri" panose="020F0502020204030204" pitchFamily="34" charset="0"/>
              </a:rPr>
              <a:t> och </a:t>
            </a:r>
            <a:r>
              <a:rPr lang="sv-SE" sz="1600" dirty="0" err="1">
                <a:cs typeface="Calibri" panose="020F0502020204030204" pitchFamily="34" charset="0"/>
              </a:rPr>
              <a:t>Nela</a:t>
            </a:r>
            <a:r>
              <a:rPr lang="sv-SE" sz="1600" dirty="0">
                <a:cs typeface="Calibri" panose="020F0502020204030204" pitchFamily="34" charset="0"/>
              </a:rPr>
              <a:t> Jonsson</a:t>
            </a:r>
          </a:p>
          <a:p>
            <a:pPr marL="457200" indent="-457200">
              <a:lnSpc>
                <a:spcPct val="145000"/>
              </a:lnSpc>
              <a:buFont typeface="Arial" panose="020B0604020202020204" pitchFamily="34" charset="0"/>
              <a:buChar char="•"/>
            </a:pPr>
            <a:r>
              <a:rPr lang="sv-SE" sz="1600" dirty="0" err="1">
                <a:cs typeface="Calibri" panose="020F0502020204030204" pitchFamily="34" charset="0"/>
              </a:rPr>
              <a:t>Poddredaktör</a:t>
            </a:r>
            <a:r>
              <a:rPr lang="sv-SE" sz="1600" dirty="0">
                <a:cs typeface="Calibri" panose="020F0502020204030204" pitchFamily="34" charset="0"/>
              </a:rPr>
              <a:t>, Malin Lindén</a:t>
            </a:r>
          </a:p>
          <a:p>
            <a:pPr marL="457200" indent="-457200">
              <a:lnSpc>
                <a:spcPct val="145000"/>
              </a:lnSpc>
              <a:buFont typeface="Arial" panose="020B0604020202020204" pitchFamily="34" charset="0"/>
              <a:buChar char="•"/>
            </a:pPr>
            <a:r>
              <a:rPr lang="sv-SE" sz="1600" dirty="0">
                <a:cs typeface="Calibri" panose="020F0502020204030204" pitchFamily="34" charset="0"/>
              </a:rPr>
              <a:t>Ordförande Bo </a:t>
            </a:r>
            <a:r>
              <a:rPr lang="sv-SE" sz="1600" dirty="0" err="1">
                <a:cs typeface="Calibri" panose="020F0502020204030204" pitchFamily="34" charset="0"/>
              </a:rPr>
              <a:t>Kåresjö</a:t>
            </a:r>
            <a:endParaRPr lang="sv-SE" sz="1600" dirty="0">
              <a:cs typeface="Calibri" panose="020F0502020204030204" pitchFamily="34" charset="0"/>
            </a:endParaRPr>
          </a:p>
          <a:p>
            <a:pPr marL="457200" indent="-457200">
              <a:lnSpc>
                <a:spcPct val="145000"/>
              </a:lnSpc>
              <a:buFont typeface="Arial" panose="020B0604020202020204" pitchFamily="34" charset="0"/>
              <a:buChar char="•"/>
            </a:pPr>
            <a:r>
              <a:rPr lang="sv-SE" sz="1600" dirty="0">
                <a:cs typeface="Calibri" panose="020F0502020204030204" pitchFamily="34" charset="0"/>
              </a:rPr>
              <a:t>I dagsläget 19 ambassadörer som är bokningsbara. Totalt har vi 30 ambassadörer i vårt register. (Behov!)</a:t>
            </a:r>
          </a:p>
          <a:p>
            <a:pPr marL="457200" indent="-457200">
              <a:lnSpc>
                <a:spcPct val="145000"/>
              </a:lnSpc>
              <a:buFont typeface="Arial" panose="020B0604020202020204" pitchFamily="34" charset="0"/>
              <a:buChar char="•"/>
            </a:pPr>
            <a:r>
              <a:rPr lang="sv-SE" sz="1600" dirty="0">
                <a:cs typeface="Calibri" panose="020F0502020204030204" pitchFamily="34" charset="0"/>
              </a:rPr>
              <a:t>Kansli på Drottninggatan 6 i Gävle.</a:t>
            </a:r>
          </a:p>
          <a:p>
            <a:pPr marL="457200" indent="-457200">
              <a:lnSpc>
                <a:spcPct val="145000"/>
              </a:lnSpc>
              <a:buFont typeface="Arial" panose="020B0604020202020204" pitchFamily="34" charset="0"/>
              <a:buChar char="•"/>
            </a:pPr>
            <a:r>
              <a:rPr lang="sv-SE" sz="1600" u="sng" dirty="0">
                <a:cs typeface="Calibri" panose="020F0502020204030204" pitchFamily="34" charset="0"/>
              </a:rPr>
              <a:t>Hemsida:</a:t>
            </a:r>
            <a:r>
              <a:rPr lang="sv-SE" sz="1600" dirty="0">
                <a:cs typeface="Calibri" panose="020F0502020204030204" pitchFamily="34" charset="0"/>
              </a:rPr>
              <a:t> </a:t>
            </a:r>
            <a:r>
              <a:rPr lang="sv-SE" sz="1600" dirty="0" err="1">
                <a:cs typeface="Calibri" panose="020F0502020204030204" pitchFamily="34" charset="0"/>
              </a:rPr>
              <a:t>gavleborg.hjarnkoll.se</a:t>
            </a:r>
            <a:endParaRPr lang="sv-SE" sz="1600" dirty="0">
              <a:cs typeface="Calibri" panose="020F0502020204030204" pitchFamily="34" charset="0"/>
            </a:endParaRPr>
          </a:p>
          <a:p>
            <a:pPr>
              <a:lnSpc>
                <a:spcPct val="145000"/>
              </a:lnSpc>
            </a:pPr>
            <a:endParaRPr lang="sv-SE" sz="1400" b="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endParaRPr lang="sv-SE" sz="1400" b="1" dirty="0">
              <a:latin typeface="Calibri" panose="020F0502020204030204" pitchFamily="34" charset="0"/>
              <a:cs typeface="Calibri" panose="020F0502020204030204" pitchFamily="34" charset="0"/>
            </a:endParaRPr>
          </a:p>
        </p:txBody>
      </p:sp>
      <p:pic>
        <p:nvPicPr>
          <p:cNvPr id="2" name="Bildobjekt 1" descr="En bild som visar logotyp, Teckensnitt, cirkel, Grafik&#10;&#10;Automatiskt genererad beskrivning">
            <a:extLst>
              <a:ext uri="{FF2B5EF4-FFF2-40B4-BE49-F238E27FC236}">
                <a16:creationId xmlns:a16="http://schemas.microsoft.com/office/drawing/2014/main" id="{99FB813A-D841-7A45-1B4B-0AFEC63582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6456" y="404664"/>
            <a:ext cx="2585853" cy="2580773"/>
          </a:xfrm>
          <a:prstGeom prst="rect">
            <a:avLst/>
          </a:prstGeom>
        </p:spPr>
      </p:pic>
    </p:spTree>
    <p:extLst>
      <p:ext uri="{BB962C8B-B14F-4D97-AF65-F5344CB8AC3E}">
        <p14:creationId xmlns:p14="http://schemas.microsoft.com/office/powerpoint/2010/main" val="113858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911424" y="3313242"/>
            <a:ext cx="10646228" cy="2261332"/>
          </a:xfrm>
        </p:spPr>
        <p:txBody>
          <a:bodyPr>
            <a:normAutofit/>
          </a:bodyPr>
          <a:lstStyle/>
          <a:p>
            <a:pPr>
              <a:lnSpc>
                <a:spcPct val="145000"/>
              </a:lnSpc>
            </a:pPr>
            <a:endParaRPr lang="sv-SE" sz="1400" b="1" dirty="0">
              <a:latin typeface="Calibri" panose="020F0502020204030204" pitchFamily="34" charset="0"/>
              <a:cs typeface="Calibri" panose="020F0502020204030204" pitchFamily="34" charset="0"/>
            </a:endParaRPr>
          </a:p>
          <a:p>
            <a:pPr marL="457200" indent="-457200">
              <a:lnSpc>
                <a:spcPct val="145000"/>
              </a:lnSpc>
              <a:buFont typeface="Arial" panose="020B0604020202020204" pitchFamily="34" charset="0"/>
              <a:buChar char="•"/>
            </a:pPr>
            <a:r>
              <a:rPr lang="sv-SE" sz="1600" dirty="0" smtClean="0">
                <a:cs typeface="Calibri" panose="020F0502020204030204" pitchFamily="34" charset="0"/>
              </a:rPr>
              <a:t>Riksförbundet för Suicidprevention och efterlevandestöd</a:t>
            </a:r>
          </a:p>
          <a:p>
            <a:pPr marL="457200" indent="-457200">
              <a:lnSpc>
                <a:spcPct val="145000"/>
              </a:lnSpc>
              <a:buFont typeface="Arial" panose="020B0604020202020204" pitchFamily="34" charset="0"/>
              <a:buChar char="•"/>
            </a:pPr>
            <a:r>
              <a:rPr lang="sv-SE" sz="1600" dirty="0"/>
              <a:t>Vi vill öka kunskapen om suicid som ett samhälls- och folkhälsoproblem samt motverka fördomar.</a:t>
            </a:r>
            <a:endParaRPr lang="sv-SE" sz="1600" dirty="0" smtClean="0">
              <a:cs typeface="Calibri" panose="020F0502020204030204" pitchFamily="34" charset="0"/>
            </a:endParaRPr>
          </a:p>
          <a:p>
            <a:pPr marL="457200" indent="-457200">
              <a:lnSpc>
                <a:spcPct val="145000"/>
              </a:lnSpc>
              <a:buFont typeface="Arial" panose="020B0604020202020204" pitchFamily="34" charset="0"/>
              <a:buChar char="•"/>
            </a:pPr>
            <a:r>
              <a:rPr lang="sv-SE" sz="1600" dirty="0">
                <a:hlinkClick r:id="rId2"/>
              </a:rPr>
              <a:t>Spes Gävleborgs län | Riksförbundet för </a:t>
            </a:r>
            <a:r>
              <a:rPr lang="sv-SE" sz="1600" dirty="0" err="1">
                <a:hlinkClick r:id="rId2"/>
              </a:rPr>
              <a:t>SuicidPrevention</a:t>
            </a:r>
            <a:r>
              <a:rPr lang="sv-SE" sz="1600" dirty="0">
                <a:hlinkClick r:id="rId2"/>
              </a:rPr>
              <a:t> och </a:t>
            </a:r>
            <a:r>
              <a:rPr lang="sv-SE" sz="1600" dirty="0" err="1">
                <a:hlinkClick r:id="rId2"/>
              </a:rPr>
              <a:t>EfterlevandeStöd</a:t>
            </a:r>
            <a:endParaRPr lang="sv-SE" sz="1600" dirty="0"/>
          </a:p>
          <a:p>
            <a:pPr marL="457200" indent="-457200">
              <a:lnSpc>
                <a:spcPct val="145000"/>
              </a:lnSpc>
              <a:buFont typeface="Arial" panose="020B0604020202020204" pitchFamily="34" charset="0"/>
              <a:buChar char="•"/>
            </a:pPr>
            <a:endParaRPr lang="sv-SE" sz="1400" b="1" dirty="0">
              <a:latin typeface="Calibri" panose="020F0502020204030204" pitchFamily="34" charset="0"/>
              <a:cs typeface="Calibri" panose="020F0502020204030204" pitchFamily="34" charset="0"/>
            </a:endParaRPr>
          </a:p>
        </p:txBody>
      </p:sp>
      <p:sp>
        <p:nvSpPr>
          <p:cNvPr id="12" name="Rubrik 11"/>
          <p:cNvSpPr>
            <a:spLocks noGrp="1"/>
          </p:cNvSpPr>
          <p:nvPr>
            <p:ph type="ctrTitle"/>
          </p:nvPr>
        </p:nvSpPr>
        <p:spPr>
          <a:xfrm>
            <a:off x="4415192" y="764704"/>
            <a:ext cx="3638691" cy="607098"/>
          </a:xfrm>
        </p:spPr>
        <p:txBody>
          <a:bodyPr>
            <a:noAutofit/>
          </a:bodyPr>
          <a:lstStyle/>
          <a:p>
            <a:pPr algn="ctr"/>
            <a:r>
              <a:rPr lang="sv-SE" sz="2200" dirty="0"/>
              <a:t>SPES Gävleborg</a:t>
            </a:r>
            <a:endParaRPr lang="sv-SE" sz="2200" i="1" dirty="0"/>
          </a:p>
        </p:txBody>
      </p:sp>
      <p:pic>
        <p:nvPicPr>
          <p:cNvPr id="2" name="Bildobjek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1464" y="2224292"/>
            <a:ext cx="3714750" cy="1021556"/>
          </a:xfrm>
          <a:prstGeom prst="rect">
            <a:avLst/>
          </a:prstGeom>
        </p:spPr>
      </p:pic>
    </p:spTree>
    <p:extLst>
      <p:ext uri="{BB962C8B-B14F-4D97-AF65-F5344CB8AC3E}">
        <p14:creationId xmlns:p14="http://schemas.microsoft.com/office/powerpoint/2010/main" val="371686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12"/>
          <p:cNvSpPr>
            <a:spLocks noGrp="1"/>
          </p:cNvSpPr>
          <p:nvPr>
            <p:ph type="subTitle" idx="1"/>
          </p:nvPr>
        </p:nvSpPr>
        <p:spPr>
          <a:xfrm>
            <a:off x="786268" y="1815740"/>
            <a:ext cx="10710331" cy="4709604"/>
          </a:xfrm>
        </p:spPr>
        <p:txBody>
          <a:bodyPr>
            <a:normAutofit fontScale="40000" lnSpcReduction="20000"/>
          </a:bodyPr>
          <a:lstStyle/>
          <a:p>
            <a:pPr algn="ctr">
              <a:lnSpc>
                <a:spcPct val="145000"/>
              </a:lnSpc>
            </a:pPr>
            <a:r>
              <a:rPr lang="sv-SE" sz="4000" i="1" dirty="0">
                <a:cs typeface="Calibri" panose="020F0502020204030204" pitchFamily="34" charset="0"/>
              </a:rPr>
              <a:t>Skulle ni vilja komma i kontakt med någon av föreningarna </a:t>
            </a:r>
          </a:p>
          <a:p>
            <a:pPr algn="ctr">
              <a:lnSpc>
                <a:spcPct val="145000"/>
              </a:lnSpc>
            </a:pPr>
            <a:r>
              <a:rPr lang="sv-SE" sz="4000" i="1" dirty="0">
                <a:cs typeface="Calibri" panose="020F0502020204030204" pitchFamily="34" charset="0"/>
              </a:rPr>
              <a:t>eller veta mer om </a:t>
            </a:r>
            <a:r>
              <a:rPr lang="sv-SE" sz="4000" i="1" dirty="0" smtClean="0">
                <a:cs typeface="Calibri" panose="020F0502020204030204" pitchFamily="34" charset="0"/>
              </a:rPr>
              <a:t>olika aktiviteter </a:t>
            </a:r>
            <a:r>
              <a:rPr lang="sv-SE" sz="4000" i="1" dirty="0">
                <a:cs typeface="Calibri" panose="020F0502020204030204" pitchFamily="34" charset="0"/>
              </a:rPr>
              <a:t>med brukarmedverkan?</a:t>
            </a:r>
          </a:p>
          <a:p>
            <a:pPr>
              <a:lnSpc>
                <a:spcPct val="145000"/>
              </a:lnSpc>
            </a:pPr>
            <a:endParaRPr lang="sv-SE" sz="3400" b="1" dirty="0">
              <a:cs typeface="Calibri" panose="020F0502020204030204" pitchFamily="34" charset="0"/>
            </a:endParaRPr>
          </a:p>
          <a:p>
            <a:pPr>
              <a:lnSpc>
                <a:spcPct val="145000"/>
              </a:lnSpc>
            </a:pPr>
            <a:r>
              <a:rPr lang="sv-SE" sz="3400" b="1" dirty="0" err="1">
                <a:cs typeface="Calibri" panose="020F0502020204030204" pitchFamily="34" charset="0"/>
              </a:rPr>
              <a:t>Hjärnkoll</a:t>
            </a:r>
            <a:r>
              <a:rPr lang="sv-SE" sz="3400" b="1" dirty="0">
                <a:cs typeface="Calibri" panose="020F0502020204030204" pitchFamily="34" charset="0"/>
              </a:rPr>
              <a:t> </a:t>
            </a:r>
            <a:r>
              <a:rPr lang="sv-SE" sz="3400" b="1" dirty="0" smtClean="0">
                <a:cs typeface="Calibri" panose="020F0502020204030204" pitchFamily="34" charset="0"/>
              </a:rPr>
              <a:t>Gävleborg</a:t>
            </a:r>
          </a:p>
          <a:p>
            <a:pPr>
              <a:lnSpc>
                <a:spcPct val="145000"/>
              </a:lnSpc>
            </a:pPr>
            <a:r>
              <a:rPr lang="sv-SE" sz="3400" dirty="0" smtClean="0">
                <a:cs typeface="Calibri" panose="020F0502020204030204" pitchFamily="34" charset="0"/>
              </a:rPr>
              <a:t>Bo </a:t>
            </a:r>
            <a:r>
              <a:rPr lang="sv-SE" sz="3400" dirty="0" err="1" smtClean="0">
                <a:cs typeface="Calibri" panose="020F0502020204030204" pitchFamily="34" charset="0"/>
              </a:rPr>
              <a:t>Kåresjö</a:t>
            </a:r>
            <a:r>
              <a:rPr lang="sv-SE" sz="3400" dirty="0" smtClean="0">
                <a:cs typeface="Calibri" panose="020F0502020204030204" pitchFamily="34" charset="0"/>
              </a:rPr>
              <a:t> </a:t>
            </a:r>
            <a:r>
              <a:rPr lang="sv-SE" sz="3400" dirty="0" smtClean="0">
                <a:cs typeface="Calibri" panose="020F0502020204030204" pitchFamily="34" charset="0"/>
                <a:hlinkClick r:id="rId2"/>
              </a:rPr>
              <a:t>bo@karesjo.se</a:t>
            </a:r>
            <a:r>
              <a:rPr lang="sv-SE" sz="3400" dirty="0" smtClean="0">
                <a:cs typeface="Calibri" panose="020F0502020204030204" pitchFamily="34" charset="0"/>
              </a:rPr>
              <a:t> </a:t>
            </a:r>
            <a:endParaRPr lang="sv-SE" sz="3400" dirty="0">
              <a:cs typeface="Calibri" panose="020F0502020204030204" pitchFamily="34" charset="0"/>
            </a:endParaRPr>
          </a:p>
          <a:p>
            <a:pPr>
              <a:lnSpc>
                <a:spcPct val="145000"/>
              </a:lnSpc>
            </a:pPr>
            <a:endParaRPr lang="sv-SE" sz="3400" b="1" dirty="0">
              <a:cs typeface="Calibri" panose="020F0502020204030204" pitchFamily="34" charset="0"/>
            </a:endParaRPr>
          </a:p>
          <a:p>
            <a:pPr>
              <a:lnSpc>
                <a:spcPct val="145000"/>
              </a:lnSpc>
            </a:pPr>
            <a:r>
              <a:rPr lang="sv-SE" sz="3400" b="1" dirty="0">
                <a:cs typeface="Calibri" panose="020F0502020204030204" pitchFamily="34" charset="0"/>
              </a:rPr>
              <a:t>SPES </a:t>
            </a:r>
            <a:r>
              <a:rPr lang="sv-SE" sz="3400" b="1" dirty="0" smtClean="0">
                <a:cs typeface="Calibri" panose="020F0502020204030204" pitchFamily="34" charset="0"/>
              </a:rPr>
              <a:t>Gävleborg</a:t>
            </a:r>
          </a:p>
          <a:p>
            <a:pPr>
              <a:lnSpc>
                <a:spcPct val="145000"/>
              </a:lnSpc>
            </a:pPr>
            <a:r>
              <a:rPr lang="sv-SE" sz="3400" dirty="0" smtClean="0">
                <a:cs typeface="Calibri" panose="020F0502020204030204" pitchFamily="34" charset="0"/>
              </a:rPr>
              <a:t>Anna Eriksson </a:t>
            </a:r>
            <a:r>
              <a:rPr lang="sv-SE" sz="3400" dirty="0" smtClean="0">
                <a:cs typeface="Calibri" panose="020F0502020204030204" pitchFamily="34" charset="0"/>
                <a:hlinkClick r:id="rId3"/>
              </a:rPr>
              <a:t>anna.eriksson@spes.se</a:t>
            </a:r>
            <a:r>
              <a:rPr lang="sv-SE" sz="3400" dirty="0" smtClean="0">
                <a:cs typeface="Calibri" panose="020F0502020204030204" pitchFamily="34" charset="0"/>
              </a:rPr>
              <a:t> </a:t>
            </a:r>
            <a:endParaRPr lang="sv-SE" sz="3400" dirty="0">
              <a:cs typeface="Calibri" panose="020F0502020204030204" pitchFamily="34" charset="0"/>
            </a:endParaRPr>
          </a:p>
          <a:p>
            <a:pPr>
              <a:lnSpc>
                <a:spcPct val="145000"/>
              </a:lnSpc>
            </a:pPr>
            <a:endParaRPr lang="sv-SE" sz="3400" b="1" dirty="0">
              <a:cs typeface="Calibri" panose="020F0502020204030204" pitchFamily="34" charset="0"/>
            </a:endParaRPr>
          </a:p>
          <a:p>
            <a:pPr>
              <a:lnSpc>
                <a:spcPct val="145000"/>
              </a:lnSpc>
            </a:pPr>
            <a:r>
              <a:rPr lang="sv-SE" sz="3400" b="1" dirty="0" smtClean="0">
                <a:cs typeface="Calibri" panose="020F0502020204030204" pitchFamily="34" charset="0"/>
              </a:rPr>
              <a:t>Föreningsnätverket för psykisk hälsa i Gävleborg</a:t>
            </a:r>
          </a:p>
          <a:p>
            <a:pPr>
              <a:lnSpc>
                <a:spcPct val="145000"/>
              </a:lnSpc>
            </a:pPr>
            <a:r>
              <a:rPr lang="sv-SE" sz="3400" dirty="0" smtClean="0">
                <a:cs typeface="Calibri" panose="020F0502020204030204" pitchFamily="34" charset="0"/>
              </a:rPr>
              <a:t>Emelie Lundin </a:t>
            </a:r>
            <a:r>
              <a:rPr lang="sv-SE" sz="3400" dirty="0" smtClean="0">
                <a:cs typeface="Calibri" panose="020F0502020204030204" pitchFamily="34" charset="0"/>
                <a:hlinkClick r:id="rId4"/>
              </a:rPr>
              <a:t>emelie.lundin@regiongavleborg.se</a:t>
            </a:r>
            <a:r>
              <a:rPr lang="sv-SE" sz="3400" dirty="0" smtClean="0">
                <a:cs typeface="Calibri" panose="020F0502020204030204" pitchFamily="34" charset="0"/>
              </a:rPr>
              <a:t> </a:t>
            </a:r>
            <a:endParaRPr lang="sv-SE" sz="3400" i="1" dirty="0">
              <a:cs typeface="Calibri" panose="020F0502020204030204" pitchFamily="34" charset="0"/>
            </a:endParaRPr>
          </a:p>
          <a:p>
            <a:pPr>
              <a:lnSpc>
                <a:spcPct val="145000"/>
              </a:lnSpc>
            </a:pPr>
            <a:r>
              <a:rPr lang="sv-SE" sz="2900" b="1" dirty="0"/>
              <a:t/>
            </a:r>
            <a:br>
              <a:rPr lang="sv-SE" sz="2900" b="1" dirty="0"/>
            </a:br>
            <a:endParaRPr lang="sv-SE" sz="2900" b="1" dirty="0"/>
          </a:p>
        </p:txBody>
      </p:sp>
      <p:sp>
        <p:nvSpPr>
          <p:cNvPr id="12" name="Rubrik 11"/>
          <p:cNvSpPr>
            <a:spLocks noGrp="1"/>
          </p:cNvSpPr>
          <p:nvPr>
            <p:ph type="ctrTitle"/>
          </p:nvPr>
        </p:nvSpPr>
        <p:spPr>
          <a:xfrm>
            <a:off x="5040119" y="764704"/>
            <a:ext cx="2202628" cy="607098"/>
          </a:xfrm>
        </p:spPr>
        <p:txBody>
          <a:bodyPr>
            <a:noAutofit/>
          </a:bodyPr>
          <a:lstStyle/>
          <a:p>
            <a:r>
              <a:rPr lang="sv-SE" sz="2200" dirty="0"/>
              <a:t>Tack så mycket!</a:t>
            </a:r>
          </a:p>
        </p:txBody>
      </p:sp>
    </p:spTree>
    <p:extLst>
      <p:ext uri="{BB962C8B-B14F-4D97-AF65-F5344CB8AC3E}">
        <p14:creationId xmlns:p14="http://schemas.microsoft.com/office/powerpoint/2010/main" val="857950110"/>
      </p:ext>
    </p:extLst>
  </p:cSld>
  <p:clrMapOvr>
    <a:masterClrMapping/>
  </p:clrMapOvr>
</p:sld>
</file>

<file path=ppt/theme/theme1.xml><?xml version="1.0" encoding="utf-8"?>
<a:theme xmlns:a="http://schemas.openxmlformats.org/drawingml/2006/main" name="Region Gävleborg">
  <a:themeElements>
    <a:clrScheme name="Region Gävleborg">
      <a:dk1>
        <a:sysClr val="windowText" lastClr="000000"/>
      </a:dk1>
      <a:lt1>
        <a:sysClr val="window" lastClr="FFFFFF"/>
      </a:lt1>
      <a:dk2>
        <a:srgbClr val="292929"/>
      </a:dk2>
      <a:lt2>
        <a:srgbClr val="B2B2B2"/>
      </a:lt2>
      <a:accent1>
        <a:srgbClr val="50B848"/>
      </a:accent1>
      <a:accent2>
        <a:srgbClr val="0097CF"/>
      </a:accent2>
      <a:accent3>
        <a:srgbClr val="EE3780"/>
      </a:accent3>
      <a:accent4>
        <a:srgbClr val="FAA634"/>
      </a:accent4>
      <a:accent5>
        <a:srgbClr val="A8CD82"/>
      </a:accent5>
      <a:accent6>
        <a:srgbClr val="5DB8DE"/>
      </a:accent6>
      <a:hlink>
        <a:srgbClr val="0070C0"/>
      </a:hlink>
      <a:folHlink>
        <a:srgbClr val="2796C4"/>
      </a:folHlink>
    </a:clrScheme>
    <a:fontScheme name="Region Gävlebo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C11C611-91BC-4B7F-A59F-C6F5EF64D2C9}" vid="{331CD585-C1F8-4733-BB18-265FF3462E8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a8223c1c-804d-4318-af45-544bf45fe7d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67A4BEB5A44CF49A628E60452B68AD7" ma:contentTypeVersion="15" ma:contentTypeDescription="Skapa ett nytt dokument." ma:contentTypeScope="" ma:versionID="e34f334b46e19699d6bf52a6ac6d8a78">
  <xsd:schema xmlns:xsd="http://www.w3.org/2001/XMLSchema" xmlns:xs="http://www.w3.org/2001/XMLSchema" xmlns:p="http://schemas.microsoft.com/office/2006/metadata/properties" xmlns:ns3="a8223c1c-804d-4318-af45-544bf45fe7d2" xmlns:ns4="ae5a7b9d-5e58-41ab-a73f-007dfaa31ce1" targetNamespace="http://schemas.microsoft.com/office/2006/metadata/properties" ma:root="true" ma:fieldsID="ee61aa568e8747e7de88ec4a4b14e7ad" ns3:_="" ns4:_="">
    <xsd:import namespace="a8223c1c-804d-4318-af45-544bf45fe7d2"/>
    <xsd:import namespace="ae5a7b9d-5e58-41ab-a73f-007dfaa31ce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223c1c-804d-4318-af45-544bf45fe7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5a7b9d-5e58-41ab-a73f-007dfaa31ce1"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9569C2-D5A7-42A6-AADB-F46A2C7531A3}">
  <ds:schemaRefs>
    <ds:schemaRef ds:uri="http://schemas.microsoft.com/sharepoint/v3/contenttype/forms"/>
  </ds:schemaRefs>
</ds:datastoreItem>
</file>

<file path=customXml/itemProps2.xml><?xml version="1.0" encoding="utf-8"?>
<ds:datastoreItem xmlns:ds="http://schemas.openxmlformats.org/officeDocument/2006/customXml" ds:itemID="{4E38BD13-3F20-4B0E-9A3E-3E43C1997C36}">
  <ds:schemaRefs>
    <ds:schemaRef ds:uri="http://purl.org/dc/terms/"/>
    <ds:schemaRef ds:uri="ae5a7b9d-5e58-41ab-a73f-007dfaa31ce1"/>
    <ds:schemaRef ds:uri="http://schemas.microsoft.com/office/2006/documentManagement/types"/>
    <ds:schemaRef ds:uri="http://schemas.microsoft.com/office/infopath/2007/PartnerControls"/>
    <ds:schemaRef ds:uri="http://purl.org/dc/elements/1.1/"/>
    <ds:schemaRef ds:uri="http://schemas.microsoft.com/office/2006/metadata/properties"/>
    <ds:schemaRef ds:uri="a8223c1c-804d-4318-af45-544bf45fe7d2"/>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E0F2430-B495-4B4F-AA99-D7A009DB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223c1c-804d-4318-af45-544bf45fe7d2"/>
    <ds:schemaRef ds:uri="ae5a7b9d-5e58-41ab-a73f-007dfaa31c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Region Gävleborg_liggande</Template>
  <TotalTime>376</TotalTime>
  <Words>678</Words>
  <Application>Microsoft Office PowerPoint</Application>
  <PresentationFormat>Bredbild</PresentationFormat>
  <Paragraphs>59</Paragraphs>
  <Slides>7</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7</vt:i4>
      </vt:variant>
    </vt:vector>
  </HeadingPairs>
  <TitlesOfParts>
    <vt:vector size="10" baseType="lpstr">
      <vt:lpstr>Arial</vt:lpstr>
      <vt:lpstr>Calibri</vt:lpstr>
      <vt:lpstr>Region Gävleborg</vt:lpstr>
      <vt:lpstr>Brukarnätverk för psykisk hälsa </vt:lpstr>
      <vt:lpstr>Brukarinflytande handlar om demokrati  - men också om synen på kunskap</vt:lpstr>
      <vt:lpstr>Arbetsordning för brukarinflytande i Gävleborg</vt:lpstr>
      <vt:lpstr>PowerPoint-presentation</vt:lpstr>
      <vt:lpstr>PowerPoint-presentation</vt:lpstr>
      <vt:lpstr>SPES Gävleborg</vt:lpstr>
      <vt:lpstr>Tack så mycket!</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Lundin Emelie - HOSIP - Administration Vuxenpsykiatri</dc:creator>
  <cp:lastModifiedBy>Berg Carin - KOMF - Kommunikationsenhet</cp:lastModifiedBy>
  <cp:revision>68</cp:revision>
  <dcterms:created xsi:type="dcterms:W3CDTF">2023-10-13T06:04:50Z</dcterms:created>
  <dcterms:modified xsi:type="dcterms:W3CDTF">2024-03-22T12:24:54Z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-1384456484</vt:i4>
  </property>
  <property fmtid="{D5CDD505-2E9C-101B-9397-08002B2CF9AE}" pid="3" name="_NewReviewCycle">
    <vt:lpwstr/>
  </property>
  <property fmtid="{D5CDD505-2E9C-101B-9397-08002B2CF9AE}" pid="4" name="_EmailSubject">
    <vt:lpwstr>Bildspel till föreningsnätverkets punkt i webbinarium 9/2</vt:lpwstr>
  </property>
  <property fmtid="{D5CDD505-2E9C-101B-9397-08002B2CF9AE}" pid="5" name="_AuthorEmail">
    <vt:lpwstr>emelie.lundin@regiongavleborg.se</vt:lpwstr>
  </property>
  <property fmtid="{D5CDD505-2E9C-101B-9397-08002B2CF9AE}" pid="6" name="_AuthorEmailDisplayName">
    <vt:lpwstr>Lundin Emelie - HOSIP - Administration Vuxenpsykiatri</vt:lpwstr>
  </property>
  <property fmtid="{D5CDD505-2E9C-101B-9397-08002B2CF9AE}" pid="7" name="_PreviousAdHocReviewCycleID">
    <vt:i4>-1384456484</vt:i4>
  </property>
  <property fmtid="{D5CDD505-2E9C-101B-9397-08002B2CF9AE}" pid="8" name="ContentTypeId">
    <vt:lpwstr>0x010100467A4BEB5A44CF49A628E60452B68AD7</vt:lpwstr>
  </property>
</Properties>
</file>