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53" r:id="rId5"/>
    <p:sldMasterId id="2147483769" r:id="rId6"/>
  </p:sldMasterIdLst>
  <p:notesMasterIdLst>
    <p:notesMasterId r:id="rId19"/>
  </p:notesMasterIdLst>
  <p:handoutMasterIdLst>
    <p:handoutMasterId r:id="rId20"/>
  </p:handoutMasterIdLst>
  <p:sldIdLst>
    <p:sldId id="354" r:id="rId7"/>
    <p:sldId id="352" r:id="rId8"/>
    <p:sldId id="344" r:id="rId9"/>
    <p:sldId id="355" r:id="rId10"/>
    <p:sldId id="345" r:id="rId11"/>
    <p:sldId id="346" r:id="rId12"/>
    <p:sldId id="347" r:id="rId13"/>
    <p:sldId id="350" r:id="rId14"/>
    <p:sldId id="348" r:id="rId15"/>
    <p:sldId id="349" r:id="rId16"/>
    <p:sldId id="356" r:id="rId17"/>
    <p:sldId id="353" r:id="rId18"/>
  </p:sldIdLst>
  <p:sldSz cx="12192000" cy="6858000"/>
  <p:notesSz cx="6797675" cy="9926638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84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7101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20" clrIdx="0">
    <p:extLst>
      <p:ext uri="{19B8F6BF-5375-455C-9EA6-DF929625EA0E}">
        <p15:presenceInfo xmlns:p15="http://schemas.microsoft.com/office/powerpoint/2012/main" userId="S-1-5-21-1634941473-1398440489-521539862-11851" providerId="AD"/>
      </p:ext>
    </p:extLst>
  </p:cmAuthor>
  <p:cmAuthor id="2" name="elin.rye-danjelsen@folkhalsomyndigheten.se" initials="e" lastIdx="6" clrIdx="1">
    <p:extLst>
      <p:ext uri="{19B8F6BF-5375-455C-9EA6-DF929625EA0E}">
        <p15:presenceInfo xmlns:p15="http://schemas.microsoft.com/office/powerpoint/2012/main" userId="elin.rye-danjelsen@folkhalsomyndigheten.se" providerId="None"/>
      </p:ext>
    </p:extLst>
  </p:cmAuthor>
  <p:cmAuthor id="3" name="Annika Frykholm" initials="AF" lastIdx="7" clrIdx="2">
    <p:extLst>
      <p:ext uri="{19B8F6BF-5375-455C-9EA6-DF929625EA0E}">
        <p15:presenceInfo xmlns:p15="http://schemas.microsoft.com/office/powerpoint/2012/main" userId="S-1-5-21-1634941473-1398440489-521539862-1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C"/>
    <a:srgbClr val="6DC1B9"/>
    <a:srgbClr val="009284"/>
    <a:srgbClr val="41AEA4"/>
    <a:srgbClr val="CCE8E5"/>
    <a:srgbClr val="E5F5F2"/>
    <a:srgbClr val="CCE0ED"/>
    <a:srgbClr val="E5F0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518" autoAdjust="0"/>
  </p:normalViewPr>
  <p:slideViewPr>
    <p:cSldViewPr showGuides="1">
      <p:cViewPr>
        <p:scale>
          <a:sx n="60" d="100"/>
          <a:sy n="60" d="100"/>
        </p:scale>
        <p:origin x="84" y="42"/>
      </p:cViewPr>
      <p:guideLst>
        <p:guide orient="horz" pos="845"/>
        <p:guide pos="574"/>
        <p:guide pos="7101"/>
        <p:guide orient="horz" pos="3521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26" y="1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CB592-E7F5-4536-8299-1D1A13293FE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96B2090-5356-4284-A774-7F24593FFF22}">
      <dgm:prSet phldrT="[Text]" custT="1"/>
      <dgm:spPr/>
      <dgm:t>
        <a:bodyPr/>
        <a:lstStyle/>
        <a:p>
          <a:r>
            <a:rPr lang="sv-SE" sz="1800" b="0" dirty="0" smtClean="0"/>
            <a:t>Beslutsfattare</a:t>
          </a:r>
          <a:endParaRPr lang="sv-SE" sz="1800" b="0" dirty="0"/>
        </a:p>
      </dgm:t>
    </dgm:pt>
    <dgm:pt modelId="{B9E5BFCB-099F-42D5-95D0-86E56BBC707A}" type="parTrans" cxnId="{94F8388E-468B-4187-BC49-9D9AB43C92BA}">
      <dgm:prSet/>
      <dgm:spPr/>
      <dgm:t>
        <a:bodyPr/>
        <a:lstStyle/>
        <a:p>
          <a:endParaRPr lang="sv-SE"/>
        </a:p>
      </dgm:t>
    </dgm:pt>
    <dgm:pt modelId="{BA47A1EF-B5D7-43B3-B02B-D0C5968448B9}" type="sibTrans" cxnId="{94F8388E-468B-4187-BC49-9D9AB43C92BA}">
      <dgm:prSet/>
      <dgm:spPr/>
      <dgm:t>
        <a:bodyPr/>
        <a:lstStyle/>
        <a:p>
          <a:endParaRPr lang="sv-SE"/>
        </a:p>
      </dgm:t>
    </dgm:pt>
    <dgm:pt modelId="{FD3E7FF9-7BCD-448F-B52D-121B73837A9A}">
      <dgm:prSet phldrT="[Text]" custT="1"/>
      <dgm:spPr/>
      <dgm:t>
        <a:bodyPr/>
        <a:lstStyle/>
        <a:p>
          <a:r>
            <a:rPr lang="sv-SE" sz="1400" dirty="0" smtClean="0"/>
            <a:t>Skapar</a:t>
          </a:r>
          <a:r>
            <a:rPr lang="sv-SE" sz="1400" baseline="0" dirty="0" smtClean="0"/>
            <a:t> möjligheter för arbetet med hjälp av kunskaper och prioriteringar </a:t>
          </a:r>
          <a:endParaRPr lang="sv-SE" sz="1400" dirty="0"/>
        </a:p>
      </dgm:t>
    </dgm:pt>
    <dgm:pt modelId="{51EA6389-FAFA-44E0-9496-2B56937FB730}" type="parTrans" cxnId="{56C7D8EF-9352-49EF-B59F-7AF8ED4994F5}">
      <dgm:prSet/>
      <dgm:spPr/>
      <dgm:t>
        <a:bodyPr/>
        <a:lstStyle/>
        <a:p>
          <a:endParaRPr lang="sv-SE"/>
        </a:p>
      </dgm:t>
    </dgm:pt>
    <dgm:pt modelId="{8667B5B5-1732-43BF-BCFA-EFCE006B95EE}" type="sibTrans" cxnId="{56C7D8EF-9352-49EF-B59F-7AF8ED4994F5}">
      <dgm:prSet/>
      <dgm:spPr/>
      <dgm:t>
        <a:bodyPr/>
        <a:lstStyle/>
        <a:p>
          <a:endParaRPr lang="sv-SE"/>
        </a:p>
      </dgm:t>
    </dgm:pt>
    <dgm:pt modelId="{A3223934-3768-4700-8DEE-E05FA59EF231}">
      <dgm:prSet phldrT="[Text]" custT="1"/>
      <dgm:spPr/>
      <dgm:t>
        <a:bodyPr/>
        <a:lstStyle/>
        <a:p>
          <a:r>
            <a:rPr lang="sv-SE" sz="1800" dirty="0" smtClean="0"/>
            <a:t>Myndigheter</a:t>
          </a:r>
          <a:endParaRPr lang="sv-SE" sz="1800" dirty="0"/>
        </a:p>
      </dgm:t>
    </dgm:pt>
    <dgm:pt modelId="{30D0C361-5F68-4D6F-B404-589FDC310C6B}" type="parTrans" cxnId="{72992601-EB51-46D8-8C26-3553172DC86D}">
      <dgm:prSet/>
      <dgm:spPr/>
      <dgm:t>
        <a:bodyPr/>
        <a:lstStyle/>
        <a:p>
          <a:endParaRPr lang="sv-SE"/>
        </a:p>
      </dgm:t>
    </dgm:pt>
    <dgm:pt modelId="{BF335766-24F8-4757-9EA9-789D64A8882A}" type="sibTrans" cxnId="{72992601-EB51-46D8-8C26-3553172DC86D}">
      <dgm:prSet/>
      <dgm:spPr/>
      <dgm:t>
        <a:bodyPr/>
        <a:lstStyle/>
        <a:p>
          <a:endParaRPr lang="sv-SE"/>
        </a:p>
      </dgm:t>
    </dgm:pt>
    <dgm:pt modelId="{E1D9AB24-595A-473B-801A-D1503ADD6366}">
      <dgm:prSet phldrT="[Text]" custT="1"/>
      <dgm:spPr/>
      <dgm:t>
        <a:bodyPr/>
        <a:lstStyle/>
        <a:p>
          <a:r>
            <a:rPr lang="sv-SE" sz="1400" dirty="0" smtClean="0"/>
            <a:t>Genomför</a:t>
          </a:r>
          <a:r>
            <a:rPr lang="sv-SE" sz="1400" baseline="0" dirty="0" smtClean="0"/>
            <a:t> insatser enskilt och tillsammans, samordnar sig</a:t>
          </a:r>
          <a:endParaRPr lang="sv-SE" sz="1400" dirty="0"/>
        </a:p>
      </dgm:t>
    </dgm:pt>
    <dgm:pt modelId="{B810E066-28F5-479A-8CB1-67D1817B739F}" type="parTrans" cxnId="{CCB9BCC6-5355-41A5-93E8-CB739C17EE5F}">
      <dgm:prSet/>
      <dgm:spPr/>
      <dgm:t>
        <a:bodyPr/>
        <a:lstStyle/>
        <a:p>
          <a:endParaRPr lang="sv-SE"/>
        </a:p>
      </dgm:t>
    </dgm:pt>
    <dgm:pt modelId="{04C5AB50-1694-4E0E-9A35-3C72FBC4A53C}" type="sibTrans" cxnId="{CCB9BCC6-5355-41A5-93E8-CB739C17EE5F}">
      <dgm:prSet/>
      <dgm:spPr/>
      <dgm:t>
        <a:bodyPr/>
        <a:lstStyle/>
        <a:p>
          <a:endParaRPr lang="sv-SE"/>
        </a:p>
      </dgm:t>
    </dgm:pt>
    <dgm:pt modelId="{1C2609F7-6E1C-4FC2-8317-DBF18D27C03E}">
      <dgm:prSet phldrT="[Text]" custT="1"/>
      <dgm:spPr/>
      <dgm:t>
        <a:bodyPr/>
        <a:lstStyle/>
        <a:p>
          <a:r>
            <a:rPr lang="sv-SE" sz="1400" baseline="0" dirty="0" smtClean="0"/>
            <a:t>Ansvarar för uppföljning och återrapport-</a:t>
          </a:r>
          <a:r>
            <a:rPr lang="sv-SE" sz="1400" baseline="0" dirty="0" err="1" smtClean="0"/>
            <a:t>ering</a:t>
          </a:r>
          <a:r>
            <a:rPr lang="sv-SE" sz="1400" baseline="0" dirty="0" smtClean="0"/>
            <a:t> till regeringen</a:t>
          </a:r>
          <a:endParaRPr lang="sv-SE" sz="1400" dirty="0"/>
        </a:p>
      </dgm:t>
    </dgm:pt>
    <dgm:pt modelId="{451AAE54-006A-47E5-95CA-E22B96B8FB2B}" type="parTrans" cxnId="{E033BF44-7992-401B-82D8-AD32CBB9EB12}">
      <dgm:prSet/>
      <dgm:spPr/>
      <dgm:t>
        <a:bodyPr/>
        <a:lstStyle/>
        <a:p>
          <a:endParaRPr lang="sv-SE"/>
        </a:p>
      </dgm:t>
    </dgm:pt>
    <dgm:pt modelId="{BD141DFB-AD45-48B4-8953-323E2097B9F0}" type="sibTrans" cxnId="{E033BF44-7992-401B-82D8-AD32CBB9EB12}">
      <dgm:prSet/>
      <dgm:spPr/>
      <dgm:t>
        <a:bodyPr/>
        <a:lstStyle/>
        <a:p>
          <a:endParaRPr lang="sv-SE"/>
        </a:p>
      </dgm:t>
    </dgm:pt>
    <dgm:pt modelId="{24C76339-7403-444A-89CB-09452230FD37}">
      <dgm:prSet phldrT="[Text]" custT="1"/>
      <dgm:spPr/>
      <dgm:t>
        <a:bodyPr/>
        <a:lstStyle/>
        <a:p>
          <a:r>
            <a:rPr lang="sv-SE" sz="1800" dirty="0" smtClean="0"/>
            <a:t>Kommuner och regioner</a:t>
          </a:r>
          <a:endParaRPr lang="sv-SE" sz="1800" dirty="0"/>
        </a:p>
      </dgm:t>
    </dgm:pt>
    <dgm:pt modelId="{5DB1EE5F-1908-49DD-89F2-6C8FED6728E8}" type="parTrans" cxnId="{F957723D-A177-4DF3-94CD-8F305EE112BA}">
      <dgm:prSet/>
      <dgm:spPr/>
      <dgm:t>
        <a:bodyPr/>
        <a:lstStyle/>
        <a:p>
          <a:endParaRPr lang="sv-SE"/>
        </a:p>
      </dgm:t>
    </dgm:pt>
    <dgm:pt modelId="{C50327BA-4D8E-4AF8-A591-3A2B791660C0}" type="sibTrans" cxnId="{F957723D-A177-4DF3-94CD-8F305EE112BA}">
      <dgm:prSet/>
      <dgm:spPr/>
      <dgm:t>
        <a:bodyPr/>
        <a:lstStyle/>
        <a:p>
          <a:endParaRPr lang="sv-SE"/>
        </a:p>
      </dgm:t>
    </dgm:pt>
    <dgm:pt modelId="{C1A33FF8-03BA-4180-ADAB-BA0A022EF810}">
      <dgm:prSet phldrT="[Text]" custT="1"/>
      <dgm:spPr/>
      <dgm:t>
        <a:bodyPr/>
        <a:lstStyle/>
        <a:p>
          <a:r>
            <a:rPr lang="sv-SE" sz="1400" dirty="0" smtClean="0"/>
            <a:t>Genomför</a:t>
          </a:r>
          <a:r>
            <a:rPr lang="sv-SE" sz="1400" baseline="0" dirty="0" smtClean="0"/>
            <a:t> sina grund-uppdrag </a:t>
          </a:r>
          <a:r>
            <a:rPr lang="sv-SE" sz="1400" baseline="0" dirty="0" err="1" smtClean="0"/>
            <a:t>ev</a:t>
          </a:r>
          <a:r>
            <a:rPr lang="sv-SE" sz="1400" baseline="0" dirty="0" smtClean="0"/>
            <a:t> med stöd av statliga stimulans-medel</a:t>
          </a:r>
          <a:endParaRPr lang="sv-SE" sz="1400" dirty="0"/>
        </a:p>
      </dgm:t>
    </dgm:pt>
    <dgm:pt modelId="{61B71F7F-CDFB-4C44-A658-5FC64E829FB9}" type="parTrans" cxnId="{59C0DDD5-741A-4DE1-B08D-B7766F0334D6}">
      <dgm:prSet/>
      <dgm:spPr/>
      <dgm:t>
        <a:bodyPr/>
        <a:lstStyle/>
        <a:p>
          <a:endParaRPr lang="sv-SE"/>
        </a:p>
      </dgm:t>
    </dgm:pt>
    <dgm:pt modelId="{40C26010-5B07-4966-A884-4E87142DE211}" type="sibTrans" cxnId="{59C0DDD5-741A-4DE1-B08D-B7766F0334D6}">
      <dgm:prSet/>
      <dgm:spPr/>
      <dgm:t>
        <a:bodyPr/>
        <a:lstStyle/>
        <a:p>
          <a:endParaRPr lang="sv-SE"/>
        </a:p>
      </dgm:t>
    </dgm:pt>
    <dgm:pt modelId="{EA04E0A6-1D9D-4A54-A1B9-33606B45BB51}">
      <dgm:prSet phldrT="[Text]" custT="1"/>
      <dgm:spPr/>
      <dgm:t>
        <a:bodyPr/>
        <a:lstStyle/>
        <a:p>
          <a:r>
            <a:rPr lang="sv-SE" sz="1400" baseline="0" dirty="0" smtClean="0"/>
            <a:t>Rapporterar uppgifter till myndigheter och bidrar med erfarenheter och analys</a:t>
          </a:r>
          <a:endParaRPr lang="sv-SE" sz="1400" dirty="0"/>
        </a:p>
      </dgm:t>
    </dgm:pt>
    <dgm:pt modelId="{28FF5BDA-9B49-4759-9E08-634E13EFFAB2}" type="parTrans" cxnId="{5A919364-E037-4D40-BCB7-C32044EB0B84}">
      <dgm:prSet/>
      <dgm:spPr/>
      <dgm:t>
        <a:bodyPr/>
        <a:lstStyle/>
        <a:p>
          <a:endParaRPr lang="sv-SE"/>
        </a:p>
      </dgm:t>
    </dgm:pt>
    <dgm:pt modelId="{55E3E8D7-0B18-46EB-8602-4878544AFD81}" type="sibTrans" cxnId="{5A919364-E037-4D40-BCB7-C32044EB0B84}">
      <dgm:prSet/>
      <dgm:spPr/>
      <dgm:t>
        <a:bodyPr/>
        <a:lstStyle/>
        <a:p>
          <a:endParaRPr lang="sv-SE"/>
        </a:p>
      </dgm:t>
    </dgm:pt>
    <dgm:pt modelId="{E9319E2F-DB2D-4940-AA60-07E4B49D5917}">
      <dgm:prSet phldrT="[Text]" custT="1"/>
      <dgm:spPr/>
      <dgm:t>
        <a:bodyPr/>
        <a:lstStyle/>
        <a:p>
          <a:r>
            <a:rPr lang="sv-SE" sz="1800" dirty="0" smtClean="0"/>
            <a:t>Länsstyrelser</a:t>
          </a:r>
          <a:endParaRPr lang="sv-SE" sz="1800" dirty="0"/>
        </a:p>
      </dgm:t>
    </dgm:pt>
    <dgm:pt modelId="{C2C88EAC-8A1D-482B-8454-F820B8920456}" type="parTrans" cxnId="{31D524EC-915F-4F4E-B363-E128E6B2E9E4}">
      <dgm:prSet/>
      <dgm:spPr/>
      <dgm:t>
        <a:bodyPr/>
        <a:lstStyle/>
        <a:p>
          <a:endParaRPr lang="sv-SE"/>
        </a:p>
      </dgm:t>
    </dgm:pt>
    <dgm:pt modelId="{D1175CB7-B5F2-42AD-A489-A0194B9475FC}" type="sibTrans" cxnId="{31D524EC-915F-4F4E-B363-E128E6B2E9E4}">
      <dgm:prSet/>
      <dgm:spPr/>
      <dgm:t>
        <a:bodyPr/>
        <a:lstStyle/>
        <a:p>
          <a:endParaRPr lang="sv-SE"/>
        </a:p>
      </dgm:t>
    </dgm:pt>
    <dgm:pt modelId="{7EF06E09-64BC-44FE-BBA5-ABB66E2E3D61}">
      <dgm:prSet phldrT="[Text]" custT="1"/>
      <dgm:spPr/>
      <dgm:t>
        <a:bodyPr/>
        <a:lstStyle/>
        <a:p>
          <a:r>
            <a:rPr lang="sv-SE" sz="1800" b="0" dirty="0" smtClean="0"/>
            <a:t>Civilsamhället</a:t>
          </a:r>
          <a:endParaRPr lang="sv-SE" sz="1800" b="0" dirty="0"/>
        </a:p>
      </dgm:t>
    </dgm:pt>
    <dgm:pt modelId="{10430483-E787-4437-94C8-AAD30579873E}" type="parTrans" cxnId="{FE08FB66-A4CF-45EE-844B-DD2B8D37EBC9}">
      <dgm:prSet/>
      <dgm:spPr/>
      <dgm:t>
        <a:bodyPr/>
        <a:lstStyle/>
        <a:p>
          <a:endParaRPr lang="sv-SE"/>
        </a:p>
      </dgm:t>
    </dgm:pt>
    <dgm:pt modelId="{FBD70146-EF97-483B-8165-80690D1C5FEA}" type="sibTrans" cxnId="{FE08FB66-A4CF-45EE-844B-DD2B8D37EBC9}">
      <dgm:prSet/>
      <dgm:spPr/>
      <dgm:t>
        <a:bodyPr/>
        <a:lstStyle/>
        <a:p>
          <a:endParaRPr lang="sv-SE"/>
        </a:p>
      </dgm:t>
    </dgm:pt>
    <dgm:pt modelId="{B5DC9683-D0F3-4CF0-A655-EA5D8A2F092B}">
      <dgm:prSet phldrT="[Text]" custT="1"/>
      <dgm:spPr/>
      <dgm:t>
        <a:bodyPr/>
        <a:lstStyle/>
        <a:p>
          <a:r>
            <a:rPr lang="sv-SE" sz="1800" dirty="0" smtClean="0"/>
            <a:t>Näringslivet</a:t>
          </a:r>
          <a:endParaRPr lang="sv-SE" sz="1800" dirty="0"/>
        </a:p>
      </dgm:t>
    </dgm:pt>
    <dgm:pt modelId="{E54F88B2-30F5-4A99-BC94-9AA06053752B}" type="parTrans" cxnId="{1CF6F759-96CB-459C-A743-67387E15A131}">
      <dgm:prSet/>
      <dgm:spPr/>
      <dgm:t>
        <a:bodyPr/>
        <a:lstStyle/>
        <a:p>
          <a:endParaRPr lang="sv-SE"/>
        </a:p>
      </dgm:t>
    </dgm:pt>
    <dgm:pt modelId="{B1A47B0C-89EE-4CBD-8996-618F73525822}" type="sibTrans" cxnId="{1CF6F759-96CB-459C-A743-67387E15A131}">
      <dgm:prSet/>
      <dgm:spPr/>
      <dgm:t>
        <a:bodyPr/>
        <a:lstStyle/>
        <a:p>
          <a:endParaRPr lang="sv-SE"/>
        </a:p>
      </dgm:t>
    </dgm:pt>
    <dgm:pt modelId="{ECF19292-9D25-4093-840A-579CF36DF527}">
      <dgm:prSet phldrT="[Text]" custT="1"/>
      <dgm:spPr/>
      <dgm:t>
        <a:bodyPr/>
        <a:lstStyle/>
        <a:p>
          <a:r>
            <a:rPr lang="sv-SE" sz="1800" dirty="0" smtClean="0"/>
            <a:t>Forskar-samhället</a:t>
          </a:r>
          <a:endParaRPr lang="sv-SE" sz="1800" dirty="0"/>
        </a:p>
      </dgm:t>
    </dgm:pt>
    <dgm:pt modelId="{342B139F-09EF-4B11-A121-5457D725FBEA}" type="parTrans" cxnId="{A5495985-6BBB-49BC-9D7F-61057559433D}">
      <dgm:prSet/>
      <dgm:spPr/>
      <dgm:t>
        <a:bodyPr/>
        <a:lstStyle/>
        <a:p>
          <a:endParaRPr lang="sv-SE"/>
        </a:p>
      </dgm:t>
    </dgm:pt>
    <dgm:pt modelId="{83C0D35C-27F6-4C60-A01B-EF524AC3EE8C}" type="sibTrans" cxnId="{A5495985-6BBB-49BC-9D7F-61057559433D}">
      <dgm:prSet/>
      <dgm:spPr/>
      <dgm:t>
        <a:bodyPr/>
        <a:lstStyle/>
        <a:p>
          <a:endParaRPr lang="sv-SE"/>
        </a:p>
      </dgm:t>
    </dgm:pt>
    <dgm:pt modelId="{444A76E4-1EFD-46D2-8E05-849038C996E2}">
      <dgm:prSet phldrT="[Text]" custT="1"/>
      <dgm:spPr/>
      <dgm:t>
        <a:bodyPr/>
        <a:lstStyle/>
        <a:p>
          <a:r>
            <a:rPr lang="sv-SE" sz="1400" baseline="0" dirty="0" smtClean="0"/>
            <a:t>Företräder arbetet inom strategin, informerar och stödjer andra aktörer </a:t>
          </a:r>
          <a:endParaRPr lang="sv-SE" sz="1400" dirty="0"/>
        </a:p>
      </dgm:t>
    </dgm:pt>
    <dgm:pt modelId="{5902553F-7302-42BA-A2CF-04795B07BFBE}" type="parTrans" cxnId="{FDC41CD1-2F06-4A68-9D3A-DDA9A4CEAB95}">
      <dgm:prSet/>
      <dgm:spPr/>
      <dgm:t>
        <a:bodyPr/>
        <a:lstStyle/>
        <a:p>
          <a:endParaRPr lang="sv-SE"/>
        </a:p>
      </dgm:t>
    </dgm:pt>
    <dgm:pt modelId="{FE2F788F-9337-4FBA-B8F3-A61E549AFDCD}" type="sibTrans" cxnId="{FDC41CD1-2F06-4A68-9D3A-DDA9A4CEAB95}">
      <dgm:prSet/>
      <dgm:spPr/>
      <dgm:t>
        <a:bodyPr/>
        <a:lstStyle/>
        <a:p>
          <a:endParaRPr lang="sv-SE"/>
        </a:p>
      </dgm:t>
    </dgm:pt>
    <dgm:pt modelId="{C52D9EA6-6A2A-42F5-BECB-A6FC70985ACF}">
      <dgm:prSet phldrT="[Text]" custT="1"/>
      <dgm:spPr/>
      <dgm:t>
        <a:bodyPr/>
        <a:lstStyle/>
        <a:p>
          <a:r>
            <a:rPr lang="sv-SE" sz="1400" dirty="0" smtClean="0"/>
            <a:t>Känner till arbetet inom strategin</a:t>
          </a:r>
          <a:r>
            <a:rPr lang="sv-SE" sz="1400" baseline="0" dirty="0" smtClean="0"/>
            <a:t> och ingår i samverkan och kunskaps-utbyte inom strategins delmål</a:t>
          </a:r>
          <a:endParaRPr lang="sv-SE" sz="1400" dirty="0"/>
        </a:p>
      </dgm:t>
    </dgm:pt>
    <dgm:pt modelId="{4E36B6A0-AAA5-414B-BA85-D84583540CE0}" type="parTrans" cxnId="{A69C3C84-EBA6-442C-97E4-19250462D312}">
      <dgm:prSet/>
      <dgm:spPr/>
      <dgm:t>
        <a:bodyPr/>
        <a:lstStyle/>
        <a:p>
          <a:endParaRPr lang="sv-SE"/>
        </a:p>
      </dgm:t>
    </dgm:pt>
    <dgm:pt modelId="{3B56AF8D-2F92-4DDD-9658-6A5AB200CBD4}" type="sibTrans" cxnId="{A69C3C84-EBA6-442C-97E4-19250462D312}">
      <dgm:prSet/>
      <dgm:spPr/>
      <dgm:t>
        <a:bodyPr/>
        <a:lstStyle/>
        <a:p>
          <a:endParaRPr lang="sv-SE"/>
        </a:p>
      </dgm:t>
    </dgm:pt>
    <dgm:pt modelId="{8F378917-6E1E-46D3-A346-B7AD5E35AE43}">
      <dgm:prSet custT="1"/>
      <dgm:spPr/>
      <dgm:t>
        <a:bodyPr/>
        <a:lstStyle/>
        <a:p>
          <a:r>
            <a:rPr lang="sv-SE" sz="1400" dirty="0" smtClean="0"/>
            <a:t>Känner till arbetet inom strategin</a:t>
          </a:r>
          <a:r>
            <a:rPr lang="sv-SE" sz="1400" baseline="0" dirty="0" smtClean="0"/>
            <a:t> &amp; g</a:t>
          </a:r>
          <a:r>
            <a:rPr lang="sv-SE" sz="1400" dirty="0" smtClean="0"/>
            <a:t>enomför</a:t>
          </a:r>
          <a:r>
            <a:rPr lang="sv-SE" sz="1400" baseline="0" dirty="0" smtClean="0"/>
            <a:t> insatser inom strategins delmål bl.a. med stöd av statsbidrag</a:t>
          </a:r>
          <a:endParaRPr lang="sv-SE" sz="1400" dirty="0"/>
        </a:p>
      </dgm:t>
    </dgm:pt>
    <dgm:pt modelId="{EB318BC5-1A94-4E76-B111-30645FBC2874}" type="parTrans" cxnId="{F8454AF7-A360-4E18-8257-B265B8C51525}">
      <dgm:prSet/>
      <dgm:spPr/>
      <dgm:t>
        <a:bodyPr/>
        <a:lstStyle/>
        <a:p>
          <a:endParaRPr lang="sv-SE"/>
        </a:p>
      </dgm:t>
    </dgm:pt>
    <dgm:pt modelId="{72CF2406-EFF9-4BF9-8C61-061A3F5E60F9}" type="sibTrans" cxnId="{F8454AF7-A360-4E18-8257-B265B8C51525}">
      <dgm:prSet/>
      <dgm:spPr/>
      <dgm:t>
        <a:bodyPr/>
        <a:lstStyle/>
        <a:p>
          <a:endParaRPr lang="sv-SE"/>
        </a:p>
      </dgm:t>
    </dgm:pt>
    <dgm:pt modelId="{0B960A9E-6876-425B-BA7B-23EB84E4A486}">
      <dgm:prSet custT="1"/>
      <dgm:spPr/>
      <dgm:t>
        <a:bodyPr/>
        <a:lstStyle/>
        <a:p>
          <a:r>
            <a:rPr lang="sv-SE" sz="1400" dirty="0" smtClean="0"/>
            <a:t>Känner till arbetet inom strategin &amp; genomför insatser inom strategins delmål </a:t>
          </a:r>
        </a:p>
      </dgm:t>
    </dgm:pt>
    <dgm:pt modelId="{B9CF195A-D449-4CDC-B409-3D1CD2D9114E}" type="parTrans" cxnId="{F6E1949F-5BAC-40B4-8C65-C62D2B982BE2}">
      <dgm:prSet/>
      <dgm:spPr/>
      <dgm:t>
        <a:bodyPr/>
        <a:lstStyle/>
        <a:p>
          <a:endParaRPr lang="sv-SE"/>
        </a:p>
      </dgm:t>
    </dgm:pt>
    <dgm:pt modelId="{9C545A29-8655-484E-921E-025AF8232714}" type="sibTrans" cxnId="{F6E1949F-5BAC-40B4-8C65-C62D2B982BE2}">
      <dgm:prSet/>
      <dgm:spPr/>
      <dgm:t>
        <a:bodyPr/>
        <a:lstStyle/>
        <a:p>
          <a:endParaRPr lang="sv-SE"/>
        </a:p>
      </dgm:t>
    </dgm:pt>
    <dgm:pt modelId="{B0077C2E-FF16-497C-9889-BC89AF606D98}">
      <dgm:prSet phldrT="[Text]" custT="1"/>
      <dgm:spPr/>
      <dgm:t>
        <a:bodyPr/>
        <a:lstStyle/>
        <a:p>
          <a:r>
            <a:rPr lang="sv-SE" sz="1400" dirty="0" smtClean="0"/>
            <a:t>Ansvarar</a:t>
          </a:r>
          <a:r>
            <a:rPr lang="sv-SE" sz="1400" baseline="0" dirty="0" smtClean="0"/>
            <a:t> för kunskaps-uppbyggnad med relevans för innehållet i strategin</a:t>
          </a:r>
          <a:endParaRPr lang="sv-SE" sz="1400" dirty="0"/>
        </a:p>
      </dgm:t>
    </dgm:pt>
    <dgm:pt modelId="{4608C449-4702-429B-A06C-CBE267280B5E}" type="parTrans" cxnId="{42362917-CBDB-4E5F-9897-39821154D300}">
      <dgm:prSet/>
      <dgm:spPr/>
      <dgm:t>
        <a:bodyPr/>
        <a:lstStyle/>
        <a:p>
          <a:endParaRPr lang="sv-SE"/>
        </a:p>
      </dgm:t>
    </dgm:pt>
    <dgm:pt modelId="{D784F649-6B00-42CE-827B-68382E978D7B}" type="sibTrans" cxnId="{42362917-CBDB-4E5F-9897-39821154D300}">
      <dgm:prSet/>
      <dgm:spPr/>
      <dgm:t>
        <a:bodyPr/>
        <a:lstStyle/>
        <a:p>
          <a:endParaRPr lang="sv-SE"/>
        </a:p>
      </dgm:t>
    </dgm:pt>
    <dgm:pt modelId="{0A0B41A8-F447-4406-822B-59EA515E9DF5}">
      <dgm:prSet phldrT="[Text]" custT="1"/>
      <dgm:spPr/>
      <dgm:t>
        <a:bodyPr/>
        <a:lstStyle/>
        <a:p>
          <a:r>
            <a:rPr lang="sv-SE" sz="1400" dirty="0" smtClean="0"/>
            <a:t>Samverkar inom </a:t>
          </a:r>
          <a:r>
            <a:rPr lang="sv-SE" sz="1400" dirty="0" err="1" smtClean="0"/>
            <a:t>org</a:t>
          </a:r>
          <a:r>
            <a:rPr lang="sv-SE" sz="1400" dirty="0" smtClean="0"/>
            <a:t> och med andra aktörer</a:t>
          </a:r>
          <a:endParaRPr lang="sv-SE" sz="1400" dirty="0"/>
        </a:p>
      </dgm:t>
    </dgm:pt>
    <dgm:pt modelId="{B0404536-D99E-4528-A5E3-E0172CBCD43C}" type="parTrans" cxnId="{4F21D476-3BF0-4E16-AA99-0B724DD45EA2}">
      <dgm:prSet/>
      <dgm:spPr/>
      <dgm:t>
        <a:bodyPr/>
        <a:lstStyle/>
        <a:p>
          <a:endParaRPr lang="sv-SE"/>
        </a:p>
      </dgm:t>
    </dgm:pt>
    <dgm:pt modelId="{D1C338A8-D904-47A8-BCB3-D866ABD5DA70}" type="sibTrans" cxnId="{4F21D476-3BF0-4E16-AA99-0B724DD45EA2}">
      <dgm:prSet/>
      <dgm:spPr/>
      <dgm:t>
        <a:bodyPr/>
        <a:lstStyle/>
        <a:p>
          <a:endParaRPr lang="sv-SE"/>
        </a:p>
      </dgm:t>
    </dgm:pt>
    <dgm:pt modelId="{75A159BE-85A9-4933-BCB8-97CBFC167445}" type="pres">
      <dgm:prSet presAssocID="{61ECB592-E7F5-4536-8299-1D1A13293FE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D476272-9799-401E-BCBF-54B3F4177A8F}" type="pres">
      <dgm:prSet presAssocID="{196B2090-5356-4284-A774-7F24593FFF22}" presName="compNode" presStyleCnt="0"/>
      <dgm:spPr/>
    </dgm:pt>
    <dgm:pt modelId="{4F1FDAE0-FB2E-4567-9F03-37A6B90595B2}" type="pres">
      <dgm:prSet presAssocID="{196B2090-5356-4284-A774-7F24593FFF22}" presName="aNode" presStyleLbl="bgShp" presStyleIdx="0" presStyleCnt="7"/>
      <dgm:spPr/>
      <dgm:t>
        <a:bodyPr/>
        <a:lstStyle/>
        <a:p>
          <a:endParaRPr lang="sv-SE"/>
        </a:p>
      </dgm:t>
    </dgm:pt>
    <dgm:pt modelId="{D8E15494-036A-4421-982E-148D05DCF072}" type="pres">
      <dgm:prSet presAssocID="{196B2090-5356-4284-A774-7F24593FFF22}" presName="textNode" presStyleLbl="bgShp" presStyleIdx="0" presStyleCnt="7"/>
      <dgm:spPr/>
      <dgm:t>
        <a:bodyPr/>
        <a:lstStyle/>
        <a:p>
          <a:endParaRPr lang="sv-SE"/>
        </a:p>
      </dgm:t>
    </dgm:pt>
    <dgm:pt modelId="{CEBC4D4F-6636-49AF-A6C5-EDB5C192158E}" type="pres">
      <dgm:prSet presAssocID="{196B2090-5356-4284-A774-7F24593FFF22}" presName="compChildNode" presStyleCnt="0"/>
      <dgm:spPr/>
    </dgm:pt>
    <dgm:pt modelId="{C9DD0C20-F7CD-4DDC-817B-45D425F32508}" type="pres">
      <dgm:prSet presAssocID="{196B2090-5356-4284-A774-7F24593FFF22}" presName="theInnerList" presStyleCnt="0"/>
      <dgm:spPr/>
    </dgm:pt>
    <dgm:pt modelId="{7533EEC4-A151-4F2C-BE11-0C4789A8B6D8}" type="pres">
      <dgm:prSet presAssocID="{FD3E7FF9-7BCD-448F-B52D-121B73837A9A}" presName="childNode" presStyleLbl="node1" presStyleIdx="0" presStyleCnt="11" custScaleY="11036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818628E-C605-46FE-BBDB-4B1AFB6475BA}" type="pres">
      <dgm:prSet presAssocID="{196B2090-5356-4284-A774-7F24593FFF22}" presName="aSpace" presStyleCnt="0"/>
      <dgm:spPr/>
    </dgm:pt>
    <dgm:pt modelId="{39B9A393-2414-463B-9708-EE052A3FE9DD}" type="pres">
      <dgm:prSet presAssocID="{A3223934-3768-4700-8DEE-E05FA59EF231}" presName="compNode" presStyleCnt="0"/>
      <dgm:spPr/>
    </dgm:pt>
    <dgm:pt modelId="{A1B55EB1-C36D-4530-9896-7F4D871F44A8}" type="pres">
      <dgm:prSet presAssocID="{A3223934-3768-4700-8DEE-E05FA59EF231}" presName="aNode" presStyleLbl="bgShp" presStyleIdx="1" presStyleCnt="7"/>
      <dgm:spPr/>
      <dgm:t>
        <a:bodyPr/>
        <a:lstStyle/>
        <a:p>
          <a:endParaRPr lang="sv-SE"/>
        </a:p>
      </dgm:t>
    </dgm:pt>
    <dgm:pt modelId="{81DA1D4D-D71C-4521-A652-45409029C4E1}" type="pres">
      <dgm:prSet presAssocID="{A3223934-3768-4700-8DEE-E05FA59EF231}" presName="textNode" presStyleLbl="bgShp" presStyleIdx="1" presStyleCnt="7"/>
      <dgm:spPr/>
      <dgm:t>
        <a:bodyPr/>
        <a:lstStyle/>
        <a:p>
          <a:endParaRPr lang="sv-SE"/>
        </a:p>
      </dgm:t>
    </dgm:pt>
    <dgm:pt modelId="{2FCA2F8C-421C-44C9-B9D4-D1D71280CFC2}" type="pres">
      <dgm:prSet presAssocID="{A3223934-3768-4700-8DEE-E05FA59EF231}" presName="compChildNode" presStyleCnt="0"/>
      <dgm:spPr/>
    </dgm:pt>
    <dgm:pt modelId="{E76FFC0D-4CA6-4873-A6D4-573F6F1056DA}" type="pres">
      <dgm:prSet presAssocID="{A3223934-3768-4700-8DEE-E05FA59EF231}" presName="theInnerList" presStyleCnt="0"/>
      <dgm:spPr/>
    </dgm:pt>
    <dgm:pt modelId="{A7A9CCEC-BD0F-4D71-9E74-32FA4FFE2764}" type="pres">
      <dgm:prSet presAssocID="{E1D9AB24-595A-473B-801A-D1503ADD6366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5996BA-DE7F-41E3-9827-3D585F5AA368}" type="pres">
      <dgm:prSet presAssocID="{E1D9AB24-595A-473B-801A-D1503ADD6366}" presName="aSpace2" presStyleCnt="0"/>
      <dgm:spPr/>
    </dgm:pt>
    <dgm:pt modelId="{0394D6CF-E9C1-4135-A909-C01BE8B1088D}" type="pres">
      <dgm:prSet presAssocID="{1C2609F7-6E1C-4FC2-8317-DBF18D27C03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090830E-BA85-4625-928A-3A5F0067ECE5}" type="pres">
      <dgm:prSet presAssocID="{1C2609F7-6E1C-4FC2-8317-DBF18D27C03E}" presName="aSpace2" presStyleCnt="0"/>
      <dgm:spPr/>
    </dgm:pt>
    <dgm:pt modelId="{23BE4BEA-9115-420A-BFDC-B875C225AA65}" type="pres">
      <dgm:prSet presAssocID="{444A76E4-1EFD-46D2-8E05-849038C996E2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0379FA7-809E-448C-9D3A-8734A4A96B4A}" type="pres">
      <dgm:prSet presAssocID="{A3223934-3768-4700-8DEE-E05FA59EF231}" presName="aSpace" presStyleCnt="0"/>
      <dgm:spPr/>
    </dgm:pt>
    <dgm:pt modelId="{C3C309C8-58E6-4A30-9AA2-A25CECB369AD}" type="pres">
      <dgm:prSet presAssocID="{24C76339-7403-444A-89CB-09452230FD37}" presName="compNode" presStyleCnt="0"/>
      <dgm:spPr/>
    </dgm:pt>
    <dgm:pt modelId="{DDCBF54E-0149-407A-BD7A-F861C8063614}" type="pres">
      <dgm:prSet presAssocID="{24C76339-7403-444A-89CB-09452230FD37}" presName="aNode" presStyleLbl="bgShp" presStyleIdx="2" presStyleCnt="7"/>
      <dgm:spPr/>
      <dgm:t>
        <a:bodyPr/>
        <a:lstStyle/>
        <a:p>
          <a:endParaRPr lang="sv-SE"/>
        </a:p>
      </dgm:t>
    </dgm:pt>
    <dgm:pt modelId="{FEE40297-76A9-48AF-A9C0-9BDBE72B8310}" type="pres">
      <dgm:prSet presAssocID="{24C76339-7403-444A-89CB-09452230FD37}" presName="textNode" presStyleLbl="bgShp" presStyleIdx="2" presStyleCnt="7"/>
      <dgm:spPr/>
      <dgm:t>
        <a:bodyPr/>
        <a:lstStyle/>
        <a:p>
          <a:endParaRPr lang="sv-SE"/>
        </a:p>
      </dgm:t>
    </dgm:pt>
    <dgm:pt modelId="{694187A7-525E-40E7-9A75-66BFC5F9D156}" type="pres">
      <dgm:prSet presAssocID="{24C76339-7403-444A-89CB-09452230FD37}" presName="compChildNode" presStyleCnt="0"/>
      <dgm:spPr/>
    </dgm:pt>
    <dgm:pt modelId="{098C6F39-650A-427A-9713-2B3EF393A6E6}" type="pres">
      <dgm:prSet presAssocID="{24C76339-7403-444A-89CB-09452230FD37}" presName="theInnerList" presStyleCnt="0"/>
      <dgm:spPr/>
    </dgm:pt>
    <dgm:pt modelId="{F3055595-B7BF-44ED-9DC7-F53CED27A3CB}" type="pres">
      <dgm:prSet presAssocID="{C1A33FF8-03BA-4180-ADAB-BA0A022EF810}" presName="childNode" presStyleLbl="node1" presStyleIdx="4" presStyleCnt="11" custScaleY="13612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70D6465-7162-47D6-9325-5524B77478EF}" type="pres">
      <dgm:prSet presAssocID="{C1A33FF8-03BA-4180-ADAB-BA0A022EF810}" presName="aSpace2" presStyleCnt="0"/>
      <dgm:spPr/>
    </dgm:pt>
    <dgm:pt modelId="{BD599E5C-702E-4879-8C9E-88FEC67CF7A4}" type="pres">
      <dgm:prSet presAssocID="{0A0B41A8-F447-4406-822B-59EA515E9DF5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F0E827F-442D-4495-B833-8B9A04209605}" type="pres">
      <dgm:prSet presAssocID="{0A0B41A8-F447-4406-822B-59EA515E9DF5}" presName="aSpace2" presStyleCnt="0"/>
      <dgm:spPr/>
    </dgm:pt>
    <dgm:pt modelId="{243FB7C9-B108-40D8-A82E-7213FA4EA43B}" type="pres">
      <dgm:prSet presAssocID="{EA04E0A6-1D9D-4A54-A1B9-33606B45BB51}" presName="childNode" presStyleLbl="node1" presStyleIdx="6" presStyleCnt="11" custScaleY="14914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7DCFCE-E0B9-4B4A-94B9-1E45A02E98E1}" type="pres">
      <dgm:prSet presAssocID="{24C76339-7403-444A-89CB-09452230FD37}" presName="aSpace" presStyleCnt="0"/>
      <dgm:spPr/>
    </dgm:pt>
    <dgm:pt modelId="{290F2A94-CA07-4AD3-818A-E8F581442AA0}" type="pres">
      <dgm:prSet presAssocID="{E9319E2F-DB2D-4940-AA60-07E4B49D5917}" presName="compNode" presStyleCnt="0"/>
      <dgm:spPr/>
    </dgm:pt>
    <dgm:pt modelId="{0CD14246-38EB-46EE-A41D-227D0020A1F4}" type="pres">
      <dgm:prSet presAssocID="{E9319E2F-DB2D-4940-AA60-07E4B49D5917}" presName="aNode" presStyleLbl="bgShp" presStyleIdx="3" presStyleCnt="7"/>
      <dgm:spPr/>
      <dgm:t>
        <a:bodyPr/>
        <a:lstStyle/>
        <a:p>
          <a:endParaRPr lang="sv-SE"/>
        </a:p>
      </dgm:t>
    </dgm:pt>
    <dgm:pt modelId="{99F95096-EFDE-4593-94AB-7FEE9F9704D2}" type="pres">
      <dgm:prSet presAssocID="{E9319E2F-DB2D-4940-AA60-07E4B49D5917}" presName="textNode" presStyleLbl="bgShp" presStyleIdx="3" presStyleCnt="7"/>
      <dgm:spPr/>
      <dgm:t>
        <a:bodyPr/>
        <a:lstStyle/>
        <a:p>
          <a:endParaRPr lang="sv-SE"/>
        </a:p>
      </dgm:t>
    </dgm:pt>
    <dgm:pt modelId="{7B9F05F7-EF5F-4CC4-9724-F174845145A4}" type="pres">
      <dgm:prSet presAssocID="{E9319E2F-DB2D-4940-AA60-07E4B49D5917}" presName="compChildNode" presStyleCnt="0"/>
      <dgm:spPr/>
    </dgm:pt>
    <dgm:pt modelId="{D585B24D-87A7-4C02-9E67-95940F1AE874}" type="pres">
      <dgm:prSet presAssocID="{E9319E2F-DB2D-4940-AA60-07E4B49D5917}" presName="theInnerList" presStyleCnt="0"/>
      <dgm:spPr/>
    </dgm:pt>
    <dgm:pt modelId="{0E4A974C-FEF1-43EE-A707-D8DE185BF3CE}" type="pres">
      <dgm:prSet presAssocID="{C52D9EA6-6A2A-42F5-BECB-A6FC70985AC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149E55-3F40-4879-B82C-6E7407126546}" type="pres">
      <dgm:prSet presAssocID="{E9319E2F-DB2D-4940-AA60-07E4B49D5917}" presName="aSpace" presStyleCnt="0"/>
      <dgm:spPr/>
    </dgm:pt>
    <dgm:pt modelId="{0672326B-65AD-4EE7-8395-48F16B84B080}" type="pres">
      <dgm:prSet presAssocID="{7EF06E09-64BC-44FE-BBA5-ABB66E2E3D61}" presName="compNode" presStyleCnt="0"/>
      <dgm:spPr/>
    </dgm:pt>
    <dgm:pt modelId="{449ADDFB-5FD4-46EF-A62D-321F2072DF3C}" type="pres">
      <dgm:prSet presAssocID="{7EF06E09-64BC-44FE-BBA5-ABB66E2E3D61}" presName="aNode" presStyleLbl="bgShp" presStyleIdx="4" presStyleCnt="7"/>
      <dgm:spPr/>
      <dgm:t>
        <a:bodyPr/>
        <a:lstStyle/>
        <a:p>
          <a:endParaRPr lang="sv-SE"/>
        </a:p>
      </dgm:t>
    </dgm:pt>
    <dgm:pt modelId="{0FA2C01C-E184-45F1-A185-15391826E70D}" type="pres">
      <dgm:prSet presAssocID="{7EF06E09-64BC-44FE-BBA5-ABB66E2E3D61}" presName="textNode" presStyleLbl="bgShp" presStyleIdx="4" presStyleCnt="7"/>
      <dgm:spPr/>
      <dgm:t>
        <a:bodyPr/>
        <a:lstStyle/>
        <a:p>
          <a:endParaRPr lang="sv-SE"/>
        </a:p>
      </dgm:t>
    </dgm:pt>
    <dgm:pt modelId="{E31B19E3-118F-45E1-808C-E2F1133CB94B}" type="pres">
      <dgm:prSet presAssocID="{7EF06E09-64BC-44FE-BBA5-ABB66E2E3D61}" presName="compChildNode" presStyleCnt="0"/>
      <dgm:spPr/>
    </dgm:pt>
    <dgm:pt modelId="{FD1B04AC-BDB6-4807-AB58-F16ADD86D3E1}" type="pres">
      <dgm:prSet presAssocID="{7EF06E09-64BC-44FE-BBA5-ABB66E2E3D61}" presName="theInnerList" presStyleCnt="0"/>
      <dgm:spPr/>
    </dgm:pt>
    <dgm:pt modelId="{9A86D106-9FFA-4AA9-8084-80A119175ACC}" type="pres">
      <dgm:prSet presAssocID="{8F378917-6E1E-46D3-A346-B7AD5E35AE43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89C4C7-97FD-4E8F-83C9-4729472C6C8E}" type="pres">
      <dgm:prSet presAssocID="{7EF06E09-64BC-44FE-BBA5-ABB66E2E3D61}" presName="aSpace" presStyleCnt="0"/>
      <dgm:spPr/>
    </dgm:pt>
    <dgm:pt modelId="{E599FA2B-0BEF-4B06-B906-56B781E99128}" type="pres">
      <dgm:prSet presAssocID="{B5DC9683-D0F3-4CF0-A655-EA5D8A2F092B}" presName="compNode" presStyleCnt="0"/>
      <dgm:spPr/>
    </dgm:pt>
    <dgm:pt modelId="{C48819C4-2C92-4ED2-AA30-532544EBE16E}" type="pres">
      <dgm:prSet presAssocID="{B5DC9683-D0F3-4CF0-A655-EA5D8A2F092B}" presName="aNode" presStyleLbl="bgShp" presStyleIdx="5" presStyleCnt="7"/>
      <dgm:spPr/>
      <dgm:t>
        <a:bodyPr/>
        <a:lstStyle/>
        <a:p>
          <a:endParaRPr lang="sv-SE"/>
        </a:p>
      </dgm:t>
    </dgm:pt>
    <dgm:pt modelId="{F7CFBF1E-A7CB-4F51-B8FF-783783CE227D}" type="pres">
      <dgm:prSet presAssocID="{B5DC9683-D0F3-4CF0-A655-EA5D8A2F092B}" presName="textNode" presStyleLbl="bgShp" presStyleIdx="5" presStyleCnt="7"/>
      <dgm:spPr/>
      <dgm:t>
        <a:bodyPr/>
        <a:lstStyle/>
        <a:p>
          <a:endParaRPr lang="sv-SE"/>
        </a:p>
      </dgm:t>
    </dgm:pt>
    <dgm:pt modelId="{BB5166FC-4158-46B2-A0BB-5460D5D8E3CD}" type="pres">
      <dgm:prSet presAssocID="{B5DC9683-D0F3-4CF0-A655-EA5D8A2F092B}" presName="compChildNode" presStyleCnt="0"/>
      <dgm:spPr/>
    </dgm:pt>
    <dgm:pt modelId="{FF2F47DE-1090-42E7-B6D9-F7F0A4FAF148}" type="pres">
      <dgm:prSet presAssocID="{B5DC9683-D0F3-4CF0-A655-EA5D8A2F092B}" presName="theInnerList" presStyleCnt="0"/>
      <dgm:spPr/>
    </dgm:pt>
    <dgm:pt modelId="{C6C83BFB-A630-4A06-97B2-7CF2204E6CBA}" type="pres">
      <dgm:prSet presAssocID="{0B960A9E-6876-425B-BA7B-23EB84E4A486}" presName="childNode" presStyleLbl="node1" presStyleIdx="9" presStyleCnt="11" custScaleY="11378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77AE97C-C659-406A-BB7E-B730146BCB0C}" type="pres">
      <dgm:prSet presAssocID="{B5DC9683-D0F3-4CF0-A655-EA5D8A2F092B}" presName="aSpace" presStyleCnt="0"/>
      <dgm:spPr/>
    </dgm:pt>
    <dgm:pt modelId="{B29C37DB-3155-4AEA-BEA9-D1553BF49DA6}" type="pres">
      <dgm:prSet presAssocID="{ECF19292-9D25-4093-840A-579CF36DF527}" presName="compNode" presStyleCnt="0"/>
      <dgm:spPr/>
    </dgm:pt>
    <dgm:pt modelId="{D28B5F60-0249-49F3-94B3-2323F6E239E7}" type="pres">
      <dgm:prSet presAssocID="{ECF19292-9D25-4093-840A-579CF36DF527}" presName="aNode" presStyleLbl="bgShp" presStyleIdx="6" presStyleCnt="7"/>
      <dgm:spPr/>
      <dgm:t>
        <a:bodyPr/>
        <a:lstStyle/>
        <a:p>
          <a:endParaRPr lang="sv-SE"/>
        </a:p>
      </dgm:t>
    </dgm:pt>
    <dgm:pt modelId="{A0A9BF5E-B9AB-4996-94E4-E48EC3728193}" type="pres">
      <dgm:prSet presAssocID="{ECF19292-9D25-4093-840A-579CF36DF527}" presName="textNode" presStyleLbl="bgShp" presStyleIdx="6" presStyleCnt="7"/>
      <dgm:spPr/>
      <dgm:t>
        <a:bodyPr/>
        <a:lstStyle/>
        <a:p>
          <a:endParaRPr lang="sv-SE"/>
        </a:p>
      </dgm:t>
    </dgm:pt>
    <dgm:pt modelId="{C706A54C-49F4-4158-B863-36E7486BB80C}" type="pres">
      <dgm:prSet presAssocID="{ECF19292-9D25-4093-840A-579CF36DF527}" presName="compChildNode" presStyleCnt="0"/>
      <dgm:spPr/>
    </dgm:pt>
    <dgm:pt modelId="{D4E4A4B7-799A-4C9A-8FE0-A97BFBFB52EC}" type="pres">
      <dgm:prSet presAssocID="{ECF19292-9D25-4093-840A-579CF36DF527}" presName="theInnerList" presStyleCnt="0"/>
      <dgm:spPr/>
    </dgm:pt>
    <dgm:pt modelId="{5E0483B1-4354-42D2-A02C-DB232C9D4123}" type="pres">
      <dgm:prSet presAssocID="{B0077C2E-FF16-497C-9889-BC89AF606D98}" presName="childNode" presStyleLbl="node1" presStyleIdx="10" presStyleCnt="11" custScaleY="11720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1D524EC-915F-4F4E-B363-E128E6B2E9E4}" srcId="{61ECB592-E7F5-4536-8299-1D1A13293FE2}" destId="{E9319E2F-DB2D-4940-AA60-07E4B49D5917}" srcOrd="3" destOrd="0" parTransId="{C2C88EAC-8A1D-482B-8454-F820B8920456}" sibTransId="{D1175CB7-B5F2-42AD-A489-A0194B9475FC}"/>
    <dgm:cxn modelId="{B517D26C-78D2-4142-9274-F8753384C79D}" type="presOf" srcId="{444A76E4-1EFD-46D2-8E05-849038C996E2}" destId="{23BE4BEA-9115-420A-BFDC-B875C225AA65}" srcOrd="0" destOrd="0" presId="urn:microsoft.com/office/officeart/2005/8/layout/lProcess2"/>
    <dgm:cxn modelId="{F6E1949F-5BAC-40B4-8C65-C62D2B982BE2}" srcId="{B5DC9683-D0F3-4CF0-A655-EA5D8A2F092B}" destId="{0B960A9E-6876-425B-BA7B-23EB84E4A486}" srcOrd="0" destOrd="0" parTransId="{B9CF195A-D449-4CDC-B409-3D1CD2D9114E}" sibTransId="{9C545A29-8655-484E-921E-025AF8232714}"/>
    <dgm:cxn modelId="{4B55F411-719B-467F-BD8B-AE798698F454}" type="presOf" srcId="{B5DC9683-D0F3-4CF0-A655-EA5D8A2F092B}" destId="{F7CFBF1E-A7CB-4F51-B8FF-783783CE227D}" srcOrd="1" destOrd="0" presId="urn:microsoft.com/office/officeart/2005/8/layout/lProcess2"/>
    <dgm:cxn modelId="{56C7D8EF-9352-49EF-B59F-7AF8ED4994F5}" srcId="{196B2090-5356-4284-A774-7F24593FFF22}" destId="{FD3E7FF9-7BCD-448F-B52D-121B73837A9A}" srcOrd="0" destOrd="0" parTransId="{51EA6389-FAFA-44E0-9496-2B56937FB730}" sibTransId="{8667B5B5-1732-43BF-BCFA-EFCE006B95EE}"/>
    <dgm:cxn modelId="{5A919364-E037-4D40-BCB7-C32044EB0B84}" srcId="{24C76339-7403-444A-89CB-09452230FD37}" destId="{EA04E0A6-1D9D-4A54-A1B9-33606B45BB51}" srcOrd="2" destOrd="0" parTransId="{28FF5BDA-9B49-4759-9E08-634E13EFFAB2}" sibTransId="{55E3E8D7-0B18-46EB-8602-4878544AFD81}"/>
    <dgm:cxn modelId="{72992601-EB51-46D8-8C26-3553172DC86D}" srcId="{61ECB592-E7F5-4536-8299-1D1A13293FE2}" destId="{A3223934-3768-4700-8DEE-E05FA59EF231}" srcOrd="1" destOrd="0" parTransId="{30D0C361-5F68-4D6F-B404-589FDC310C6B}" sibTransId="{BF335766-24F8-4757-9EA9-789D64A8882A}"/>
    <dgm:cxn modelId="{FBC12A49-CE91-424C-A10E-AE6B17E52543}" type="presOf" srcId="{196B2090-5356-4284-A774-7F24593FFF22}" destId="{4F1FDAE0-FB2E-4567-9F03-37A6B90595B2}" srcOrd="0" destOrd="0" presId="urn:microsoft.com/office/officeart/2005/8/layout/lProcess2"/>
    <dgm:cxn modelId="{23880C6B-10DC-4C2F-99B0-2A0EB61BAB9B}" type="presOf" srcId="{7EF06E09-64BC-44FE-BBA5-ABB66E2E3D61}" destId="{0FA2C01C-E184-45F1-A185-15391826E70D}" srcOrd="1" destOrd="0" presId="urn:microsoft.com/office/officeart/2005/8/layout/lProcess2"/>
    <dgm:cxn modelId="{48ED585F-FC94-44CA-B91F-6E9859B12314}" type="presOf" srcId="{A3223934-3768-4700-8DEE-E05FA59EF231}" destId="{81DA1D4D-D71C-4521-A652-45409029C4E1}" srcOrd="1" destOrd="0" presId="urn:microsoft.com/office/officeart/2005/8/layout/lProcess2"/>
    <dgm:cxn modelId="{FDC41CD1-2F06-4A68-9D3A-DDA9A4CEAB95}" srcId="{A3223934-3768-4700-8DEE-E05FA59EF231}" destId="{444A76E4-1EFD-46D2-8E05-849038C996E2}" srcOrd="2" destOrd="0" parTransId="{5902553F-7302-42BA-A2CF-04795B07BFBE}" sibTransId="{FE2F788F-9337-4FBA-B8F3-A61E549AFDCD}"/>
    <dgm:cxn modelId="{B4C09888-15F2-490C-A222-B74531E6FAC9}" type="presOf" srcId="{24C76339-7403-444A-89CB-09452230FD37}" destId="{FEE40297-76A9-48AF-A9C0-9BDBE72B8310}" srcOrd="1" destOrd="0" presId="urn:microsoft.com/office/officeart/2005/8/layout/lProcess2"/>
    <dgm:cxn modelId="{A4957D93-C7F2-4DDF-8B41-DABA4F86BCE0}" type="presOf" srcId="{ECF19292-9D25-4093-840A-579CF36DF527}" destId="{D28B5F60-0249-49F3-94B3-2323F6E239E7}" srcOrd="0" destOrd="0" presId="urn:microsoft.com/office/officeart/2005/8/layout/lProcess2"/>
    <dgm:cxn modelId="{84A4AD2D-AB66-4993-9B82-750C85F261D3}" type="presOf" srcId="{FD3E7FF9-7BCD-448F-B52D-121B73837A9A}" destId="{7533EEC4-A151-4F2C-BE11-0C4789A8B6D8}" srcOrd="0" destOrd="0" presId="urn:microsoft.com/office/officeart/2005/8/layout/lProcess2"/>
    <dgm:cxn modelId="{51DC246E-8663-4DA9-8402-51785EE0BE41}" type="presOf" srcId="{C1A33FF8-03BA-4180-ADAB-BA0A022EF810}" destId="{F3055595-B7BF-44ED-9DC7-F53CED27A3CB}" srcOrd="0" destOrd="0" presId="urn:microsoft.com/office/officeart/2005/8/layout/lProcess2"/>
    <dgm:cxn modelId="{AD108088-3E84-4E5C-8CE0-28C5F0B577E0}" type="presOf" srcId="{A3223934-3768-4700-8DEE-E05FA59EF231}" destId="{A1B55EB1-C36D-4530-9896-7F4D871F44A8}" srcOrd="0" destOrd="0" presId="urn:microsoft.com/office/officeart/2005/8/layout/lProcess2"/>
    <dgm:cxn modelId="{CCB9BCC6-5355-41A5-93E8-CB739C17EE5F}" srcId="{A3223934-3768-4700-8DEE-E05FA59EF231}" destId="{E1D9AB24-595A-473B-801A-D1503ADD6366}" srcOrd="0" destOrd="0" parTransId="{B810E066-28F5-479A-8CB1-67D1817B739F}" sibTransId="{04C5AB50-1694-4E0E-9A35-3C72FBC4A53C}"/>
    <dgm:cxn modelId="{8EF9DB0F-3B61-468D-9543-79338BFE1055}" type="presOf" srcId="{61ECB592-E7F5-4536-8299-1D1A13293FE2}" destId="{75A159BE-85A9-4933-BCB8-97CBFC167445}" srcOrd="0" destOrd="0" presId="urn:microsoft.com/office/officeart/2005/8/layout/lProcess2"/>
    <dgm:cxn modelId="{E033BF44-7992-401B-82D8-AD32CBB9EB12}" srcId="{A3223934-3768-4700-8DEE-E05FA59EF231}" destId="{1C2609F7-6E1C-4FC2-8317-DBF18D27C03E}" srcOrd="1" destOrd="0" parTransId="{451AAE54-006A-47E5-95CA-E22B96B8FB2B}" sibTransId="{BD141DFB-AD45-48B4-8953-323E2097B9F0}"/>
    <dgm:cxn modelId="{A5495985-6BBB-49BC-9D7F-61057559433D}" srcId="{61ECB592-E7F5-4536-8299-1D1A13293FE2}" destId="{ECF19292-9D25-4093-840A-579CF36DF527}" srcOrd="6" destOrd="0" parTransId="{342B139F-09EF-4B11-A121-5457D725FBEA}" sibTransId="{83C0D35C-27F6-4C60-A01B-EF524AC3EE8C}"/>
    <dgm:cxn modelId="{62704838-3557-4599-A57C-3DB36947F2D1}" type="presOf" srcId="{8F378917-6E1E-46D3-A346-B7AD5E35AE43}" destId="{9A86D106-9FFA-4AA9-8084-80A119175ACC}" srcOrd="0" destOrd="0" presId="urn:microsoft.com/office/officeart/2005/8/layout/lProcess2"/>
    <dgm:cxn modelId="{A1D63461-548B-41D5-8B96-007575FF05A3}" type="presOf" srcId="{196B2090-5356-4284-A774-7F24593FFF22}" destId="{D8E15494-036A-4421-982E-148D05DCF072}" srcOrd="1" destOrd="0" presId="urn:microsoft.com/office/officeart/2005/8/layout/lProcess2"/>
    <dgm:cxn modelId="{50980DB3-F0E4-4577-BD61-CC26C12F54E0}" type="presOf" srcId="{E9319E2F-DB2D-4940-AA60-07E4B49D5917}" destId="{99F95096-EFDE-4593-94AB-7FEE9F9704D2}" srcOrd="1" destOrd="0" presId="urn:microsoft.com/office/officeart/2005/8/layout/lProcess2"/>
    <dgm:cxn modelId="{CE1BA1A4-E04E-4223-8747-F30E119FB7D5}" type="presOf" srcId="{B5DC9683-D0F3-4CF0-A655-EA5D8A2F092B}" destId="{C48819C4-2C92-4ED2-AA30-532544EBE16E}" srcOrd="0" destOrd="0" presId="urn:microsoft.com/office/officeart/2005/8/layout/lProcess2"/>
    <dgm:cxn modelId="{50602F3C-5816-452B-996C-026C6CDE98CF}" type="presOf" srcId="{7EF06E09-64BC-44FE-BBA5-ABB66E2E3D61}" destId="{449ADDFB-5FD4-46EF-A62D-321F2072DF3C}" srcOrd="0" destOrd="0" presId="urn:microsoft.com/office/officeart/2005/8/layout/lProcess2"/>
    <dgm:cxn modelId="{0F1F7029-FD5C-48D5-8920-24FF468F32E5}" type="presOf" srcId="{EA04E0A6-1D9D-4A54-A1B9-33606B45BB51}" destId="{243FB7C9-B108-40D8-A82E-7213FA4EA43B}" srcOrd="0" destOrd="0" presId="urn:microsoft.com/office/officeart/2005/8/layout/lProcess2"/>
    <dgm:cxn modelId="{15C2D85F-7897-4D70-86D6-3672AF53402D}" type="presOf" srcId="{B0077C2E-FF16-497C-9889-BC89AF606D98}" destId="{5E0483B1-4354-42D2-A02C-DB232C9D4123}" srcOrd="0" destOrd="0" presId="urn:microsoft.com/office/officeart/2005/8/layout/lProcess2"/>
    <dgm:cxn modelId="{5F8BC0B0-DF31-4111-B7AF-B03A5B1CB10D}" type="presOf" srcId="{E1D9AB24-595A-473B-801A-D1503ADD6366}" destId="{A7A9CCEC-BD0F-4D71-9E74-32FA4FFE2764}" srcOrd="0" destOrd="0" presId="urn:microsoft.com/office/officeart/2005/8/layout/lProcess2"/>
    <dgm:cxn modelId="{59C0DDD5-741A-4DE1-B08D-B7766F0334D6}" srcId="{24C76339-7403-444A-89CB-09452230FD37}" destId="{C1A33FF8-03BA-4180-ADAB-BA0A022EF810}" srcOrd="0" destOrd="0" parTransId="{61B71F7F-CDFB-4C44-A658-5FC64E829FB9}" sibTransId="{40C26010-5B07-4966-A884-4E87142DE211}"/>
    <dgm:cxn modelId="{F2DB5F9A-21B0-459B-8243-76FED527939C}" type="presOf" srcId="{C52D9EA6-6A2A-42F5-BECB-A6FC70985ACF}" destId="{0E4A974C-FEF1-43EE-A707-D8DE185BF3CE}" srcOrd="0" destOrd="0" presId="urn:microsoft.com/office/officeart/2005/8/layout/lProcess2"/>
    <dgm:cxn modelId="{599B4FBB-1211-4512-9D13-62C2CB996971}" type="presOf" srcId="{1C2609F7-6E1C-4FC2-8317-DBF18D27C03E}" destId="{0394D6CF-E9C1-4135-A909-C01BE8B1088D}" srcOrd="0" destOrd="0" presId="urn:microsoft.com/office/officeart/2005/8/layout/lProcess2"/>
    <dgm:cxn modelId="{D5DEFC8A-89BB-4BE8-8E26-8CB2018744A1}" type="presOf" srcId="{0A0B41A8-F447-4406-822B-59EA515E9DF5}" destId="{BD599E5C-702E-4879-8C9E-88FEC67CF7A4}" srcOrd="0" destOrd="0" presId="urn:microsoft.com/office/officeart/2005/8/layout/lProcess2"/>
    <dgm:cxn modelId="{94F8388E-468B-4187-BC49-9D9AB43C92BA}" srcId="{61ECB592-E7F5-4536-8299-1D1A13293FE2}" destId="{196B2090-5356-4284-A774-7F24593FFF22}" srcOrd="0" destOrd="0" parTransId="{B9E5BFCB-099F-42D5-95D0-86E56BBC707A}" sibTransId="{BA47A1EF-B5D7-43B3-B02B-D0C5968448B9}"/>
    <dgm:cxn modelId="{42362917-CBDB-4E5F-9897-39821154D300}" srcId="{ECF19292-9D25-4093-840A-579CF36DF527}" destId="{B0077C2E-FF16-497C-9889-BC89AF606D98}" srcOrd="0" destOrd="0" parTransId="{4608C449-4702-429B-A06C-CBE267280B5E}" sibTransId="{D784F649-6B00-42CE-827B-68382E978D7B}"/>
    <dgm:cxn modelId="{16ED7C5B-B788-4E67-98B2-6F92C719B812}" type="presOf" srcId="{E9319E2F-DB2D-4940-AA60-07E4B49D5917}" destId="{0CD14246-38EB-46EE-A41D-227D0020A1F4}" srcOrd="0" destOrd="0" presId="urn:microsoft.com/office/officeart/2005/8/layout/lProcess2"/>
    <dgm:cxn modelId="{BA6DA037-E090-4C8C-9954-685284B2C22E}" type="presOf" srcId="{24C76339-7403-444A-89CB-09452230FD37}" destId="{DDCBF54E-0149-407A-BD7A-F861C8063614}" srcOrd="0" destOrd="0" presId="urn:microsoft.com/office/officeart/2005/8/layout/lProcess2"/>
    <dgm:cxn modelId="{7DE81BDB-6FD0-4E5C-9B7C-B3B017805475}" type="presOf" srcId="{0B960A9E-6876-425B-BA7B-23EB84E4A486}" destId="{C6C83BFB-A630-4A06-97B2-7CF2204E6CBA}" srcOrd="0" destOrd="0" presId="urn:microsoft.com/office/officeart/2005/8/layout/lProcess2"/>
    <dgm:cxn modelId="{FE08FB66-A4CF-45EE-844B-DD2B8D37EBC9}" srcId="{61ECB592-E7F5-4536-8299-1D1A13293FE2}" destId="{7EF06E09-64BC-44FE-BBA5-ABB66E2E3D61}" srcOrd="4" destOrd="0" parTransId="{10430483-E787-4437-94C8-AAD30579873E}" sibTransId="{FBD70146-EF97-483B-8165-80690D1C5FEA}"/>
    <dgm:cxn modelId="{4F21D476-3BF0-4E16-AA99-0B724DD45EA2}" srcId="{24C76339-7403-444A-89CB-09452230FD37}" destId="{0A0B41A8-F447-4406-822B-59EA515E9DF5}" srcOrd="1" destOrd="0" parTransId="{B0404536-D99E-4528-A5E3-E0172CBCD43C}" sibTransId="{D1C338A8-D904-47A8-BCB3-D866ABD5DA70}"/>
    <dgm:cxn modelId="{1CF6F759-96CB-459C-A743-67387E15A131}" srcId="{61ECB592-E7F5-4536-8299-1D1A13293FE2}" destId="{B5DC9683-D0F3-4CF0-A655-EA5D8A2F092B}" srcOrd="5" destOrd="0" parTransId="{E54F88B2-30F5-4A99-BC94-9AA06053752B}" sibTransId="{B1A47B0C-89EE-4CBD-8996-618F73525822}"/>
    <dgm:cxn modelId="{A69C3C84-EBA6-442C-97E4-19250462D312}" srcId="{E9319E2F-DB2D-4940-AA60-07E4B49D5917}" destId="{C52D9EA6-6A2A-42F5-BECB-A6FC70985ACF}" srcOrd="0" destOrd="0" parTransId="{4E36B6A0-AAA5-414B-BA85-D84583540CE0}" sibTransId="{3B56AF8D-2F92-4DDD-9658-6A5AB200CBD4}"/>
    <dgm:cxn modelId="{F8454AF7-A360-4E18-8257-B265B8C51525}" srcId="{7EF06E09-64BC-44FE-BBA5-ABB66E2E3D61}" destId="{8F378917-6E1E-46D3-A346-B7AD5E35AE43}" srcOrd="0" destOrd="0" parTransId="{EB318BC5-1A94-4E76-B111-30645FBC2874}" sibTransId="{72CF2406-EFF9-4BF9-8C61-061A3F5E60F9}"/>
    <dgm:cxn modelId="{D41D79E9-B4E8-4600-A3D5-F0A8EC46819F}" type="presOf" srcId="{ECF19292-9D25-4093-840A-579CF36DF527}" destId="{A0A9BF5E-B9AB-4996-94E4-E48EC3728193}" srcOrd="1" destOrd="0" presId="urn:microsoft.com/office/officeart/2005/8/layout/lProcess2"/>
    <dgm:cxn modelId="{F957723D-A177-4DF3-94CD-8F305EE112BA}" srcId="{61ECB592-E7F5-4536-8299-1D1A13293FE2}" destId="{24C76339-7403-444A-89CB-09452230FD37}" srcOrd="2" destOrd="0" parTransId="{5DB1EE5F-1908-49DD-89F2-6C8FED6728E8}" sibTransId="{C50327BA-4D8E-4AF8-A591-3A2B791660C0}"/>
    <dgm:cxn modelId="{6580B962-F4BF-4285-9E95-2E6E17C1779B}" type="presParOf" srcId="{75A159BE-85A9-4933-BCB8-97CBFC167445}" destId="{4D476272-9799-401E-BCBF-54B3F4177A8F}" srcOrd="0" destOrd="0" presId="urn:microsoft.com/office/officeart/2005/8/layout/lProcess2"/>
    <dgm:cxn modelId="{88C88327-AAC5-44B0-BF06-962F47BCD07E}" type="presParOf" srcId="{4D476272-9799-401E-BCBF-54B3F4177A8F}" destId="{4F1FDAE0-FB2E-4567-9F03-37A6B90595B2}" srcOrd="0" destOrd="0" presId="urn:microsoft.com/office/officeart/2005/8/layout/lProcess2"/>
    <dgm:cxn modelId="{D789B122-FF69-414B-A01E-75C51F59DA27}" type="presParOf" srcId="{4D476272-9799-401E-BCBF-54B3F4177A8F}" destId="{D8E15494-036A-4421-982E-148D05DCF072}" srcOrd="1" destOrd="0" presId="urn:microsoft.com/office/officeart/2005/8/layout/lProcess2"/>
    <dgm:cxn modelId="{EA0BF93F-DDCF-4C5E-AB22-5C6C2A9AF7D4}" type="presParOf" srcId="{4D476272-9799-401E-BCBF-54B3F4177A8F}" destId="{CEBC4D4F-6636-49AF-A6C5-EDB5C192158E}" srcOrd="2" destOrd="0" presId="urn:microsoft.com/office/officeart/2005/8/layout/lProcess2"/>
    <dgm:cxn modelId="{2F249DC6-0AFC-492D-8DC1-C3F1C23F2A9B}" type="presParOf" srcId="{CEBC4D4F-6636-49AF-A6C5-EDB5C192158E}" destId="{C9DD0C20-F7CD-4DDC-817B-45D425F32508}" srcOrd="0" destOrd="0" presId="urn:microsoft.com/office/officeart/2005/8/layout/lProcess2"/>
    <dgm:cxn modelId="{6E007959-EC33-4856-9296-707A8D426086}" type="presParOf" srcId="{C9DD0C20-F7CD-4DDC-817B-45D425F32508}" destId="{7533EEC4-A151-4F2C-BE11-0C4789A8B6D8}" srcOrd="0" destOrd="0" presId="urn:microsoft.com/office/officeart/2005/8/layout/lProcess2"/>
    <dgm:cxn modelId="{156AEF5D-5927-4152-A2C2-69370966DB51}" type="presParOf" srcId="{75A159BE-85A9-4933-BCB8-97CBFC167445}" destId="{7818628E-C605-46FE-BBDB-4B1AFB6475BA}" srcOrd="1" destOrd="0" presId="urn:microsoft.com/office/officeart/2005/8/layout/lProcess2"/>
    <dgm:cxn modelId="{1F3D9010-0143-44F0-9EA8-A342736E6755}" type="presParOf" srcId="{75A159BE-85A9-4933-BCB8-97CBFC167445}" destId="{39B9A393-2414-463B-9708-EE052A3FE9DD}" srcOrd="2" destOrd="0" presId="urn:microsoft.com/office/officeart/2005/8/layout/lProcess2"/>
    <dgm:cxn modelId="{0843A9CA-FFF3-4E30-B91D-935BDB05F6F2}" type="presParOf" srcId="{39B9A393-2414-463B-9708-EE052A3FE9DD}" destId="{A1B55EB1-C36D-4530-9896-7F4D871F44A8}" srcOrd="0" destOrd="0" presId="urn:microsoft.com/office/officeart/2005/8/layout/lProcess2"/>
    <dgm:cxn modelId="{9DDC6000-B501-4608-BEEF-AEB5CF5CAD10}" type="presParOf" srcId="{39B9A393-2414-463B-9708-EE052A3FE9DD}" destId="{81DA1D4D-D71C-4521-A652-45409029C4E1}" srcOrd="1" destOrd="0" presId="urn:microsoft.com/office/officeart/2005/8/layout/lProcess2"/>
    <dgm:cxn modelId="{8E189139-A97B-4C18-B303-039E7BB18D90}" type="presParOf" srcId="{39B9A393-2414-463B-9708-EE052A3FE9DD}" destId="{2FCA2F8C-421C-44C9-B9D4-D1D71280CFC2}" srcOrd="2" destOrd="0" presId="urn:microsoft.com/office/officeart/2005/8/layout/lProcess2"/>
    <dgm:cxn modelId="{C1C19D71-CA70-42E3-AF3B-078D9DE4ED45}" type="presParOf" srcId="{2FCA2F8C-421C-44C9-B9D4-D1D71280CFC2}" destId="{E76FFC0D-4CA6-4873-A6D4-573F6F1056DA}" srcOrd="0" destOrd="0" presId="urn:microsoft.com/office/officeart/2005/8/layout/lProcess2"/>
    <dgm:cxn modelId="{B5281B9B-19D0-46E2-86B6-C80BCD4972F8}" type="presParOf" srcId="{E76FFC0D-4CA6-4873-A6D4-573F6F1056DA}" destId="{A7A9CCEC-BD0F-4D71-9E74-32FA4FFE2764}" srcOrd="0" destOrd="0" presId="urn:microsoft.com/office/officeart/2005/8/layout/lProcess2"/>
    <dgm:cxn modelId="{DDCA5FAA-4FFF-4116-9BE7-388A95C8B227}" type="presParOf" srcId="{E76FFC0D-4CA6-4873-A6D4-573F6F1056DA}" destId="{4B5996BA-DE7F-41E3-9827-3D585F5AA368}" srcOrd="1" destOrd="0" presId="urn:microsoft.com/office/officeart/2005/8/layout/lProcess2"/>
    <dgm:cxn modelId="{28B00253-9ED0-409A-9694-9855FA6EA9D8}" type="presParOf" srcId="{E76FFC0D-4CA6-4873-A6D4-573F6F1056DA}" destId="{0394D6CF-E9C1-4135-A909-C01BE8B1088D}" srcOrd="2" destOrd="0" presId="urn:microsoft.com/office/officeart/2005/8/layout/lProcess2"/>
    <dgm:cxn modelId="{AB5D4733-9818-4F54-B2B6-08A02C24AF82}" type="presParOf" srcId="{E76FFC0D-4CA6-4873-A6D4-573F6F1056DA}" destId="{4090830E-BA85-4625-928A-3A5F0067ECE5}" srcOrd="3" destOrd="0" presId="urn:microsoft.com/office/officeart/2005/8/layout/lProcess2"/>
    <dgm:cxn modelId="{C697077D-728B-40C9-9932-70DF0329DB78}" type="presParOf" srcId="{E76FFC0D-4CA6-4873-A6D4-573F6F1056DA}" destId="{23BE4BEA-9115-420A-BFDC-B875C225AA65}" srcOrd="4" destOrd="0" presId="urn:microsoft.com/office/officeart/2005/8/layout/lProcess2"/>
    <dgm:cxn modelId="{DEDEF9EA-050F-4A2E-BE97-1EFEA657D8B5}" type="presParOf" srcId="{75A159BE-85A9-4933-BCB8-97CBFC167445}" destId="{30379FA7-809E-448C-9D3A-8734A4A96B4A}" srcOrd="3" destOrd="0" presId="urn:microsoft.com/office/officeart/2005/8/layout/lProcess2"/>
    <dgm:cxn modelId="{1F5241F8-2887-4C62-A514-27BCB8C09824}" type="presParOf" srcId="{75A159BE-85A9-4933-BCB8-97CBFC167445}" destId="{C3C309C8-58E6-4A30-9AA2-A25CECB369AD}" srcOrd="4" destOrd="0" presId="urn:microsoft.com/office/officeart/2005/8/layout/lProcess2"/>
    <dgm:cxn modelId="{73A2E45D-DECF-42B1-9D41-D242A783E0AC}" type="presParOf" srcId="{C3C309C8-58E6-4A30-9AA2-A25CECB369AD}" destId="{DDCBF54E-0149-407A-BD7A-F861C8063614}" srcOrd="0" destOrd="0" presId="urn:microsoft.com/office/officeart/2005/8/layout/lProcess2"/>
    <dgm:cxn modelId="{6F06639D-896A-424E-86AA-E1EE3B502B38}" type="presParOf" srcId="{C3C309C8-58E6-4A30-9AA2-A25CECB369AD}" destId="{FEE40297-76A9-48AF-A9C0-9BDBE72B8310}" srcOrd="1" destOrd="0" presId="urn:microsoft.com/office/officeart/2005/8/layout/lProcess2"/>
    <dgm:cxn modelId="{E4F71E9B-9259-45A1-951F-D3552D97FA21}" type="presParOf" srcId="{C3C309C8-58E6-4A30-9AA2-A25CECB369AD}" destId="{694187A7-525E-40E7-9A75-66BFC5F9D156}" srcOrd="2" destOrd="0" presId="urn:microsoft.com/office/officeart/2005/8/layout/lProcess2"/>
    <dgm:cxn modelId="{422351F1-A744-4B9D-9FA0-617F887BCE98}" type="presParOf" srcId="{694187A7-525E-40E7-9A75-66BFC5F9D156}" destId="{098C6F39-650A-427A-9713-2B3EF393A6E6}" srcOrd="0" destOrd="0" presId="urn:microsoft.com/office/officeart/2005/8/layout/lProcess2"/>
    <dgm:cxn modelId="{5021954E-71AD-4531-A975-10FC3E65D9F6}" type="presParOf" srcId="{098C6F39-650A-427A-9713-2B3EF393A6E6}" destId="{F3055595-B7BF-44ED-9DC7-F53CED27A3CB}" srcOrd="0" destOrd="0" presId="urn:microsoft.com/office/officeart/2005/8/layout/lProcess2"/>
    <dgm:cxn modelId="{5B074627-67B2-43C8-A907-B72C0953094E}" type="presParOf" srcId="{098C6F39-650A-427A-9713-2B3EF393A6E6}" destId="{670D6465-7162-47D6-9325-5524B77478EF}" srcOrd="1" destOrd="0" presId="urn:microsoft.com/office/officeart/2005/8/layout/lProcess2"/>
    <dgm:cxn modelId="{982D6575-9BEB-40DF-84D2-74F10EA74CE5}" type="presParOf" srcId="{098C6F39-650A-427A-9713-2B3EF393A6E6}" destId="{BD599E5C-702E-4879-8C9E-88FEC67CF7A4}" srcOrd="2" destOrd="0" presId="urn:microsoft.com/office/officeart/2005/8/layout/lProcess2"/>
    <dgm:cxn modelId="{E75EB509-F6B6-4331-85C5-393028D52E85}" type="presParOf" srcId="{098C6F39-650A-427A-9713-2B3EF393A6E6}" destId="{FF0E827F-442D-4495-B833-8B9A04209605}" srcOrd="3" destOrd="0" presId="urn:microsoft.com/office/officeart/2005/8/layout/lProcess2"/>
    <dgm:cxn modelId="{8241FACF-8576-4F1B-B6FA-DCF03BA91ACD}" type="presParOf" srcId="{098C6F39-650A-427A-9713-2B3EF393A6E6}" destId="{243FB7C9-B108-40D8-A82E-7213FA4EA43B}" srcOrd="4" destOrd="0" presId="urn:microsoft.com/office/officeart/2005/8/layout/lProcess2"/>
    <dgm:cxn modelId="{AE9283DE-D9F7-4CCD-BF09-33CAFD8F6587}" type="presParOf" srcId="{75A159BE-85A9-4933-BCB8-97CBFC167445}" destId="{5A7DCFCE-E0B9-4B4A-94B9-1E45A02E98E1}" srcOrd="5" destOrd="0" presId="urn:microsoft.com/office/officeart/2005/8/layout/lProcess2"/>
    <dgm:cxn modelId="{3D9F6BFC-0892-4BBA-A6FD-97C3E6FC20E6}" type="presParOf" srcId="{75A159BE-85A9-4933-BCB8-97CBFC167445}" destId="{290F2A94-CA07-4AD3-818A-E8F581442AA0}" srcOrd="6" destOrd="0" presId="urn:microsoft.com/office/officeart/2005/8/layout/lProcess2"/>
    <dgm:cxn modelId="{2EE520CB-67B6-400B-9A6A-52A4ABB2126C}" type="presParOf" srcId="{290F2A94-CA07-4AD3-818A-E8F581442AA0}" destId="{0CD14246-38EB-46EE-A41D-227D0020A1F4}" srcOrd="0" destOrd="0" presId="urn:microsoft.com/office/officeart/2005/8/layout/lProcess2"/>
    <dgm:cxn modelId="{E4B7BDDC-B724-4605-BEFA-0EACD7D29B83}" type="presParOf" srcId="{290F2A94-CA07-4AD3-818A-E8F581442AA0}" destId="{99F95096-EFDE-4593-94AB-7FEE9F9704D2}" srcOrd="1" destOrd="0" presId="urn:microsoft.com/office/officeart/2005/8/layout/lProcess2"/>
    <dgm:cxn modelId="{81B2CFCA-6323-4DCB-8411-66008775ED1A}" type="presParOf" srcId="{290F2A94-CA07-4AD3-818A-E8F581442AA0}" destId="{7B9F05F7-EF5F-4CC4-9724-F174845145A4}" srcOrd="2" destOrd="0" presId="urn:microsoft.com/office/officeart/2005/8/layout/lProcess2"/>
    <dgm:cxn modelId="{69C3FD15-1ABC-4212-A256-09A324D0A802}" type="presParOf" srcId="{7B9F05F7-EF5F-4CC4-9724-F174845145A4}" destId="{D585B24D-87A7-4C02-9E67-95940F1AE874}" srcOrd="0" destOrd="0" presId="urn:microsoft.com/office/officeart/2005/8/layout/lProcess2"/>
    <dgm:cxn modelId="{B5506E95-C53B-4AE0-89C8-D229EF459278}" type="presParOf" srcId="{D585B24D-87A7-4C02-9E67-95940F1AE874}" destId="{0E4A974C-FEF1-43EE-A707-D8DE185BF3CE}" srcOrd="0" destOrd="0" presId="urn:microsoft.com/office/officeart/2005/8/layout/lProcess2"/>
    <dgm:cxn modelId="{A43A828A-FF38-41CF-AAFF-78C718A860DB}" type="presParOf" srcId="{75A159BE-85A9-4933-BCB8-97CBFC167445}" destId="{BF149E55-3F40-4879-B82C-6E7407126546}" srcOrd="7" destOrd="0" presId="urn:microsoft.com/office/officeart/2005/8/layout/lProcess2"/>
    <dgm:cxn modelId="{CBAD7803-1FD6-486D-8C64-7E309C66FA20}" type="presParOf" srcId="{75A159BE-85A9-4933-BCB8-97CBFC167445}" destId="{0672326B-65AD-4EE7-8395-48F16B84B080}" srcOrd="8" destOrd="0" presId="urn:microsoft.com/office/officeart/2005/8/layout/lProcess2"/>
    <dgm:cxn modelId="{84C222BD-5DE5-45EF-9975-39B940C1A818}" type="presParOf" srcId="{0672326B-65AD-4EE7-8395-48F16B84B080}" destId="{449ADDFB-5FD4-46EF-A62D-321F2072DF3C}" srcOrd="0" destOrd="0" presId="urn:microsoft.com/office/officeart/2005/8/layout/lProcess2"/>
    <dgm:cxn modelId="{92DCCA34-E838-4F0E-B4DC-ED5897C97CCD}" type="presParOf" srcId="{0672326B-65AD-4EE7-8395-48F16B84B080}" destId="{0FA2C01C-E184-45F1-A185-15391826E70D}" srcOrd="1" destOrd="0" presId="urn:microsoft.com/office/officeart/2005/8/layout/lProcess2"/>
    <dgm:cxn modelId="{C1B556C6-7624-4F20-A88E-7D65C67A1664}" type="presParOf" srcId="{0672326B-65AD-4EE7-8395-48F16B84B080}" destId="{E31B19E3-118F-45E1-808C-E2F1133CB94B}" srcOrd="2" destOrd="0" presId="urn:microsoft.com/office/officeart/2005/8/layout/lProcess2"/>
    <dgm:cxn modelId="{A9DF394E-2BD6-4494-92AA-CEC9701DEE33}" type="presParOf" srcId="{E31B19E3-118F-45E1-808C-E2F1133CB94B}" destId="{FD1B04AC-BDB6-4807-AB58-F16ADD86D3E1}" srcOrd="0" destOrd="0" presId="urn:microsoft.com/office/officeart/2005/8/layout/lProcess2"/>
    <dgm:cxn modelId="{986C7738-6AE2-4992-A1D5-2E6B8AE64B95}" type="presParOf" srcId="{FD1B04AC-BDB6-4807-AB58-F16ADD86D3E1}" destId="{9A86D106-9FFA-4AA9-8084-80A119175ACC}" srcOrd="0" destOrd="0" presId="urn:microsoft.com/office/officeart/2005/8/layout/lProcess2"/>
    <dgm:cxn modelId="{EBEF8CB3-D34A-442E-827D-2EE167F716E1}" type="presParOf" srcId="{75A159BE-85A9-4933-BCB8-97CBFC167445}" destId="{1689C4C7-97FD-4E8F-83C9-4729472C6C8E}" srcOrd="9" destOrd="0" presId="urn:microsoft.com/office/officeart/2005/8/layout/lProcess2"/>
    <dgm:cxn modelId="{E2411C69-0A95-4239-9990-D6F34F34EACD}" type="presParOf" srcId="{75A159BE-85A9-4933-BCB8-97CBFC167445}" destId="{E599FA2B-0BEF-4B06-B906-56B781E99128}" srcOrd="10" destOrd="0" presId="urn:microsoft.com/office/officeart/2005/8/layout/lProcess2"/>
    <dgm:cxn modelId="{30B14985-0E01-4866-907C-60261DFBE5DD}" type="presParOf" srcId="{E599FA2B-0BEF-4B06-B906-56B781E99128}" destId="{C48819C4-2C92-4ED2-AA30-532544EBE16E}" srcOrd="0" destOrd="0" presId="urn:microsoft.com/office/officeart/2005/8/layout/lProcess2"/>
    <dgm:cxn modelId="{7CEE58FB-9DBA-4BFE-A361-124AF3E0E15A}" type="presParOf" srcId="{E599FA2B-0BEF-4B06-B906-56B781E99128}" destId="{F7CFBF1E-A7CB-4F51-B8FF-783783CE227D}" srcOrd="1" destOrd="0" presId="urn:microsoft.com/office/officeart/2005/8/layout/lProcess2"/>
    <dgm:cxn modelId="{04ABC696-148F-49D6-8E04-C92329F67216}" type="presParOf" srcId="{E599FA2B-0BEF-4B06-B906-56B781E99128}" destId="{BB5166FC-4158-46B2-A0BB-5460D5D8E3CD}" srcOrd="2" destOrd="0" presId="urn:microsoft.com/office/officeart/2005/8/layout/lProcess2"/>
    <dgm:cxn modelId="{E5D47818-3C65-4FED-A7CB-317ACC73DFE3}" type="presParOf" srcId="{BB5166FC-4158-46B2-A0BB-5460D5D8E3CD}" destId="{FF2F47DE-1090-42E7-B6D9-F7F0A4FAF148}" srcOrd="0" destOrd="0" presId="urn:microsoft.com/office/officeart/2005/8/layout/lProcess2"/>
    <dgm:cxn modelId="{FBAA8B00-6FB5-4F21-9A3D-31E37E692376}" type="presParOf" srcId="{FF2F47DE-1090-42E7-B6D9-F7F0A4FAF148}" destId="{C6C83BFB-A630-4A06-97B2-7CF2204E6CBA}" srcOrd="0" destOrd="0" presId="urn:microsoft.com/office/officeart/2005/8/layout/lProcess2"/>
    <dgm:cxn modelId="{149C54A0-A94A-4DB0-8B07-3C6D7DC4BFB5}" type="presParOf" srcId="{75A159BE-85A9-4933-BCB8-97CBFC167445}" destId="{677AE97C-C659-406A-BB7E-B730146BCB0C}" srcOrd="11" destOrd="0" presId="urn:microsoft.com/office/officeart/2005/8/layout/lProcess2"/>
    <dgm:cxn modelId="{81EDFB46-D129-47DC-902A-81239DDD211D}" type="presParOf" srcId="{75A159BE-85A9-4933-BCB8-97CBFC167445}" destId="{B29C37DB-3155-4AEA-BEA9-D1553BF49DA6}" srcOrd="12" destOrd="0" presId="urn:microsoft.com/office/officeart/2005/8/layout/lProcess2"/>
    <dgm:cxn modelId="{17C8EA3E-1BCF-424A-A3BD-909E8A08797F}" type="presParOf" srcId="{B29C37DB-3155-4AEA-BEA9-D1553BF49DA6}" destId="{D28B5F60-0249-49F3-94B3-2323F6E239E7}" srcOrd="0" destOrd="0" presId="urn:microsoft.com/office/officeart/2005/8/layout/lProcess2"/>
    <dgm:cxn modelId="{2BF2E942-92D3-4C47-B780-887F55276C14}" type="presParOf" srcId="{B29C37DB-3155-4AEA-BEA9-D1553BF49DA6}" destId="{A0A9BF5E-B9AB-4996-94E4-E48EC3728193}" srcOrd="1" destOrd="0" presId="urn:microsoft.com/office/officeart/2005/8/layout/lProcess2"/>
    <dgm:cxn modelId="{8E33283D-1F50-4AB3-A8DD-53DAFDA9611F}" type="presParOf" srcId="{B29C37DB-3155-4AEA-BEA9-D1553BF49DA6}" destId="{C706A54C-49F4-4158-B863-36E7486BB80C}" srcOrd="2" destOrd="0" presId="urn:microsoft.com/office/officeart/2005/8/layout/lProcess2"/>
    <dgm:cxn modelId="{EA2E9499-39EC-44FA-9747-0D19FC8C700F}" type="presParOf" srcId="{C706A54C-49F4-4158-B863-36E7486BB80C}" destId="{D4E4A4B7-799A-4C9A-8FE0-A97BFBFB52EC}" srcOrd="0" destOrd="0" presId="urn:microsoft.com/office/officeart/2005/8/layout/lProcess2"/>
    <dgm:cxn modelId="{A313D43A-E2CB-4967-9FFA-027FA363BCAF}" type="presParOf" srcId="{D4E4A4B7-799A-4C9A-8FE0-A97BFBFB52EC}" destId="{5E0483B1-4354-42D2-A02C-DB232C9D412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DAE0-FB2E-4567-9F03-37A6B90595B2}">
      <dsp:nvSpPr>
        <dsp:cNvPr id="0" name=""/>
        <dsp:cNvSpPr/>
      </dsp:nvSpPr>
      <dsp:spPr>
        <a:xfrm>
          <a:off x="8525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0" kern="1200" dirty="0" smtClean="0"/>
            <a:t>Beslutsfattare</a:t>
          </a:r>
          <a:endParaRPr lang="sv-SE" sz="1800" b="0" kern="1200" dirty="0"/>
        </a:p>
      </dsp:txBody>
      <dsp:txXfrm>
        <a:off x="8525" y="0"/>
        <a:ext cx="1573188" cy="1944216"/>
      </dsp:txXfrm>
    </dsp:sp>
    <dsp:sp modelId="{7533EEC4-A151-4F2C-BE11-0C4789A8B6D8}">
      <dsp:nvSpPr>
        <dsp:cNvPr id="0" name=""/>
        <dsp:cNvSpPr/>
      </dsp:nvSpPr>
      <dsp:spPr>
        <a:xfrm>
          <a:off x="165843" y="1946120"/>
          <a:ext cx="1258550" cy="4208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Skapar</a:t>
          </a:r>
          <a:r>
            <a:rPr lang="sv-SE" sz="1400" kern="1200" baseline="0" dirty="0" smtClean="0"/>
            <a:t> möjligheter för arbetet med hjälp av kunskaper och prioriteringar </a:t>
          </a:r>
          <a:endParaRPr lang="sv-SE" sz="1400" kern="1200" dirty="0"/>
        </a:p>
      </dsp:txBody>
      <dsp:txXfrm>
        <a:off x="202705" y="1982982"/>
        <a:ext cx="1184826" cy="4134935"/>
      </dsp:txXfrm>
    </dsp:sp>
    <dsp:sp modelId="{A1B55EB1-C36D-4530-9896-7F4D871F44A8}">
      <dsp:nvSpPr>
        <dsp:cNvPr id="0" name=""/>
        <dsp:cNvSpPr/>
      </dsp:nvSpPr>
      <dsp:spPr>
        <a:xfrm>
          <a:off x="1699702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Myndigheter</a:t>
          </a:r>
          <a:endParaRPr lang="sv-SE" sz="1800" kern="1200" dirty="0"/>
        </a:p>
      </dsp:txBody>
      <dsp:txXfrm>
        <a:off x="1699702" y="0"/>
        <a:ext cx="1573188" cy="1944216"/>
      </dsp:txXfrm>
    </dsp:sp>
    <dsp:sp modelId="{A7A9CCEC-BD0F-4D71-9E74-32FA4FFE2764}">
      <dsp:nvSpPr>
        <dsp:cNvPr id="0" name=""/>
        <dsp:cNvSpPr/>
      </dsp:nvSpPr>
      <dsp:spPr>
        <a:xfrm>
          <a:off x="1857021" y="1944769"/>
          <a:ext cx="1258550" cy="12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Genomför</a:t>
          </a:r>
          <a:r>
            <a:rPr lang="sv-SE" sz="1400" kern="1200" baseline="0" dirty="0" smtClean="0"/>
            <a:t> insatser enskilt och tillsammans, samordnar sig</a:t>
          </a:r>
          <a:endParaRPr lang="sv-SE" sz="1400" kern="1200" dirty="0"/>
        </a:p>
      </dsp:txBody>
      <dsp:txXfrm>
        <a:off x="1893883" y="1981631"/>
        <a:ext cx="1184826" cy="1199477"/>
      </dsp:txXfrm>
    </dsp:sp>
    <dsp:sp modelId="{0394D6CF-E9C1-4135-A909-C01BE8B1088D}">
      <dsp:nvSpPr>
        <dsp:cNvPr id="0" name=""/>
        <dsp:cNvSpPr/>
      </dsp:nvSpPr>
      <dsp:spPr>
        <a:xfrm>
          <a:off x="1857021" y="3413849"/>
          <a:ext cx="1258550" cy="12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baseline="0" dirty="0" smtClean="0"/>
            <a:t>Ansvarar för uppföljning och återrapport-</a:t>
          </a:r>
          <a:r>
            <a:rPr lang="sv-SE" sz="1400" kern="1200" baseline="0" dirty="0" err="1" smtClean="0"/>
            <a:t>ering</a:t>
          </a:r>
          <a:r>
            <a:rPr lang="sv-SE" sz="1400" kern="1200" baseline="0" dirty="0" smtClean="0"/>
            <a:t> till regeringen</a:t>
          </a:r>
          <a:endParaRPr lang="sv-SE" sz="1400" kern="1200" dirty="0"/>
        </a:p>
      </dsp:txBody>
      <dsp:txXfrm>
        <a:off x="1893883" y="3450711"/>
        <a:ext cx="1184826" cy="1199477"/>
      </dsp:txXfrm>
    </dsp:sp>
    <dsp:sp modelId="{23BE4BEA-9115-420A-BFDC-B875C225AA65}">
      <dsp:nvSpPr>
        <dsp:cNvPr id="0" name=""/>
        <dsp:cNvSpPr/>
      </dsp:nvSpPr>
      <dsp:spPr>
        <a:xfrm>
          <a:off x="1857021" y="4882928"/>
          <a:ext cx="1258550" cy="12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baseline="0" dirty="0" smtClean="0"/>
            <a:t>Företräder arbetet inom strategin, informerar och stödjer andra aktörer </a:t>
          </a:r>
          <a:endParaRPr lang="sv-SE" sz="1400" kern="1200" dirty="0"/>
        </a:p>
      </dsp:txBody>
      <dsp:txXfrm>
        <a:off x="1893883" y="4919790"/>
        <a:ext cx="1184826" cy="1199477"/>
      </dsp:txXfrm>
    </dsp:sp>
    <dsp:sp modelId="{DDCBF54E-0149-407A-BD7A-F861C8063614}">
      <dsp:nvSpPr>
        <dsp:cNvPr id="0" name=""/>
        <dsp:cNvSpPr/>
      </dsp:nvSpPr>
      <dsp:spPr>
        <a:xfrm>
          <a:off x="3390880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Kommuner och regioner</a:t>
          </a:r>
          <a:endParaRPr lang="sv-SE" sz="1800" kern="1200" dirty="0"/>
        </a:p>
      </dsp:txBody>
      <dsp:txXfrm>
        <a:off x="3390880" y="0"/>
        <a:ext cx="1573188" cy="1944216"/>
      </dsp:txXfrm>
    </dsp:sp>
    <dsp:sp modelId="{F3055595-B7BF-44ED-9DC7-F53CED27A3CB}">
      <dsp:nvSpPr>
        <dsp:cNvPr id="0" name=""/>
        <dsp:cNvSpPr/>
      </dsp:nvSpPr>
      <dsp:spPr>
        <a:xfrm>
          <a:off x="3548199" y="1945354"/>
          <a:ext cx="1258550" cy="137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Genomför</a:t>
          </a:r>
          <a:r>
            <a:rPr lang="sv-SE" sz="1400" kern="1200" baseline="0" dirty="0" smtClean="0"/>
            <a:t> sina grund-uppdrag </a:t>
          </a:r>
          <a:r>
            <a:rPr lang="sv-SE" sz="1400" kern="1200" baseline="0" dirty="0" err="1" smtClean="0"/>
            <a:t>ev</a:t>
          </a:r>
          <a:r>
            <a:rPr lang="sv-SE" sz="1400" kern="1200" baseline="0" dirty="0" smtClean="0"/>
            <a:t> med stöd av statliga stimulans-medel</a:t>
          </a:r>
          <a:endParaRPr lang="sv-SE" sz="1400" kern="1200" dirty="0"/>
        </a:p>
      </dsp:txBody>
      <dsp:txXfrm>
        <a:off x="3585061" y="1982216"/>
        <a:ext cx="1184826" cy="1303823"/>
      </dsp:txXfrm>
    </dsp:sp>
    <dsp:sp modelId="{BD599E5C-702E-4879-8C9E-88FEC67CF7A4}">
      <dsp:nvSpPr>
        <dsp:cNvPr id="0" name=""/>
        <dsp:cNvSpPr/>
      </dsp:nvSpPr>
      <dsp:spPr>
        <a:xfrm>
          <a:off x="3548199" y="3478590"/>
          <a:ext cx="1258550" cy="1011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Samverkar inom </a:t>
          </a:r>
          <a:r>
            <a:rPr lang="sv-SE" sz="1400" kern="1200" dirty="0" err="1" smtClean="0"/>
            <a:t>org</a:t>
          </a:r>
          <a:r>
            <a:rPr lang="sv-SE" sz="1400" kern="1200" dirty="0" smtClean="0"/>
            <a:t> och med andra aktörer</a:t>
          </a:r>
          <a:endParaRPr lang="sv-SE" sz="1400" kern="1200" dirty="0"/>
        </a:p>
      </dsp:txBody>
      <dsp:txXfrm>
        <a:off x="3577839" y="3508230"/>
        <a:ext cx="1199270" cy="952699"/>
      </dsp:txXfrm>
    </dsp:sp>
    <dsp:sp modelId="{243FB7C9-B108-40D8-A82E-7213FA4EA43B}">
      <dsp:nvSpPr>
        <dsp:cNvPr id="0" name=""/>
        <dsp:cNvSpPr/>
      </dsp:nvSpPr>
      <dsp:spPr>
        <a:xfrm>
          <a:off x="3548199" y="4646259"/>
          <a:ext cx="1258550" cy="1509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baseline="0" dirty="0" smtClean="0"/>
            <a:t>Rapporterar uppgifter till myndigheter och bidrar med erfarenheter och analys</a:t>
          </a:r>
          <a:endParaRPr lang="sv-SE" sz="1400" kern="1200" dirty="0"/>
        </a:p>
      </dsp:txBody>
      <dsp:txXfrm>
        <a:off x="3585061" y="4683121"/>
        <a:ext cx="1184826" cy="1435562"/>
      </dsp:txXfrm>
    </dsp:sp>
    <dsp:sp modelId="{0CD14246-38EB-46EE-A41D-227D0020A1F4}">
      <dsp:nvSpPr>
        <dsp:cNvPr id="0" name=""/>
        <dsp:cNvSpPr/>
      </dsp:nvSpPr>
      <dsp:spPr>
        <a:xfrm>
          <a:off x="5082057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Länsstyrelser</a:t>
          </a:r>
          <a:endParaRPr lang="sv-SE" sz="1800" kern="1200" dirty="0"/>
        </a:p>
      </dsp:txBody>
      <dsp:txXfrm>
        <a:off x="5082057" y="0"/>
        <a:ext cx="1573188" cy="1944216"/>
      </dsp:txXfrm>
    </dsp:sp>
    <dsp:sp modelId="{0E4A974C-FEF1-43EE-A707-D8DE185BF3CE}">
      <dsp:nvSpPr>
        <dsp:cNvPr id="0" name=""/>
        <dsp:cNvSpPr/>
      </dsp:nvSpPr>
      <dsp:spPr>
        <a:xfrm>
          <a:off x="5239376" y="1944216"/>
          <a:ext cx="1258550" cy="4212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Känner till arbetet inom strategin</a:t>
          </a:r>
          <a:r>
            <a:rPr lang="sv-SE" sz="1400" kern="1200" baseline="0" dirty="0" smtClean="0"/>
            <a:t> och ingår i samverkan och kunskaps-utbyte inom strategins delmål</a:t>
          </a:r>
          <a:endParaRPr lang="sv-SE" sz="1400" kern="1200" dirty="0"/>
        </a:p>
      </dsp:txBody>
      <dsp:txXfrm>
        <a:off x="5276238" y="1981078"/>
        <a:ext cx="1184826" cy="4138744"/>
      </dsp:txXfrm>
    </dsp:sp>
    <dsp:sp modelId="{449ADDFB-5FD4-46EF-A62D-321F2072DF3C}">
      <dsp:nvSpPr>
        <dsp:cNvPr id="0" name=""/>
        <dsp:cNvSpPr/>
      </dsp:nvSpPr>
      <dsp:spPr>
        <a:xfrm>
          <a:off x="6773235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0" kern="1200" dirty="0" smtClean="0"/>
            <a:t>Civilsamhället</a:t>
          </a:r>
          <a:endParaRPr lang="sv-SE" sz="1800" b="0" kern="1200" dirty="0"/>
        </a:p>
      </dsp:txBody>
      <dsp:txXfrm>
        <a:off x="6773235" y="0"/>
        <a:ext cx="1573188" cy="1944216"/>
      </dsp:txXfrm>
    </dsp:sp>
    <dsp:sp modelId="{9A86D106-9FFA-4AA9-8084-80A119175ACC}">
      <dsp:nvSpPr>
        <dsp:cNvPr id="0" name=""/>
        <dsp:cNvSpPr/>
      </dsp:nvSpPr>
      <dsp:spPr>
        <a:xfrm>
          <a:off x="6930554" y="1944216"/>
          <a:ext cx="1258550" cy="4212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Känner till arbetet inom strategin</a:t>
          </a:r>
          <a:r>
            <a:rPr lang="sv-SE" sz="1400" kern="1200" baseline="0" dirty="0" smtClean="0"/>
            <a:t> &amp; g</a:t>
          </a:r>
          <a:r>
            <a:rPr lang="sv-SE" sz="1400" kern="1200" dirty="0" smtClean="0"/>
            <a:t>enomför</a:t>
          </a:r>
          <a:r>
            <a:rPr lang="sv-SE" sz="1400" kern="1200" baseline="0" dirty="0" smtClean="0"/>
            <a:t> insatser inom strategins delmål bl.a. med stöd av statsbidrag</a:t>
          </a:r>
          <a:endParaRPr lang="sv-SE" sz="1400" kern="1200" dirty="0"/>
        </a:p>
      </dsp:txBody>
      <dsp:txXfrm>
        <a:off x="6967416" y="1981078"/>
        <a:ext cx="1184826" cy="4138744"/>
      </dsp:txXfrm>
    </dsp:sp>
    <dsp:sp modelId="{C48819C4-2C92-4ED2-AA30-532544EBE16E}">
      <dsp:nvSpPr>
        <dsp:cNvPr id="0" name=""/>
        <dsp:cNvSpPr/>
      </dsp:nvSpPr>
      <dsp:spPr>
        <a:xfrm>
          <a:off x="8464412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Näringslivet</a:t>
          </a:r>
          <a:endParaRPr lang="sv-SE" sz="1800" kern="1200" dirty="0"/>
        </a:p>
      </dsp:txBody>
      <dsp:txXfrm>
        <a:off x="8464412" y="0"/>
        <a:ext cx="1573188" cy="1944216"/>
      </dsp:txXfrm>
    </dsp:sp>
    <dsp:sp modelId="{C6C83BFB-A630-4A06-97B2-7CF2204E6CBA}">
      <dsp:nvSpPr>
        <dsp:cNvPr id="0" name=""/>
        <dsp:cNvSpPr/>
      </dsp:nvSpPr>
      <dsp:spPr>
        <a:xfrm>
          <a:off x="8621731" y="1946404"/>
          <a:ext cx="1258550" cy="420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Känner till arbetet inom strategin &amp; genomför insatser inom strategins delmål </a:t>
          </a:r>
        </a:p>
      </dsp:txBody>
      <dsp:txXfrm>
        <a:off x="8658593" y="1983266"/>
        <a:ext cx="1184826" cy="4134367"/>
      </dsp:txXfrm>
    </dsp:sp>
    <dsp:sp modelId="{D28B5F60-0249-49F3-94B3-2323F6E239E7}">
      <dsp:nvSpPr>
        <dsp:cNvPr id="0" name=""/>
        <dsp:cNvSpPr/>
      </dsp:nvSpPr>
      <dsp:spPr>
        <a:xfrm>
          <a:off x="10155590" y="0"/>
          <a:ext cx="1573188" cy="64807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Forskar-samhället</a:t>
          </a:r>
          <a:endParaRPr lang="sv-SE" sz="1800" kern="1200" dirty="0"/>
        </a:p>
      </dsp:txBody>
      <dsp:txXfrm>
        <a:off x="10155590" y="0"/>
        <a:ext cx="1573188" cy="1944216"/>
      </dsp:txXfrm>
    </dsp:sp>
    <dsp:sp modelId="{5E0483B1-4354-42D2-A02C-DB232C9D4123}">
      <dsp:nvSpPr>
        <dsp:cNvPr id="0" name=""/>
        <dsp:cNvSpPr/>
      </dsp:nvSpPr>
      <dsp:spPr>
        <a:xfrm>
          <a:off x="10312909" y="1945808"/>
          <a:ext cx="1258550" cy="420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Ansvarar</a:t>
          </a:r>
          <a:r>
            <a:rPr lang="sv-SE" sz="1400" kern="1200" baseline="0" dirty="0" smtClean="0"/>
            <a:t> för kunskaps-uppbyggnad med relevans för innehållet i strategin</a:t>
          </a:r>
          <a:endParaRPr lang="sv-SE" sz="1400" kern="1200" dirty="0"/>
        </a:p>
      </dsp:txBody>
      <dsp:txXfrm>
        <a:off x="10349771" y="1982670"/>
        <a:ext cx="1184826" cy="413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34047" y="1"/>
            <a:ext cx="2826894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300"/>
            </a:lvl1pPr>
          </a:lstStyle>
          <a:p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05684" y="1"/>
            <a:ext cx="2738813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2024-03-22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605684" y="9571336"/>
            <a:ext cx="2738813" cy="353580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300"/>
            </a:lvl1pPr>
          </a:lstStyle>
          <a:p>
            <a:fld id="{37EE2D9D-F385-4CF0-A100-034B5F23D549}" type="slidenum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4045" y="9571830"/>
            <a:ext cx="2826895" cy="354807"/>
          </a:xfrm>
          <a:prstGeom prst="rect">
            <a:avLst/>
          </a:prstGeom>
          <a:noFill/>
        </p:spPr>
        <p:txBody>
          <a:bodyPr wrap="square" lIns="88221" tIns="44111" rIns="88221" bIns="44111" rtlCol="0">
            <a:normAutofit/>
          </a:bodyPr>
          <a:lstStyle/>
          <a:p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0" name="Rak koppling 9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90488" y="1"/>
            <a:ext cx="4676501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897760" y="1"/>
            <a:ext cx="1446737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324598-625F-4279-8712-6568122A40DD}" type="datetimeFigureOut">
              <a:rPr lang="sv-SE" smtClean="0"/>
              <a:pPr/>
              <a:t>2024-03-22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464837" y="4715153"/>
            <a:ext cx="586800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886670" y="9428584"/>
            <a:ext cx="3680816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66303" y="9428584"/>
            <a:ext cx="678194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5362E9-56F8-4489-B0BC-0270E33C950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0488" y="9428584"/>
            <a:ext cx="1796182" cy="273749"/>
          </a:xfrm>
          <a:prstGeom prst="rect">
            <a:avLst/>
          </a:prstGeom>
          <a:noFill/>
        </p:spPr>
        <p:txBody>
          <a:bodyPr wrap="square" lIns="88221" tIns="44111" rIns="88221" bIns="44111" rtlCol="0">
            <a:spAutoFit/>
          </a:bodyPr>
          <a:lstStyle/>
          <a:p>
            <a:pPr algn="l"/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6" name="Rak koppling 15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685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1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1359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239D-680E-4B62-8BA7-5214543DB44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01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1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33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33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265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930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1793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pic>
        <p:nvPicPr>
          <p:cNvPr id="5" name="Bildobjekt 4" descr="Folkhälsomyndighet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re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911225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2"/>
          </p:nvPr>
        </p:nvSpPr>
        <p:spPr>
          <a:xfrm>
            <a:off x="1271225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5015324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9423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8759423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217750" y="2085888"/>
            <a:ext cx="360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19" name="Rak koppling 18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1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2421530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39823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6000" y="1628775"/>
            <a:ext cx="0" cy="5229225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8961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683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5095" cy="685800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656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9000"/>
            <a:ext cx="3816425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722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83248" y="3400915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0" cy="5389563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2875907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815945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911423" y="3933056"/>
            <a:ext cx="11280577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2192000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4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1712352" cy="0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84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6" name="Bildobjekt 5" descr="Folkhälsomyndighe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04" y="4149080"/>
            <a:ext cx="2078992" cy="138995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/>
              <a:t>  </a:t>
            </a:r>
            <a:r>
              <a:rPr lang="sv-SE" sz="1600" baseline="0" dirty="0"/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/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</a:t>
            </a:r>
            <a:r>
              <a:rPr lang="sv-SE" sz="1600" baseline="0" dirty="0" smtClean="0"/>
              <a:t>X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9293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844675"/>
            <a:ext cx="6553001" cy="3661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572794"/>
            <a:ext cx="9145015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bart logg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40" b="15360"/>
          <a:stretch/>
        </p:blipFill>
        <p:spPr>
          <a:xfrm>
            <a:off x="54542" y="6219318"/>
            <a:ext cx="661048" cy="642682"/>
          </a:xfrm>
          <a:prstGeom prst="rect">
            <a:avLst/>
          </a:prstGeom>
        </p:spPr>
      </p:pic>
      <p:pic>
        <p:nvPicPr>
          <p:cNvPr id="8" name="Bildobjekt 7" descr="Folkhälsomyndighet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6098686"/>
            <a:ext cx="1485422" cy="49866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4C02CA3-79D8-4CA7-9D5B-3E8F56197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6251530"/>
            <a:ext cx="1368152" cy="2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623392" y="6330554"/>
            <a:ext cx="1941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0" dirty="0" smtClean="0"/>
              <a:t>”Det handlar om livet”</a:t>
            </a:r>
            <a:endParaRPr lang="sv-SE" sz="1400" i="0" dirty="0"/>
          </a:p>
        </p:txBody>
      </p:sp>
    </p:spTree>
    <p:extLst>
      <p:ext uri="{BB962C8B-B14F-4D97-AF65-F5344CB8AC3E}">
        <p14:creationId xmlns:p14="http://schemas.microsoft.com/office/powerpoint/2010/main" val="35626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3" y="1641500"/>
            <a:ext cx="10368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3" y="3244780"/>
            <a:ext cx="10368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4363239"/>
            <a:ext cx="12192000" cy="2494759"/>
          </a:xfrm>
          <a:custGeom>
            <a:avLst/>
            <a:gdLst>
              <a:gd name="connsiteX0" fmla="*/ 0 w 12192000"/>
              <a:gd name="connsiteY0" fmla="*/ 0 h 2420937"/>
              <a:gd name="connsiteX1" fmla="*/ 12192000 w 12192000"/>
              <a:gd name="connsiteY1" fmla="*/ 0 h 2420937"/>
              <a:gd name="connsiteX2" fmla="*/ 12192000 w 12192000"/>
              <a:gd name="connsiteY2" fmla="*/ 2420937 h 2420937"/>
              <a:gd name="connsiteX3" fmla="*/ 0 w 12192000"/>
              <a:gd name="connsiteY3" fmla="*/ 2420937 h 2420937"/>
              <a:gd name="connsiteX4" fmla="*/ 0 w 12192000"/>
              <a:gd name="connsiteY4" fmla="*/ 0 h 2420937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1656 h 2462593"/>
              <a:gd name="connsiteX1" fmla="*/ 6087291 w 12192000"/>
              <a:gd name="connsiteY1" fmla="*/ 37256 h 2462593"/>
              <a:gd name="connsiteX2" fmla="*/ 12192000 w 12192000"/>
              <a:gd name="connsiteY2" fmla="*/ 41656 h 2462593"/>
              <a:gd name="connsiteX3" fmla="*/ 12192000 w 12192000"/>
              <a:gd name="connsiteY3" fmla="*/ 2462593 h 2462593"/>
              <a:gd name="connsiteX4" fmla="*/ 0 w 12192000"/>
              <a:gd name="connsiteY4" fmla="*/ 2462593 h 2462593"/>
              <a:gd name="connsiteX5" fmla="*/ 0 w 12192000"/>
              <a:gd name="connsiteY5" fmla="*/ 41656 h 2462593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5525 h 2466462"/>
              <a:gd name="connsiteX1" fmla="*/ 6087291 w 12192000"/>
              <a:gd name="connsiteY1" fmla="*/ 41125 h 2466462"/>
              <a:gd name="connsiteX2" fmla="*/ 12192000 w 12192000"/>
              <a:gd name="connsiteY2" fmla="*/ 45525 h 2466462"/>
              <a:gd name="connsiteX3" fmla="*/ 12192000 w 12192000"/>
              <a:gd name="connsiteY3" fmla="*/ 2466462 h 2466462"/>
              <a:gd name="connsiteX4" fmla="*/ 0 w 12192000"/>
              <a:gd name="connsiteY4" fmla="*/ 2466462 h 2466462"/>
              <a:gd name="connsiteX5" fmla="*/ 0 w 12192000"/>
              <a:gd name="connsiteY5" fmla="*/ 45525 h 2466462"/>
              <a:gd name="connsiteX0" fmla="*/ 0 w 12192000"/>
              <a:gd name="connsiteY0" fmla="*/ 48263 h 2469200"/>
              <a:gd name="connsiteX1" fmla="*/ 6087291 w 12192000"/>
              <a:gd name="connsiteY1" fmla="*/ 43863 h 2469200"/>
              <a:gd name="connsiteX2" fmla="*/ 12192000 w 12192000"/>
              <a:gd name="connsiteY2" fmla="*/ 48263 h 2469200"/>
              <a:gd name="connsiteX3" fmla="*/ 12192000 w 12192000"/>
              <a:gd name="connsiteY3" fmla="*/ 2469200 h 2469200"/>
              <a:gd name="connsiteX4" fmla="*/ 0 w 12192000"/>
              <a:gd name="connsiteY4" fmla="*/ 2469200 h 2469200"/>
              <a:gd name="connsiteX5" fmla="*/ 0 w 12192000"/>
              <a:gd name="connsiteY5" fmla="*/ 48263 h 2469200"/>
              <a:gd name="connsiteX0" fmla="*/ 0 w 12192000"/>
              <a:gd name="connsiteY0" fmla="*/ 40017 h 2460954"/>
              <a:gd name="connsiteX1" fmla="*/ 6087291 w 12192000"/>
              <a:gd name="connsiteY1" fmla="*/ 35617 h 2460954"/>
              <a:gd name="connsiteX2" fmla="*/ 12192000 w 12192000"/>
              <a:gd name="connsiteY2" fmla="*/ 40017 h 2460954"/>
              <a:gd name="connsiteX3" fmla="*/ 12192000 w 12192000"/>
              <a:gd name="connsiteY3" fmla="*/ 2460954 h 2460954"/>
              <a:gd name="connsiteX4" fmla="*/ 0 w 12192000"/>
              <a:gd name="connsiteY4" fmla="*/ 2460954 h 2460954"/>
              <a:gd name="connsiteX5" fmla="*/ 0 w 12192000"/>
              <a:gd name="connsiteY5" fmla="*/ 40017 h 2460954"/>
              <a:gd name="connsiteX0" fmla="*/ 0 w 12192000"/>
              <a:gd name="connsiteY0" fmla="*/ 71872 h 2492809"/>
              <a:gd name="connsiteX1" fmla="*/ 6087291 w 12192000"/>
              <a:gd name="connsiteY1" fmla="*/ 67472 h 2492809"/>
              <a:gd name="connsiteX2" fmla="*/ 12192000 w 12192000"/>
              <a:gd name="connsiteY2" fmla="*/ 71872 h 2492809"/>
              <a:gd name="connsiteX3" fmla="*/ 12192000 w 12192000"/>
              <a:gd name="connsiteY3" fmla="*/ 2492809 h 2492809"/>
              <a:gd name="connsiteX4" fmla="*/ 0 w 12192000"/>
              <a:gd name="connsiteY4" fmla="*/ 2492809 h 2492809"/>
              <a:gd name="connsiteX5" fmla="*/ 0 w 12192000"/>
              <a:gd name="connsiteY5" fmla="*/ 71872 h 249280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78422 h 2499359"/>
              <a:gd name="connsiteX1" fmla="*/ 6087291 w 12192000"/>
              <a:gd name="connsiteY1" fmla="*/ 74022 h 2499359"/>
              <a:gd name="connsiteX2" fmla="*/ 12192000 w 12192000"/>
              <a:gd name="connsiteY2" fmla="*/ 78422 h 2499359"/>
              <a:gd name="connsiteX3" fmla="*/ 12192000 w 12192000"/>
              <a:gd name="connsiteY3" fmla="*/ 2499359 h 2499359"/>
              <a:gd name="connsiteX4" fmla="*/ 0 w 12192000"/>
              <a:gd name="connsiteY4" fmla="*/ 2499359 h 2499359"/>
              <a:gd name="connsiteX5" fmla="*/ 0 w 12192000"/>
              <a:gd name="connsiteY5" fmla="*/ 78422 h 249935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574402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44008 h 2464945"/>
              <a:gd name="connsiteX1" fmla="*/ 6061654 w 12192000"/>
              <a:gd name="connsiteY1" fmla="*/ 39608 h 2464945"/>
              <a:gd name="connsiteX2" fmla="*/ 12192000 w 12192000"/>
              <a:gd name="connsiteY2" fmla="*/ 44008 h 2464945"/>
              <a:gd name="connsiteX3" fmla="*/ 12192000 w 12192000"/>
              <a:gd name="connsiteY3" fmla="*/ 2464945 h 2464945"/>
              <a:gd name="connsiteX4" fmla="*/ 0 w 12192000"/>
              <a:gd name="connsiteY4" fmla="*/ 2464945 h 2464945"/>
              <a:gd name="connsiteX5" fmla="*/ 0 w 12192000"/>
              <a:gd name="connsiteY5" fmla="*/ 44008 h 2464945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86332 h 2507269"/>
              <a:gd name="connsiteX1" fmla="*/ 6061654 w 12192000"/>
              <a:gd name="connsiteY1" fmla="*/ 81932 h 2507269"/>
              <a:gd name="connsiteX2" fmla="*/ 12192000 w 12192000"/>
              <a:gd name="connsiteY2" fmla="*/ 86332 h 2507269"/>
              <a:gd name="connsiteX3" fmla="*/ 12192000 w 12192000"/>
              <a:gd name="connsiteY3" fmla="*/ 2507269 h 2507269"/>
              <a:gd name="connsiteX4" fmla="*/ 0 w 12192000"/>
              <a:gd name="connsiteY4" fmla="*/ 2507269 h 2507269"/>
              <a:gd name="connsiteX5" fmla="*/ 0 w 12192000"/>
              <a:gd name="connsiteY5" fmla="*/ 86332 h 2507269"/>
              <a:gd name="connsiteX0" fmla="*/ 0 w 12192000"/>
              <a:gd name="connsiteY0" fmla="*/ 73822 h 2494759"/>
              <a:gd name="connsiteX1" fmla="*/ 6104383 w 12192000"/>
              <a:gd name="connsiteY1" fmla="*/ 86514 h 2494759"/>
              <a:gd name="connsiteX2" fmla="*/ 12192000 w 12192000"/>
              <a:gd name="connsiteY2" fmla="*/ 73822 h 2494759"/>
              <a:gd name="connsiteX3" fmla="*/ 12192000 w 12192000"/>
              <a:gd name="connsiteY3" fmla="*/ 2494759 h 2494759"/>
              <a:gd name="connsiteX4" fmla="*/ 0 w 12192000"/>
              <a:gd name="connsiteY4" fmla="*/ 2494759 h 2494759"/>
              <a:gd name="connsiteX5" fmla="*/ 0 w 12192000"/>
              <a:gd name="connsiteY5" fmla="*/ 73822 h 24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94759">
                <a:moveTo>
                  <a:pt x="0" y="73822"/>
                </a:moveTo>
                <a:cubicBezTo>
                  <a:pt x="287627" y="71623"/>
                  <a:pt x="2776131" y="242580"/>
                  <a:pt x="6104383" y="86514"/>
                </a:cubicBezTo>
                <a:cubicBezTo>
                  <a:pt x="10074479" y="-99649"/>
                  <a:pt x="11891893" y="72355"/>
                  <a:pt x="12192000" y="73822"/>
                </a:cubicBezTo>
                <a:lnTo>
                  <a:pt x="12192000" y="2494759"/>
                </a:lnTo>
                <a:lnTo>
                  <a:pt x="0" y="2494759"/>
                </a:lnTo>
                <a:lnTo>
                  <a:pt x="0" y="73822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847750" y="5405047"/>
            <a:ext cx="234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75905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Pr>
        <a:solidFill>
          <a:srgbClr val="9D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238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36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grpSp>
        <p:nvGrpSpPr>
          <p:cNvPr id="4" name="Grupp 3" descr="Folkhälsomyndigheten bidrar till globala målen för hållbar utveckling" title="Logotyper"/>
          <p:cNvGrpSpPr/>
          <p:nvPr userDrawn="1"/>
        </p:nvGrpSpPr>
        <p:grpSpPr>
          <a:xfrm>
            <a:off x="623392" y="458897"/>
            <a:ext cx="5588019" cy="1337617"/>
            <a:chOff x="623392" y="458897"/>
            <a:chExt cx="5588019" cy="1337617"/>
          </a:xfrm>
        </p:grpSpPr>
        <p:pic>
          <p:nvPicPr>
            <p:cNvPr id="5" name="Bildobjekt 4" descr="Folkhälsomyndighet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458897"/>
              <a:ext cx="2736304" cy="918596"/>
            </a:xfrm>
            <a:prstGeom prst="rect">
              <a:avLst/>
            </a:prstGeom>
          </p:spPr>
        </p:pic>
        <p:cxnSp>
          <p:nvCxnSpPr>
            <p:cNvPr id="6" name="Rak koppling 5"/>
            <p:cNvCxnSpPr/>
            <p:nvPr userDrawn="1"/>
          </p:nvCxnSpPr>
          <p:spPr>
            <a:xfrm>
              <a:off x="3719737" y="567152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7" y="711204"/>
              <a:ext cx="2131634" cy="648000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 userDrawn="1"/>
          </p:nvSpPr>
          <p:spPr>
            <a:xfrm>
              <a:off x="623392" y="1630315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95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grpSp>
        <p:nvGrpSpPr>
          <p:cNvPr id="7" name="Grupp 6" descr="Folkhälsomyndigheten bidrar till globala målen för hållbar utveckling" title="Logotyper"/>
          <p:cNvGrpSpPr/>
          <p:nvPr userDrawn="1"/>
        </p:nvGrpSpPr>
        <p:grpSpPr>
          <a:xfrm>
            <a:off x="4165183" y="3832703"/>
            <a:ext cx="3861635" cy="1667204"/>
            <a:chOff x="4165183" y="3832703"/>
            <a:chExt cx="3861635" cy="1667204"/>
          </a:xfrm>
        </p:grpSpPr>
        <p:pic>
          <p:nvPicPr>
            <p:cNvPr id="8" name="Bildobjekt 7" descr="Folkhälsomyndighet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135" y="3832703"/>
              <a:ext cx="1885900" cy="1260860"/>
            </a:xfrm>
            <a:prstGeom prst="rect">
              <a:avLst/>
            </a:prstGeom>
          </p:spPr>
        </p:pic>
        <p:cxnSp>
          <p:nvCxnSpPr>
            <p:cNvPr id="9" name="Rak koppling 8"/>
            <p:cNvCxnSpPr/>
            <p:nvPr userDrawn="1"/>
          </p:nvCxnSpPr>
          <p:spPr>
            <a:xfrm>
              <a:off x="6523586" y="3832703"/>
              <a:ext cx="0" cy="12082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137" y="3905563"/>
              <a:ext cx="1030729" cy="1188000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 userDrawn="1"/>
          </p:nvSpPr>
          <p:spPr>
            <a:xfrm>
              <a:off x="4165183" y="5333708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  <p:sp>
        <p:nvSpPr>
          <p:cNvPr id="13" name="textruta 12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v-SE" sz="16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sv-S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351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238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323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238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202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rgbClr val="9D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238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45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12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bart logg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40" b="15360"/>
          <a:stretch/>
        </p:blipFill>
        <p:spPr>
          <a:xfrm>
            <a:off x="54542" y="6219318"/>
            <a:ext cx="661048" cy="642682"/>
          </a:xfrm>
          <a:prstGeom prst="rect">
            <a:avLst/>
          </a:prstGeom>
        </p:spPr>
      </p:pic>
      <p:pic>
        <p:nvPicPr>
          <p:cNvPr id="8" name="Bildobjekt 7" descr="Folkhälsomyndighet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6098686"/>
            <a:ext cx="1485422" cy="49866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4C02CA3-79D8-4CA7-9D5B-3E8F56197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6251530"/>
            <a:ext cx="1368152" cy="2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623392" y="6330554"/>
            <a:ext cx="1941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0" dirty="0"/>
              <a:t>”Det handlar om livet”</a:t>
            </a:r>
          </a:p>
        </p:txBody>
      </p:sp>
    </p:spTree>
    <p:extLst>
      <p:ext uri="{BB962C8B-B14F-4D97-AF65-F5344CB8AC3E}">
        <p14:creationId xmlns:p14="http://schemas.microsoft.com/office/powerpoint/2010/main" val="210006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F93CBE8D-325A-F331-5A87-420ACC6F8D6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E9747F-4101-40E4-AD2F-67AA16B8D6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63" y="5866166"/>
            <a:ext cx="1159368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sv-SE"/>
              <a:t>Källa/not:</a:t>
            </a:r>
          </a:p>
        </p:txBody>
      </p:sp>
    </p:spTree>
    <p:extLst>
      <p:ext uri="{BB962C8B-B14F-4D97-AF65-F5344CB8AC3E}">
        <p14:creationId xmlns:p14="http://schemas.microsoft.com/office/powerpoint/2010/main" val="208054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3" y="2492896"/>
            <a:ext cx="9360000" cy="91199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04886"/>
            <a:ext cx="4818298" cy="3453114"/>
          </a:xfrm>
          <a:prstGeom prst="rect">
            <a:avLst/>
          </a:prstGeom>
        </p:spPr>
      </p:pic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844675"/>
            <a:ext cx="6553001" cy="3661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572794"/>
            <a:ext cx="9145015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21594"/>
            <a:ext cx="4818298" cy="34196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96000" y="2014478"/>
            <a:ext cx="8640000" cy="176237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 b="1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ett begrepp i fokus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86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5" name="Rak koppling 4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8435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mö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404664"/>
            <a:ext cx="6553001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69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lj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rgbClr val="009284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0715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r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7825200" y="0"/>
            <a:ext cx="4366800" cy="6858000"/>
          </a:xfrm>
          <a:custGeom>
            <a:avLst/>
            <a:gdLst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357277 w 4724077"/>
              <a:gd name="connsiteY0" fmla="*/ 0 h 6858000"/>
              <a:gd name="connsiteX1" fmla="*/ 4724077 w 4724077"/>
              <a:gd name="connsiteY1" fmla="*/ 0 h 6858000"/>
              <a:gd name="connsiteX2" fmla="*/ 4724077 w 4724077"/>
              <a:gd name="connsiteY2" fmla="*/ 6858000 h 6858000"/>
              <a:gd name="connsiteX3" fmla="*/ 357277 w 4724077"/>
              <a:gd name="connsiteY3" fmla="*/ 6858000 h 6858000"/>
              <a:gd name="connsiteX4" fmla="*/ 341547 w 4724077"/>
              <a:gd name="connsiteY4" fmla="*/ 3369276 h 6858000"/>
              <a:gd name="connsiteX5" fmla="*/ 357277 w 4724077"/>
              <a:gd name="connsiteY5" fmla="*/ 0 h 6858000"/>
              <a:gd name="connsiteX0" fmla="*/ 66068 w 4432868"/>
              <a:gd name="connsiteY0" fmla="*/ 0 h 6858000"/>
              <a:gd name="connsiteX1" fmla="*/ 4432868 w 4432868"/>
              <a:gd name="connsiteY1" fmla="*/ 0 h 6858000"/>
              <a:gd name="connsiteX2" fmla="*/ 4432868 w 4432868"/>
              <a:gd name="connsiteY2" fmla="*/ 6858000 h 6858000"/>
              <a:gd name="connsiteX3" fmla="*/ 66068 w 4432868"/>
              <a:gd name="connsiteY3" fmla="*/ 6858000 h 6858000"/>
              <a:gd name="connsiteX4" fmla="*/ 50338 w 4432868"/>
              <a:gd name="connsiteY4" fmla="*/ 3369276 h 6858000"/>
              <a:gd name="connsiteX5" fmla="*/ 66068 w 4432868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34879 w 4401679"/>
              <a:gd name="connsiteY0" fmla="*/ 0 h 6858000"/>
              <a:gd name="connsiteX1" fmla="*/ 4401679 w 4401679"/>
              <a:gd name="connsiteY1" fmla="*/ 0 h 6858000"/>
              <a:gd name="connsiteX2" fmla="*/ 4401679 w 4401679"/>
              <a:gd name="connsiteY2" fmla="*/ 6858000 h 6858000"/>
              <a:gd name="connsiteX3" fmla="*/ 34879 w 4401679"/>
              <a:gd name="connsiteY3" fmla="*/ 6858000 h 6858000"/>
              <a:gd name="connsiteX4" fmla="*/ 85051 w 4401679"/>
              <a:gd name="connsiteY4" fmla="*/ 3492843 h 6858000"/>
              <a:gd name="connsiteX5" fmla="*/ 34879 w 4401679"/>
              <a:gd name="connsiteY5" fmla="*/ 0 h 6858000"/>
              <a:gd name="connsiteX0" fmla="*/ 28717 w 4395517"/>
              <a:gd name="connsiteY0" fmla="*/ 0 h 6858000"/>
              <a:gd name="connsiteX1" fmla="*/ 4395517 w 4395517"/>
              <a:gd name="connsiteY1" fmla="*/ 0 h 6858000"/>
              <a:gd name="connsiteX2" fmla="*/ 4395517 w 4395517"/>
              <a:gd name="connsiteY2" fmla="*/ 6858000 h 6858000"/>
              <a:gd name="connsiteX3" fmla="*/ 28717 w 4395517"/>
              <a:gd name="connsiteY3" fmla="*/ 6858000 h 6858000"/>
              <a:gd name="connsiteX4" fmla="*/ 78889 w 4395517"/>
              <a:gd name="connsiteY4" fmla="*/ 3492843 h 6858000"/>
              <a:gd name="connsiteX5" fmla="*/ 28717 w 4395517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545850 w 4912650"/>
              <a:gd name="connsiteY0" fmla="*/ 0 h 6858000"/>
              <a:gd name="connsiteX1" fmla="*/ 4912650 w 4912650"/>
              <a:gd name="connsiteY1" fmla="*/ 0 h 6858000"/>
              <a:gd name="connsiteX2" fmla="*/ 4912650 w 4912650"/>
              <a:gd name="connsiteY2" fmla="*/ 6858000 h 6858000"/>
              <a:gd name="connsiteX3" fmla="*/ 545850 w 4912650"/>
              <a:gd name="connsiteY3" fmla="*/ 6858000 h 6858000"/>
              <a:gd name="connsiteX4" fmla="*/ 545850 w 4912650"/>
              <a:gd name="connsiteY4" fmla="*/ 0 h 6858000"/>
              <a:gd name="connsiteX0" fmla="*/ 323467 w 4690267"/>
              <a:gd name="connsiteY0" fmla="*/ 0 h 6858000"/>
              <a:gd name="connsiteX1" fmla="*/ 4690267 w 4690267"/>
              <a:gd name="connsiteY1" fmla="*/ 0 h 6858000"/>
              <a:gd name="connsiteX2" fmla="*/ 4690267 w 4690267"/>
              <a:gd name="connsiteY2" fmla="*/ 6858000 h 6858000"/>
              <a:gd name="connsiteX3" fmla="*/ 323467 w 4690267"/>
              <a:gd name="connsiteY3" fmla="*/ 6858000 h 6858000"/>
              <a:gd name="connsiteX4" fmla="*/ 323467 w 4690267"/>
              <a:gd name="connsiteY4" fmla="*/ 0 h 6858000"/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800" h="6858000">
                <a:moveTo>
                  <a:pt x="0" y="0"/>
                </a:moveTo>
                <a:lnTo>
                  <a:pt x="4366800" y="0"/>
                </a:lnTo>
                <a:lnTo>
                  <a:pt x="4366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750" y="3515047"/>
            <a:ext cx="612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96414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bö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8352001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bild 17"/>
          <p:cNvSpPr>
            <a:spLocks noGrp="1" noChangeAspect="1"/>
          </p:cNvSpPr>
          <p:nvPr>
            <p:ph type="pic" sz="quarter" idx="10"/>
          </p:nvPr>
        </p:nvSpPr>
        <p:spPr>
          <a:xfrm>
            <a:off x="8761363" y="0"/>
            <a:ext cx="3429405" cy="6858005"/>
          </a:xfrm>
          <a:custGeom>
            <a:avLst/>
            <a:gdLst>
              <a:gd name="connsiteX0" fmla="*/ 0 w 4320000"/>
              <a:gd name="connsiteY0" fmla="*/ 2160000 h 4320000"/>
              <a:gd name="connsiteX1" fmla="*/ 2160000 w 4320000"/>
              <a:gd name="connsiteY1" fmla="*/ 0 h 4320000"/>
              <a:gd name="connsiteX2" fmla="*/ 4320000 w 4320000"/>
              <a:gd name="connsiteY2" fmla="*/ 2160000 h 4320000"/>
              <a:gd name="connsiteX3" fmla="*/ 2160000 w 4320000"/>
              <a:gd name="connsiteY3" fmla="*/ 4320000 h 4320000"/>
              <a:gd name="connsiteX4" fmla="*/ 0 w 4320000"/>
              <a:gd name="connsiteY4" fmla="*/ 2160000 h 4320000"/>
              <a:gd name="connsiteX0" fmla="*/ 0 w 2430000"/>
              <a:gd name="connsiteY0" fmla="*/ 2220043 h 4440086"/>
              <a:gd name="connsiteX1" fmla="*/ 2160000 w 2430000"/>
              <a:gd name="connsiteY1" fmla="*/ 60043 h 4440086"/>
              <a:gd name="connsiteX2" fmla="*/ 2160000 w 2430000"/>
              <a:gd name="connsiteY2" fmla="*/ 4380043 h 4440086"/>
              <a:gd name="connsiteX3" fmla="*/ 0 w 2430000"/>
              <a:gd name="connsiteY3" fmla="*/ 2220043 h 4440086"/>
              <a:gd name="connsiteX0" fmla="*/ 0 w 2325261"/>
              <a:gd name="connsiteY0" fmla="*/ 2220043 h 4440086"/>
              <a:gd name="connsiteX1" fmla="*/ 2160000 w 2325261"/>
              <a:gd name="connsiteY1" fmla="*/ 60043 h 4440086"/>
              <a:gd name="connsiteX2" fmla="*/ 2160000 w 2325261"/>
              <a:gd name="connsiteY2" fmla="*/ 4380043 h 4440086"/>
              <a:gd name="connsiteX3" fmla="*/ 0 w 2325261"/>
              <a:gd name="connsiteY3" fmla="*/ 2220043 h 4440086"/>
              <a:gd name="connsiteX0" fmla="*/ 0 w 2164979"/>
              <a:gd name="connsiteY0" fmla="*/ 2220043 h 4440086"/>
              <a:gd name="connsiteX1" fmla="*/ 2160000 w 2164979"/>
              <a:gd name="connsiteY1" fmla="*/ 60043 h 4440086"/>
              <a:gd name="connsiteX2" fmla="*/ 2160000 w 2164979"/>
              <a:gd name="connsiteY2" fmla="*/ 4380043 h 4440086"/>
              <a:gd name="connsiteX3" fmla="*/ 0 w 2164979"/>
              <a:gd name="connsiteY3" fmla="*/ 2220043 h 4440086"/>
              <a:gd name="connsiteX0" fmla="*/ 0 w 2162096"/>
              <a:gd name="connsiteY0" fmla="*/ 2220043 h 4440086"/>
              <a:gd name="connsiteX1" fmla="*/ 2160000 w 2162096"/>
              <a:gd name="connsiteY1" fmla="*/ 60043 h 4440086"/>
              <a:gd name="connsiteX2" fmla="*/ 2160000 w 2162096"/>
              <a:gd name="connsiteY2" fmla="*/ 4380043 h 4440086"/>
              <a:gd name="connsiteX3" fmla="*/ 0 w 2162096"/>
              <a:gd name="connsiteY3" fmla="*/ 2220043 h 4440086"/>
              <a:gd name="connsiteX0" fmla="*/ 0 w 2162096"/>
              <a:gd name="connsiteY0" fmla="*/ 2160000 h 4380043"/>
              <a:gd name="connsiteX1" fmla="*/ 2160000 w 2162096"/>
              <a:gd name="connsiteY1" fmla="*/ 0 h 4380043"/>
              <a:gd name="connsiteX2" fmla="*/ 2160000 w 2162096"/>
              <a:gd name="connsiteY2" fmla="*/ 4320000 h 4380043"/>
              <a:gd name="connsiteX3" fmla="*/ 0 w 2162096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475 w 2160475"/>
              <a:gd name="connsiteY0" fmla="*/ 2160000 h 4404174"/>
              <a:gd name="connsiteX1" fmla="*/ 2160475 w 2160475"/>
              <a:gd name="connsiteY1" fmla="*/ 0 h 4404174"/>
              <a:gd name="connsiteX2" fmla="*/ 2160475 w 2160475"/>
              <a:gd name="connsiteY2" fmla="*/ 4320000 h 4404174"/>
              <a:gd name="connsiteX3" fmla="*/ 475 w 2160475"/>
              <a:gd name="connsiteY3" fmla="*/ 2160000 h 4404174"/>
              <a:gd name="connsiteX0" fmla="*/ 401 w 2160401"/>
              <a:gd name="connsiteY0" fmla="*/ 2160005 h 4404179"/>
              <a:gd name="connsiteX1" fmla="*/ 2160401 w 2160401"/>
              <a:gd name="connsiteY1" fmla="*/ 5 h 4404179"/>
              <a:gd name="connsiteX2" fmla="*/ 2160401 w 2160401"/>
              <a:gd name="connsiteY2" fmla="*/ 4320005 h 4404179"/>
              <a:gd name="connsiteX3" fmla="*/ 401 w 2160401"/>
              <a:gd name="connsiteY3" fmla="*/ 2160005 h 4404179"/>
              <a:gd name="connsiteX0" fmla="*/ 401 w 2160401"/>
              <a:gd name="connsiteY0" fmla="*/ 2160005 h 4320289"/>
              <a:gd name="connsiteX1" fmla="*/ 2160401 w 2160401"/>
              <a:gd name="connsiteY1" fmla="*/ 5 h 4320289"/>
              <a:gd name="connsiteX2" fmla="*/ 2160401 w 2160401"/>
              <a:gd name="connsiteY2" fmla="*/ 4320005 h 4320289"/>
              <a:gd name="connsiteX3" fmla="*/ 401 w 2160401"/>
              <a:gd name="connsiteY3" fmla="*/ 2160005 h 4320289"/>
              <a:gd name="connsiteX0" fmla="*/ 401 w 2160401"/>
              <a:gd name="connsiteY0" fmla="*/ 2169630 h 4320295"/>
              <a:gd name="connsiteX1" fmla="*/ 2160401 w 2160401"/>
              <a:gd name="connsiteY1" fmla="*/ 5 h 4320295"/>
              <a:gd name="connsiteX2" fmla="*/ 2160401 w 2160401"/>
              <a:gd name="connsiteY2" fmla="*/ 4320005 h 4320295"/>
              <a:gd name="connsiteX3" fmla="*/ 401 w 2160401"/>
              <a:gd name="connsiteY3" fmla="*/ 2169630 h 43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401" h="4320295">
                <a:moveTo>
                  <a:pt x="401" y="2169630"/>
                </a:moveTo>
                <a:cubicBezTo>
                  <a:pt x="-30369" y="458228"/>
                  <a:pt x="1719533" y="-1890"/>
                  <a:pt x="2160401" y="5"/>
                </a:cubicBezTo>
                <a:lnTo>
                  <a:pt x="2160401" y="4320005"/>
                </a:lnTo>
                <a:cubicBezTo>
                  <a:pt x="1742649" y="4333496"/>
                  <a:pt x="31171" y="3881032"/>
                  <a:pt x="401" y="21696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409" y="3514706"/>
            <a:ext cx="6120682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11" name="Rak koppling 10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29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539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52" r:id="rId2"/>
    <p:sldLayoutId id="2147483720" r:id="rId3"/>
    <p:sldLayoutId id="2147483750" r:id="rId4"/>
    <p:sldLayoutId id="2147483717" r:id="rId5"/>
    <p:sldLayoutId id="2147483749" r:id="rId6"/>
    <p:sldLayoutId id="2147483742" r:id="rId7"/>
    <p:sldLayoutId id="2147483729" r:id="rId8"/>
    <p:sldLayoutId id="2147483724" r:id="rId9"/>
    <p:sldLayoutId id="2147483745" r:id="rId10"/>
    <p:sldLayoutId id="2147483735" r:id="rId11"/>
    <p:sldLayoutId id="2147483736" r:id="rId12"/>
    <p:sldLayoutId id="2147483737" r:id="rId13"/>
    <p:sldLayoutId id="2147483739" r:id="rId14"/>
    <p:sldLayoutId id="2147483740" r:id="rId15"/>
    <p:sldLayoutId id="2147483741" r:id="rId16"/>
    <p:sldLayoutId id="2147483751" r:id="rId17"/>
    <p:sldLayoutId id="2147483767" r:id="rId18"/>
    <p:sldLayoutId id="2147483768" r:id="rId19"/>
    <p:sldLayoutId id="2147483778" r:id="rId20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50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79388" algn="l" defTabSz="914400" rtl="0" eaLnBrk="1" latinLnBrk="0" hangingPunct="1">
        <a:lnSpc>
          <a:spcPct val="105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26" userDrawn="1">
          <p15:clr>
            <a:srgbClr val="F26B43"/>
          </p15:clr>
        </p15:guide>
        <p15:guide id="1" pos="470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521" userDrawn="1">
          <p15:clr>
            <a:srgbClr val="F26B43"/>
          </p15:clr>
        </p15:guide>
        <p15:guide id="5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80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5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8000" indent="-180000" algn="l" defTabSz="914400" rtl="0" eaLnBrk="1" latinLnBrk="0" hangingPunct="1">
        <a:lnSpc>
          <a:spcPts val="21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48000" indent="-180000" algn="l" defTabSz="914400" rtl="0" eaLnBrk="1" latinLnBrk="0" hangingPunct="1">
        <a:lnSpc>
          <a:spcPts val="19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3283" y="628395"/>
            <a:ext cx="5905433" cy="118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238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499" y="2717995"/>
            <a:ext cx="10528300" cy="3883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5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psykiskhalsa@folkhalsomyndigheten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jpg"/><Relationship Id="rId4" Type="http://schemas.openxmlformats.org/officeDocument/2006/relationships/hyperlink" Target="mailto:Jenny.telander@folkhalsomyndigheten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34.sv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419600"/>
            <a:ext cx="7162799" cy="71627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8915400" cy="2057400"/>
          </a:xfrm>
        </p:spPr>
        <p:txBody>
          <a:bodyPr/>
          <a:lstStyle/>
          <a:p>
            <a:r>
              <a:rPr lang="sv-SE" dirty="0"/>
              <a:t>Förslag till nationell strategi för psykisk hälsa och suicidprevention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5400" y="3287569"/>
            <a:ext cx="8623301" cy="707886"/>
          </a:xfrm>
        </p:spPr>
        <p:txBody>
          <a:bodyPr/>
          <a:lstStyle/>
          <a:p>
            <a:r>
              <a:rPr lang="sv-SE" sz="2800" dirty="0"/>
              <a:t>Kraftsamling psykisk hälsa i Gävleborg, 9 februari 2024</a:t>
            </a:r>
          </a:p>
          <a:p>
            <a:r>
              <a:rPr lang="sv-SE" dirty="0" smtClean="0"/>
              <a:t>Jenny Telander, </a:t>
            </a:r>
            <a:r>
              <a:rPr lang="sv-SE" dirty="0"/>
              <a:t>Folkhälsomyndigheten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412367"/>
            <a:ext cx="1524000" cy="101880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541081"/>
            <a:ext cx="136867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86F11A11-000A-433C-B100-0B8486B113C0}"/>
              </a:ext>
            </a:extLst>
          </p:cNvPr>
          <p:cNvSpPr txBox="1">
            <a:spLocks/>
          </p:cNvSpPr>
          <p:nvPr/>
        </p:nvSpPr>
        <p:spPr>
          <a:xfrm>
            <a:off x="670720" y="1052736"/>
            <a:ext cx="11521280" cy="5930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smtClean="0"/>
              <a:t>Vägen framåt…</a:t>
            </a:r>
            <a:endParaRPr lang="sv-SE" sz="2800" dirty="0"/>
          </a:p>
        </p:txBody>
      </p:sp>
      <p:sp>
        <p:nvSpPr>
          <p:cNvPr id="6" name="Platshållare för innehåll 8"/>
          <p:cNvSpPr txBox="1">
            <a:spLocks/>
          </p:cNvSpPr>
          <p:nvPr/>
        </p:nvSpPr>
        <p:spPr>
          <a:xfrm>
            <a:off x="911424" y="1916832"/>
            <a:ext cx="8712968" cy="39658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Clr>
                <a:srgbClr val="0065AC"/>
              </a:buClr>
              <a:buFont typeface="Tahoma" panose="020B060403050404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200"/>
              </a:spcAft>
              <a:buFont typeface="Tahom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79388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Beslut om en ny strategi väntas till maj-juni</a:t>
            </a:r>
          </a:p>
          <a:p>
            <a:r>
              <a:rPr lang="sv-SE" dirty="0" smtClean="0"/>
              <a:t>Nya uppdrag till myndigheter att genomföra strategin tillkommer</a:t>
            </a:r>
          </a:p>
          <a:p>
            <a:r>
              <a:rPr lang="sv-SE" dirty="0" smtClean="0"/>
              <a:t>Många aktörer behöver involveras och formerna för det behöver utvecklas</a:t>
            </a:r>
          </a:p>
          <a:p>
            <a:r>
              <a:rPr lang="sv-SE" dirty="0" smtClean="0"/>
              <a:t>Aktörer kan använda strategin som en utgångspunkt för det egna arbetet, oavsett hur olika strukturer byggs upp</a:t>
            </a:r>
          </a:p>
        </p:txBody>
      </p:sp>
    </p:spTree>
    <p:extLst>
      <p:ext uri="{BB962C8B-B14F-4D97-AF65-F5344CB8AC3E}">
        <p14:creationId xmlns:p14="http://schemas.microsoft.com/office/powerpoint/2010/main" val="608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08" y="6093296"/>
            <a:ext cx="2144476" cy="441613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911424" y="572794"/>
            <a:ext cx="9145015" cy="492443"/>
          </a:xfrm>
        </p:spPr>
        <p:txBody>
          <a:bodyPr/>
          <a:lstStyle/>
          <a:p>
            <a:r>
              <a:rPr lang="sv-SE" sz="3200" dirty="0" err="1"/>
              <a:t>Världsdagen</a:t>
            </a:r>
            <a:r>
              <a:rPr lang="sv-SE" sz="3200" dirty="0"/>
              <a:t> för psykisk hälsa, 10 </a:t>
            </a:r>
            <a:r>
              <a:rPr lang="sv-SE" sz="3200" dirty="0" smtClean="0"/>
              <a:t>okt 2023</a:t>
            </a:r>
            <a:endParaRPr lang="sv-SE" sz="3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54" y="1361517"/>
            <a:ext cx="576731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 txBox="1">
            <a:spLocks/>
          </p:cNvSpPr>
          <p:nvPr/>
        </p:nvSpPr>
        <p:spPr>
          <a:xfrm>
            <a:off x="1127448" y="1670077"/>
            <a:ext cx="7416824" cy="7920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7" name="Underrubrik 3"/>
          <p:cNvSpPr txBox="1">
            <a:spLocks/>
          </p:cNvSpPr>
          <p:nvPr/>
        </p:nvSpPr>
        <p:spPr>
          <a:xfrm>
            <a:off x="767408" y="4221088"/>
            <a:ext cx="7416824" cy="1089412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Clr>
                <a:srgbClr val="0065AC"/>
              </a:buClr>
              <a:buFont typeface="Tahoma" panose="020B060403050404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200"/>
              </a:spcAft>
              <a:buFont typeface="Tahom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79388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/>
              <a:t>Kontaktuppgifter:</a:t>
            </a: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strategipsykiskhalsa@folkhalsomyndigheten.se</a:t>
            </a:r>
            <a:endParaRPr lang="sv-SE" dirty="0" smtClean="0"/>
          </a:p>
          <a:p>
            <a:pPr marL="0" indent="0">
              <a:buNone/>
            </a:pPr>
            <a:r>
              <a:rPr lang="sv-SE" dirty="0">
                <a:hlinkClick r:id="rId4"/>
              </a:rPr>
              <a:t>j</a:t>
            </a:r>
            <a:r>
              <a:rPr lang="sv-SE" dirty="0" smtClean="0">
                <a:hlinkClick r:id="rId4"/>
              </a:rPr>
              <a:t>enny.telander@folkhalsomyndigheten.se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3" name="Bildobjekt 2" descr="Ledkryss på väg upp mot Skurufjellet | Go marsrunda för fjäl… | Flick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9"/>
          <a:stretch/>
        </p:blipFill>
        <p:spPr>
          <a:xfrm>
            <a:off x="6669329" y="-2656"/>
            <a:ext cx="5522672" cy="68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</p:spPr>
        <p:txBody>
          <a:bodyPr/>
          <a:lstStyle/>
          <a:p>
            <a:r>
              <a:rPr lang="sv-SE" dirty="0" smtClean="0"/>
              <a:t>Upplägg</a:t>
            </a:r>
            <a:endParaRPr lang="sv-SE" dirty="0"/>
          </a:p>
        </p:txBody>
      </p:sp>
      <p:sp>
        <p:nvSpPr>
          <p:cNvPr id="5" name="Platshållare för innehåll 8"/>
          <p:cNvSpPr txBox="1">
            <a:spLocks/>
          </p:cNvSpPr>
          <p:nvPr/>
        </p:nvSpPr>
        <p:spPr>
          <a:xfrm>
            <a:off x="911423" y="1628800"/>
            <a:ext cx="6553002" cy="39658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Clr>
                <a:srgbClr val="0065AC"/>
              </a:buClr>
              <a:buFont typeface="Tahoma" panose="020B060403050404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200"/>
              </a:spcAft>
              <a:buFont typeface="Tahom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79388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Vad innebär förslaget till ny nationell strategi?</a:t>
            </a:r>
          </a:p>
          <a:p>
            <a:r>
              <a:rPr lang="sv-SE" dirty="0" smtClean="0"/>
              <a:t>På vilka sätt adresseras frågan om suicidprevention?</a:t>
            </a:r>
          </a:p>
          <a:p>
            <a:r>
              <a:rPr lang="sv-SE" dirty="0" smtClean="0"/>
              <a:t>Hur ska det praktiska arbetet med den nationella strategin se ut (på en övergripande nivå)?</a:t>
            </a:r>
          </a:p>
          <a:p>
            <a:r>
              <a:rPr lang="sv-SE" dirty="0" smtClean="0"/>
              <a:t>Vilka aktörer berörs om/när strategin antas?</a:t>
            </a:r>
          </a:p>
          <a:p>
            <a:r>
              <a:rPr lang="sv-SE" dirty="0" smtClean="0"/>
              <a:t>Vägen framåt…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38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08" y="6093296"/>
            <a:ext cx="2144476" cy="441613"/>
          </a:xfrm>
          <a:prstGeom prst="rect">
            <a:avLst/>
          </a:prstGeom>
        </p:spPr>
      </p:pic>
      <p:sp>
        <p:nvSpPr>
          <p:cNvPr id="7" name="Rubrik 2">
            <a:extLst>
              <a:ext uri="{FF2B5EF4-FFF2-40B4-BE49-F238E27FC236}">
                <a16:creationId xmlns:a16="http://schemas.microsoft.com/office/drawing/2014/main" id="{86F11A11-000A-433C-B100-0B8486B113C0}"/>
              </a:ext>
            </a:extLst>
          </p:cNvPr>
          <p:cNvSpPr txBox="1">
            <a:spLocks/>
          </p:cNvSpPr>
          <p:nvPr/>
        </p:nvSpPr>
        <p:spPr>
          <a:xfrm>
            <a:off x="266788" y="426090"/>
            <a:ext cx="11521280" cy="5930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26 </a:t>
            </a:r>
            <a:r>
              <a:rPr lang="sv-SE" sz="2800" dirty="0" smtClean="0"/>
              <a:t>myndigheter i samverkan för bättre psykisk hälsa</a:t>
            </a:r>
            <a:endParaRPr lang="sv-SE" sz="2800" dirty="0"/>
          </a:p>
        </p:txBody>
      </p:sp>
      <p:sp>
        <p:nvSpPr>
          <p:cNvPr id="8" name="Arrow: Pentagon 36">
            <a:extLst>
              <a:ext uri="{FF2B5EF4-FFF2-40B4-BE49-F238E27FC236}">
                <a16:creationId xmlns:a16="http://schemas.microsoft.com/office/drawing/2014/main" id="{5D0525F5-1969-4736-A3F5-F3CD04DECCA3}"/>
              </a:ext>
            </a:extLst>
          </p:cNvPr>
          <p:cNvSpPr/>
          <p:nvPr/>
        </p:nvSpPr>
        <p:spPr>
          <a:xfrm>
            <a:off x="331650" y="1205180"/>
            <a:ext cx="8148496" cy="4803950"/>
          </a:xfrm>
          <a:prstGeom prst="homePlate">
            <a:avLst>
              <a:gd name="adj" fmla="val 198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id="{03C03EC0-50A3-4BF0-9A95-7BD07B74883E}"/>
              </a:ext>
            </a:extLst>
          </p:cNvPr>
          <p:cNvGrpSpPr/>
          <p:nvPr/>
        </p:nvGrpSpPr>
        <p:grpSpPr>
          <a:xfrm>
            <a:off x="294030" y="1608997"/>
            <a:ext cx="2816000" cy="1739410"/>
            <a:chOff x="19653" y="1613447"/>
            <a:chExt cx="3961915" cy="2524926"/>
          </a:xfrm>
        </p:grpSpPr>
        <p:pic>
          <p:nvPicPr>
            <p:cNvPr id="10" name="Picture 2" descr="Start - Arbetsmiljöverket">
              <a:extLst>
                <a:ext uri="{FF2B5EF4-FFF2-40B4-BE49-F238E27FC236}">
                  <a16:creationId xmlns:a16="http://schemas.microsoft.com/office/drawing/2014/main" id="{720E3C9C-1234-42A4-913D-7EE4A509D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42" y="1827966"/>
              <a:ext cx="2020012" cy="76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Kommande utlysningar - Forte">
              <a:extLst>
                <a:ext uri="{FF2B5EF4-FFF2-40B4-BE49-F238E27FC236}">
                  <a16:creationId xmlns:a16="http://schemas.microsoft.com/office/drawing/2014/main" id="{ED17B49E-18DA-4C45-B616-82CFD9731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769" y="2609341"/>
              <a:ext cx="2634799" cy="1125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Försäkringskassans grafiska profil">
              <a:extLst>
                <a:ext uri="{FF2B5EF4-FFF2-40B4-BE49-F238E27FC236}">
                  <a16:creationId xmlns:a16="http://schemas.microsoft.com/office/drawing/2014/main" id="{0718E470-A957-4116-9729-77CBD2DE0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957" y="3603147"/>
              <a:ext cx="3293500" cy="53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642EDA2C-D4CD-430F-B4D7-FF843154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3" y="1613447"/>
              <a:ext cx="2062719" cy="1928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C18570F5-5FE5-48A4-8E1B-FCDA2F65C334}"/>
              </a:ext>
            </a:extLst>
          </p:cNvPr>
          <p:cNvGrpSpPr/>
          <p:nvPr/>
        </p:nvGrpSpPr>
        <p:grpSpPr>
          <a:xfrm>
            <a:off x="2453231" y="3261463"/>
            <a:ext cx="3697337" cy="1155262"/>
            <a:chOff x="456688" y="4367902"/>
            <a:chExt cx="5257321" cy="1694846"/>
          </a:xfrm>
        </p:grpSpPr>
        <p:pic>
          <p:nvPicPr>
            <p:cNvPr id="15" name="Picture 28" descr="Logotyp — Folkhälsomyndigheten">
              <a:extLst>
                <a:ext uri="{FF2B5EF4-FFF2-40B4-BE49-F238E27FC236}">
                  <a16:creationId xmlns:a16="http://schemas.microsoft.com/office/drawing/2014/main" id="{4D0BBC09-A46C-40C8-ABD5-63495E621B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8828" y="4367902"/>
              <a:ext cx="2500573" cy="971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 descr="Logotyp Jämställdhetsmyndigheten | Jämställdhetsmyndigheten">
              <a:extLst>
                <a:ext uri="{FF2B5EF4-FFF2-40B4-BE49-F238E27FC236}">
                  <a16:creationId xmlns:a16="http://schemas.microsoft.com/office/drawing/2014/main" id="{6E321776-9D8D-4E9E-9EAC-49044E7B93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39400" y="4393419"/>
              <a:ext cx="2374609" cy="96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2">
              <a:extLst>
                <a:ext uri="{FF2B5EF4-FFF2-40B4-BE49-F238E27FC236}">
                  <a16:creationId xmlns:a16="http://schemas.microsoft.com/office/drawing/2014/main" id="{749B550E-23DE-45A8-994F-94316E91F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88" y="5448178"/>
              <a:ext cx="2607003" cy="400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4" descr="Logotyp - Sametinget">
              <a:extLst>
                <a:ext uri="{FF2B5EF4-FFF2-40B4-BE49-F238E27FC236}">
                  <a16:creationId xmlns:a16="http://schemas.microsoft.com/office/drawing/2014/main" id="{837831E3-F1F6-47D5-9C79-80859B4539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26172" y="5233884"/>
              <a:ext cx="2165076" cy="82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DACE99D2-1E4A-468A-81FB-406902CB3974}"/>
              </a:ext>
            </a:extLst>
          </p:cNvPr>
          <p:cNvGrpSpPr/>
          <p:nvPr/>
        </p:nvGrpSpPr>
        <p:grpSpPr>
          <a:xfrm>
            <a:off x="4091694" y="3797699"/>
            <a:ext cx="4170110" cy="2074569"/>
            <a:chOff x="6271130" y="3004896"/>
            <a:chExt cx="4948148" cy="2539789"/>
          </a:xfrm>
        </p:grpSpPr>
        <p:pic>
          <p:nvPicPr>
            <p:cNvPr id="20" name="Picture 46" descr="IVO logotyp - Inspektionen för vård och omsorg">
              <a:extLst>
                <a:ext uri="{FF2B5EF4-FFF2-40B4-BE49-F238E27FC236}">
                  <a16:creationId xmlns:a16="http://schemas.microsoft.com/office/drawing/2014/main" id="{30733469-6CAC-4B7C-BF93-C5C2586B8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172" y="3832516"/>
              <a:ext cx="1731098" cy="55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8">
              <a:extLst>
                <a:ext uri="{FF2B5EF4-FFF2-40B4-BE49-F238E27FC236}">
                  <a16:creationId xmlns:a16="http://schemas.microsoft.com/office/drawing/2014/main" id="{F877A345-B3C9-4FDF-AC39-177FCADF2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482" y="3004896"/>
              <a:ext cx="3047796" cy="15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0" descr="Rättsmedicinalverket - Den medicinska länken i rättskedjan">
              <a:extLst>
                <a:ext uri="{FF2B5EF4-FFF2-40B4-BE49-F238E27FC236}">
                  <a16:creationId xmlns:a16="http://schemas.microsoft.com/office/drawing/2014/main" id="{CA7AC89F-5DF3-467B-910B-5E8A61AC0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589" y="4420620"/>
              <a:ext cx="2461792" cy="54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2" descr="Startsida - Socialstyrelsen">
              <a:extLst>
                <a:ext uri="{FF2B5EF4-FFF2-40B4-BE49-F238E27FC236}">
                  <a16:creationId xmlns:a16="http://schemas.microsoft.com/office/drawing/2014/main" id="{4DA8028C-F571-4B69-97A9-FD3278A1E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690" y="5026148"/>
              <a:ext cx="2461792" cy="51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4" descr="Om SBU">
              <a:extLst>
                <a:ext uri="{FF2B5EF4-FFF2-40B4-BE49-F238E27FC236}">
                  <a16:creationId xmlns:a16="http://schemas.microsoft.com/office/drawing/2014/main" id="{233C5B91-F7C1-4F2E-9F6C-1D92FA921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579" y="4450862"/>
              <a:ext cx="573768" cy="74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6" descr="Press - Vetenskapsrådet">
              <a:extLst>
                <a:ext uri="{FF2B5EF4-FFF2-40B4-BE49-F238E27FC236}">
                  <a16:creationId xmlns:a16="http://schemas.microsoft.com/office/drawing/2014/main" id="{5E77553C-A350-4AE0-9D76-E3952D0F3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130" y="4685026"/>
              <a:ext cx="1045096" cy="84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86">
            <a:extLst>
              <a:ext uri="{FF2B5EF4-FFF2-40B4-BE49-F238E27FC236}">
                <a16:creationId xmlns:a16="http://schemas.microsoft.com/office/drawing/2014/main" id="{190084E3-5DC0-42B4-9A6F-E3AB9F526F33}"/>
              </a:ext>
            </a:extLst>
          </p:cNvPr>
          <p:cNvGrpSpPr/>
          <p:nvPr/>
        </p:nvGrpSpPr>
        <p:grpSpPr>
          <a:xfrm>
            <a:off x="518403" y="4499506"/>
            <a:ext cx="3480690" cy="1350754"/>
            <a:chOff x="1303952" y="3943920"/>
            <a:chExt cx="4130102" cy="1653660"/>
          </a:xfrm>
        </p:grpSpPr>
        <p:grpSp>
          <p:nvGrpSpPr>
            <p:cNvPr id="27" name="Group 87">
              <a:extLst>
                <a:ext uri="{FF2B5EF4-FFF2-40B4-BE49-F238E27FC236}">
                  <a16:creationId xmlns:a16="http://schemas.microsoft.com/office/drawing/2014/main" id="{D3065250-9947-4306-B4B6-62F3054F5C0E}"/>
                </a:ext>
              </a:extLst>
            </p:cNvPr>
            <p:cNvGrpSpPr/>
            <p:nvPr/>
          </p:nvGrpSpPr>
          <p:grpSpPr>
            <a:xfrm>
              <a:off x="1303952" y="3943920"/>
              <a:ext cx="4130102" cy="1653660"/>
              <a:chOff x="4873133" y="1220004"/>
              <a:chExt cx="5189430" cy="2077806"/>
            </a:xfrm>
          </p:grpSpPr>
          <p:pic>
            <p:nvPicPr>
              <p:cNvPr id="29" name="Picture 16" descr="Logotyp - Startsida">
                <a:extLst>
                  <a:ext uri="{FF2B5EF4-FFF2-40B4-BE49-F238E27FC236}">
                    <a16:creationId xmlns:a16="http://schemas.microsoft.com/office/drawing/2014/main" id="{72648BE8-B4FF-48E9-A438-82C5FC2C3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133" y="1393885"/>
                <a:ext cx="1707700" cy="603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0" descr="A-Ö | MUCF">
                <a:extLst>
                  <a:ext uri="{FF2B5EF4-FFF2-40B4-BE49-F238E27FC236}">
                    <a16:creationId xmlns:a16="http://schemas.microsoft.com/office/drawing/2014/main" id="{06ADF015-F295-4436-8198-89E521F65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896" y="2765449"/>
                <a:ext cx="3223416" cy="532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2" descr="Logotyp">
                <a:extLst>
                  <a:ext uri="{FF2B5EF4-FFF2-40B4-BE49-F238E27FC236}">
                    <a16:creationId xmlns:a16="http://schemas.microsoft.com/office/drawing/2014/main" id="{6897799C-6FD3-4FDA-8D98-9DF208EB7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1451" y="1629287"/>
                <a:ext cx="2455152" cy="138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4" descr="Logotyp - Statens medieråd">
                <a:extLst>
                  <a:ext uri="{FF2B5EF4-FFF2-40B4-BE49-F238E27FC236}">
                    <a16:creationId xmlns:a16="http://schemas.microsoft.com/office/drawing/2014/main" id="{F66CBD1C-F120-41A3-BB63-15EEB3E13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794" y="1220004"/>
                <a:ext cx="3090445" cy="529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6" descr="Offentlig sektor – Autotech">
                <a:extLst>
                  <a:ext uri="{FF2B5EF4-FFF2-40B4-BE49-F238E27FC236}">
                    <a16:creationId xmlns:a16="http://schemas.microsoft.com/office/drawing/2014/main" id="{6351C31E-702F-45D8-ABD7-B161CEDB1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3473" y="2207869"/>
                <a:ext cx="2139090" cy="35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58">
              <a:extLst>
                <a:ext uri="{FF2B5EF4-FFF2-40B4-BE49-F238E27FC236}">
                  <a16:creationId xmlns:a16="http://schemas.microsoft.com/office/drawing/2014/main" id="{A8EC6DEA-6A53-41F7-800D-CCEB06E19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97" y="4432223"/>
              <a:ext cx="1565716" cy="17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94">
            <a:extLst>
              <a:ext uri="{FF2B5EF4-FFF2-40B4-BE49-F238E27FC236}">
                <a16:creationId xmlns:a16="http://schemas.microsoft.com/office/drawing/2014/main" id="{C214D920-9659-4C43-AA44-691FE78589EF}"/>
              </a:ext>
            </a:extLst>
          </p:cNvPr>
          <p:cNvGrpSpPr/>
          <p:nvPr/>
        </p:nvGrpSpPr>
        <p:grpSpPr>
          <a:xfrm>
            <a:off x="3091048" y="1373540"/>
            <a:ext cx="4082282" cy="1931206"/>
            <a:chOff x="4043482" y="1179195"/>
            <a:chExt cx="4082282" cy="1931206"/>
          </a:xfrm>
        </p:grpSpPr>
        <p:grpSp>
          <p:nvGrpSpPr>
            <p:cNvPr id="35" name="Group 95">
              <a:extLst>
                <a:ext uri="{FF2B5EF4-FFF2-40B4-BE49-F238E27FC236}">
                  <a16:creationId xmlns:a16="http://schemas.microsoft.com/office/drawing/2014/main" id="{543AE2E5-7A14-4E04-B858-76AFF6125518}"/>
                </a:ext>
              </a:extLst>
            </p:cNvPr>
            <p:cNvGrpSpPr/>
            <p:nvPr/>
          </p:nvGrpSpPr>
          <p:grpSpPr>
            <a:xfrm>
              <a:off x="4043482" y="1179195"/>
              <a:ext cx="4082282" cy="1931206"/>
              <a:chOff x="7875792" y="3096895"/>
              <a:chExt cx="5423261" cy="2647035"/>
            </a:xfrm>
          </p:grpSpPr>
          <p:pic>
            <p:nvPicPr>
              <p:cNvPr id="37" name="Picture 36" descr="Bloggen">
                <a:extLst>
                  <a:ext uri="{FF2B5EF4-FFF2-40B4-BE49-F238E27FC236}">
                    <a16:creationId xmlns:a16="http://schemas.microsoft.com/office/drawing/2014/main" id="{8A434A4A-9132-47C5-B7D2-7B02AE2F3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7779" y="4553917"/>
                <a:ext cx="2231274" cy="1190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8" descr="Swedish Migration Agency - Wikipedia">
                <a:extLst>
                  <a:ext uri="{FF2B5EF4-FFF2-40B4-BE49-F238E27FC236}">
                    <a16:creationId xmlns:a16="http://schemas.microsoft.com/office/drawing/2014/main" id="{482BF806-E75F-4D2F-9881-EBDFED79B5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8889" y="3999817"/>
                <a:ext cx="2103846" cy="755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0" descr="Polismyndigheten - Upphandlingar - Mercell">
                <a:extLst>
                  <a:ext uri="{FF2B5EF4-FFF2-40B4-BE49-F238E27FC236}">
                    <a16:creationId xmlns:a16="http://schemas.microsoft.com/office/drawing/2014/main" id="{EC80571D-6D57-4B54-988F-0BEEA660E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0078" y="3147361"/>
                <a:ext cx="1103320" cy="90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2">
                <a:extLst>
                  <a:ext uri="{FF2B5EF4-FFF2-40B4-BE49-F238E27FC236}">
                    <a16:creationId xmlns:a16="http://schemas.microsoft.com/office/drawing/2014/main" id="{4AA05CD9-2BF9-456E-81AD-CD0EE1B1A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5792" y="4042578"/>
                <a:ext cx="2112068" cy="1104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4">
                <a:extLst>
                  <a:ext uri="{FF2B5EF4-FFF2-40B4-BE49-F238E27FC236}">
                    <a16:creationId xmlns:a16="http://schemas.microsoft.com/office/drawing/2014/main" id="{CEE0CCD6-B06F-4A35-967C-43D64EA3D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9183" y="3096895"/>
                <a:ext cx="1783258" cy="990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2" descr="Logotyper">
              <a:extLst>
                <a:ext uri="{FF2B5EF4-FFF2-40B4-BE49-F238E27FC236}">
                  <a16:creationId xmlns:a16="http://schemas.microsoft.com/office/drawing/2014/main" id="{04AD49E7-A3AE-409F-A37D-C00D5F693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139" y="1652364"/>
              <a:ext cx="1057188" cy="47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Graphic 4">
            <a:extLst>
              <a:ext uri="{FF2B5EF4-FFF2-40B4-BE49-F238E27FC236}">
                <a16:creationId xmlns:a16="http://schemas.microsoft.com/office/drawing/2014/main" id="{56D7CF8C-3289-45DD-B9F6-2271C9FD1C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267421" y="1789768"/>
            <a:ext cx="3720288" cy="3720288"/>
          </a:xfrm>
          <a:prstGeom prst="rect">
            <a:avLst/>
          </a:prstGeom>
        </p:spPr>
      </p:pic>
      <p:sp>
        <p:nvSpPr>
          <p:cNvPr id="43" name="TextBox 25">
            <a:extLst>
              <a:ext uri="{FF2B5EF4-FFF2-40B4-BE49-F238E27FC236}">
                <a16:creationId xmlns:a16="http://schemas.microsoft.com/office/drawing/2014/main" id="{6D86F446-10B3-4452-B72E-C67229CFA00C}"/>
              </a:ext>
            </a:extLst>
          </p:cNvPr>
          <p:cNvSpPr txBox="1"/>
          <p:nvPr/>
        </p:nvSpPr>
        <p:spPr>
          <a:xfrm>
            <a:off x="8924123" y="3567120"/>
            <a:ext cx="235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23998C"/>
                </a:solidFill>
              </a:rPr>
              <a:t>Underlag till strategi </a:t>
            </a:r>
            <a:r>
              <a:rPr lang="sv-SE" dirty="0">
                <a:solidFill>
                  <a:srgbClr val="23998C"/>
                </a:solidFill>
              </a:rPr>
              <a:t>för psykisk hälsa och suicidprevention</a:t>
            </a:r>
          </a:p>
        </p:txBody>
      </p:sp>
    </p:spTree>
    <p:extLst>
      <p:ext uri="{BB962C8B-B14F-4D97-AF65-F5344CB8AC3E}">
        <p14:creationId xmlns:p14="http://schemas.microsoft.com/office/powerpoint/2010/main" val="32061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2396B1-B644-843D-1846-5061033D8B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26" y="1183224"/>
            <a:ext cx="10842574" cy="2049920"/>
          </a:xfrm>
          <a:prstGeom prst="rect">
            <a:avLst/>
          </a:prstGeom>
        </p:spPr>
        <p:txBody>
          <a:bodyPr vert="horz" wrap="square" lIns="0" tIns="480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85"/>
              </a:spcBef>
            </a:pPr>
            <a:r>
              <a:rPr sz="6000" spc="-5" dirty="0">
                <a:solidFill>
                  <a:srgbClr val="013856"/>
                </a:solidFill>
              </a:rPr>
              <a:t>Det</a:t>
            </a:r>
            <a:r>
              <a:rPr sz="6000" spc="-25" dirty="0">
                <a:solidFill>
                  <a:srgbClr val="013856"/>
                </a:solidFill>
              </a:rPr>
              <a:t> </a:t>
            </a:r>
            <a:r>
              <a:rPr sz="6000" spc="-10" dirty="0">
                <a:solidFill>
                  <a:srgbClr val="013856"/>
                </a:solidFill>
              </a:rPr>
              <a:t>handlar</a:t>
            </a:r>
            <a:r>
              <a:rPr sz="6000" spc="-15" dirty="0">
                <a:solidFill>
                  <a:srgbClr val="013856"/>
                </a:solidFill>
              </a:rPr>
              <a:t> </a:t>
            </a:r>
            <a:r>
              <a:rPr sz="6000" spc="-5" dirty="0">
                <a:solidFill>
                  <a:srgbClr val="013856"/>
                </a:solidFill>
              </a:rPr>
              <a:t>om</a:t>
            </a:r>
            <a:r>
              <a:rPr sz="6000" spc="-20" dirty="0">
                <a:solidFill>
                  <a:srgbClr val="013856"/>
                </a:solidFill>
              </a:rPr>
              <a:t> </a:t>
            </a:r>
            <a:r>
              <a:rPr sz="6000" spc="-10" dirty="0" err="1">
                <a:solidFill>
                  <a:srgbClr val="013856"/>
                </a:solidFill>
              </a:rPr>
              <a:t>livet</a:t>
            </a:r>
            <a:endParaRPr sz="6000" dirty="0">
              <a:solidFill>
                <a:srgbClr val="013856"/>
              </a:solidFill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600" b="0" spc="-5" dirty="0">
                <a:solidFill>
                  <a:srgbClr val="013856"/>
                </a:solidFill>
                <a:latin typeface="Arial MT"/>
                <a:cs typeface="Arial MT"/>
              </a:rPr>
              <a:t>Nationell</a:t>
            </a:r>
            <a:r>
              <a:rPr sz="2600" b="0" spc="5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dirty="0">
                <a:solidFill>
                  <a:srgbClr val="013856"/>
                </a:solidFill>
                <a:latin typeface="Arial MT"/>
                <a:cs typeface="Arial MT"/>
              </a:rPr>
              <a:t>strategi</a:t>
            </a:r>
            <a:r>
              <a:rPr sz="2600" b="0" spc="5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dirty="0">
                <a:solidFill>
                  <a:srgbClr val="013856"/>
                </a:solidFill>
                <a:latin typeface="Arial MT"/>
                <a:cs typeface="Arial MT"/>
              </a:rPr>
              <a:t>för</a:t>
            </a:r>
            <a:r>
              <a:rPr sz="2600" b="0" spc="10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spc="-5" dirty="0" err="1">
                <a:solidFill>
                  <a:srgbClr val="013856"/>
                </a:solidFill>
                <a:latin typeface="Arial MT"/>
                <a:cs typeface="Arial MT"/>
              </a:rPr>
              <a:t>psykisk</a:t>
            </a:r>
            <a:r>
              <a:rPr sz="2600" b="0" spc="5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spc="-5" dirty="0">
                <a:solidFill>
                  <a:srgbClr val="013856"/>
                </a:solidFill>
                <a:latin typeface="Arial MT"/>
                <a:cs typeface="Arial MT"/>
              </a:rPr>
              <a:t>hälsa</a:t>
            </a:r>
            <a:r>
              <a:rPr sz="2600" b="0" spc="10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dirty="0" err="1">
                <a:solidFill>
                  <a:srgbClr val="013856"/>
                </a:solidFill>
                <a:latin typeface="Arial MT"/>
                <a:cs typeface="Arial MT"/>
              </a:rPr>
              <a:t>och</a:t>
            </a:r>
            <a:r>
              <a:rPr sz="2600" b="0" spc="5" dirty="0">
                <a:solidFill>
                  <a:srgbClr val="013856"/>
                </a:solidFill>
                <a:latin typeface="Arial MT"/>
                <a:cs typeface="Arial MT"/>
              </a:rPr>
              <a:t> </a:t>
            </a:r>
            <a:r>
              <a:rPr sz="2600" b="0" spc="-5" dirty="0" err="1">
                <a:solidFill>
                  <a:srgbClr val="013856"/>
                </a:solidFill>
                <a:latin typeface="Arial MT"/>
                <a:cs typeface="Arial MT"/>
              </a:rPr>
              <a:t>suicidprevention</a:t>
            </a:r>
            <a:endParaRPr sz="2600" dirty="0">
              <a:solidFill>
                <a:srgbClr val="013856"/>
              </a:solidFill>
              <a:latin typeface="Arial MT"/>
              <a:cs typeface="Arial M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55DC14-C0CF-169E-1748-2C22CF56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133600"/>
            <a:ext cx="319381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911225" y="1646480"/>
            <a:ext cx="10368197" cy="3006656"/>
          </a:xfrm>
          <a:prstGeom prst="roundRect">
            <a:avLst>
              <a:gd name="adj" fmla="val 50000"/>
            </a:avLst>
          </a:prstGeom>
          <a:solidFill>
            <a:srgbClr val="FFE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4000" rIns="360000" rtlCol="0" anchor="ctr"/>
          <a:lstStyle/>
          <a:p>
            <a:r>
              <a:rPr lang="sv-SE" sz="2400" dirty="0">
                <a:solidFill>
                  <a:schemeClr val="tx1"/>
                </a:solidFill>
              </a:rPr>
              <a:t>Ett samhälle som främjar en god och </a:t>
            </a:r>
            <a:r>
              <a:rPr lang="sv-SE" sz="2400" dirty="0" smtClean="0">
                <a:solidFill>
                  <a:schemeClr val="tx1"/>
                </a:solidFill>
              </a:rPr>
              <a:t>jämlik </a:t>
            </a:r>
            <a:r>
              <a:rPr lang="sv-SE" sz="2400" dirty="0">
                <a:solidFill>
                  <a:schemeClr val="tx1"/>
                </a:solidFill>
              </a:rPr>
              <a:t>psykisk hälsa i hela befolkningen, </a:t>
            </a:r>
            <a:r>
              <a:rPr lang="sv-SE" sz="2400" dirty="0" smtClean="0">
                <a:solidFill>
                  <a:schemeClr val="tx1"/>
                </a:solidFill>
              </a:rPr>
              <a:t>och 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där ingen </a:t>
            </a:r>
            <a:r>
              <a:rPr lang="sv-SE" sz="2400" dirty="0">
                <a:solidFill>
                  <a:schemeClr val="tx1"/>
                </a:solidFill>
              </a:rPr>
              <a:t>ska behöva hamna i en situation </a:t>
            </a:r>
            <a:r>
              <a:rPr lang="sv-SE" sz="2400" dirty="0" smtClean="0">
                <a:solidFill>
                  <a:schemeClr val="tx1"/>
                </a:solidFill>
              </a:rPr>
              <a:t/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där den </a:t>
            </a:r>
            <a:r>
              <a:rPr lang="sv-SE" sz="2400" dirty="0">
                <a:solidFill>
                  <a:schemeClr val="tx1"/>
                </a:solidFill>
              </a:rPr>
              <a:t>enda utvägen upplevs vara suicid</a:t>
            </a:r>
          </a:p>
        </p:txBody>
      </p:sp>
      <p:sp>
        <p:nvSpPr>
          <p:cNvPr id="9" name="Ellips 8"/>
          <p:cNvSpPr/>
          <p:nvPr/>
        </p:nvSpPr>
        <p:spPr>
          <a:xfrm>
            <a:off x="1343471" y="2014891"/>
            <a:ext cx="2269835" cy="2269835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Vision</a:t>
            </a:r>
            <a:endParaRPr lang="sv-S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på samma sida 9"/>
          <p:cNvSpPr/>
          <p:nvPr/>
        </p:nvSpPr>
        <p:spPr>
          <a:xfrm>
            <a:off x="911225" y="1994282"/>
            <a:ext cx="10368197" cy="2514838"/>
          </a:xfrm>
          <a:prstGeom prst="round2SameRect">
            <a:avLst>
              <a:gd name="adj1" fmla="val 0"/>
              <a:gd name="adj2" fmla="val 17408"/>
            </a:avLst>
          </a:prstGeom>
          <a:solidFill>
            <a:srgbClr val="C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360000" bIns="10800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Förbättrad psykisk hälsa i hela </a:t>
            </a:r>
            <a:r>
              <a:rPr lang="sv-SE" sz="2400" dirty="0" smtClean="0">
                <a:solidFill>
                  <a:schemeClr val="tx1"/>
                </a:solidFill>
              </a:rPr>
              <a:t>befolkningen</a:t>
            </a:r>
            <a:endParaRPr lang="sv-SE" sz="2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Färre liv förlorade i </a:t>
            </a:r>
            <a:r>
              <a:rPr lang="sv-SE" sz="2400" dirty="0" smtClean="0">
                <a:solidFill>
                  <a:schemeClr val="tx1"/>
                </a:solidFill>
              </a:rPr>
              <a:t>suicid</a:t>
            </a:r>
            <a:endParaRPr lang="sv-SE" sz="2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Minskad ojämlikhet </a:t>
            </a:r>
            <a:r>
              <a:rPr lang="sv-SE" sz="2400" dirty="0" smtClean="0">
                <a:solidFill>
                  <a:schemeClr val="tx1"/>
                </a:solidFill>
              </a:rPr>
              <a:t>i </a:t>
            </a:r>
            <a:r>
              <a:rPr lang="sv-SE" sz="2400" dirty="0">
                <a:solidFill>
                  <a:schemeClr val="tx1"/>
                </a:solidFill>
              </a:rPr>
              <a:t>psykisk </a:t>
            </a:r>
            <a:r>
              <a:rPr lang="sv-SE" sz="2400" dirty="0" smtClean="0">
                <a:solidFill>
                  <a:schemeClr val="tx1"/>
                </a:solidFill>
              </a:rPr>
              <a:t>hälsa</a:t>
            </a:r>
            <a:endParaRPr lang="sv-SE" sz="2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Minskade negativa konsekvenser </a:t>
            </a:r>
            <a:r>
              <a:rPr lang="sv-SE" sz="2400" dirty="0" smtClean="0">
                <a:solidFill>
                  <a:schemeClr val="tx1"/>
                </a:solidFill>
              </a:rPr>
              <a:t>på grund av psykiatriska </a:t>
            </a:r>
            <a:r>
              <a:rPr lang="sv-SE" sz="2400" dirty="0">
                <a:solidFill>
                  <a:schemeClr val="tx1"/>
                </a:solidFill>
              </a:rPr>
              <a:t>tillstånd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911225" y="1706282"/>
            <a:ext cx="10368197" cy="576000"/>
          </a:xfrm>
          <a:prstGeom prst="roundRect">
            <a:avLst>
              <a:gd name="adj" fmla="val 50000"/>
            </a:avLst>
          </a:prstGeom>
          <a:solidFill>
            <a:srgbClr val="00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Övergripande mål</a:t>
            </a:r>
            <a:endParaRPr lang="sv-SE" sz="2400" b="1" dirty="0">
              <a:solidFill>
                <a:schemeClr val="bg1"/>
              </a:solidFill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911225" y="986200"/>
            <a:ext cx="10368197" cy="576066"/>
            <a:chOff x="911225" y="404662"/>
            <a:chExt cx="10368197" cy="576066"/>
          </a:xfrm>
        </p:grpSpPr>
        <p:sp>
          <p:nvSpPr>
            <p:cNvPr id="16" name="Rektangel med rundade hörn 15"/>
            <p:cNvSpPr/>
            <p:nvPr/>
          </p:nvSpPr>
          <p:spPr>
            <a:xfrm>
              <a:off x="911225" y="404662"/>
              <a:ext cx="10368197" cy="576066"/>
            </a:xfrm>
            <a:prstGeom prst="roundRect">
              <a:avLst>
                <a:gd name="adj" fmla="val 50000"/>
              </a:avLst>
            </a:prstGeom>
            <a:solidFill>
              <a:srgbClr val="FFE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Ins="360000" rtlCol="0" anchor="ctr"/>
            <a:lstStyle/>
            <a:p>
              <a:r>
                <a:rPr lang="sv-SE" sz="2000" dirty="0" smtClean="0">
                  <a:solidFill>
                    <a:schemeClr val="tx1"/>
                  </a:solidFill>
                </a:rPr>
                <a:t>Vision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 16"/>
            <p:cNvSpPr/>
            <p:nvPr/>
          </p:nvSpPr>
          <p:spPr>
            <a:xfrm>
              <a:off x="1045166" y="511456"/>
              <a:ext cx="363600" cy="362477"/>
            </a:xfrm>
            <a:prstGeom prst="ellipse">
              <a:avLst/>
            </a:prstGeom>
            <a:solidFill>
              <a:srgbClr val="FF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sv-SE" sz="2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på samma sida 12"/>
          <p:cNvSpPr/>
          <p:nvPr/>
        </p:nvSpPr>
        <p:spPr>
          <a:xfrm>
            <a:off x="912378" y="2098950"/>
            <a:ext cx="10368197" cy="3864164"/>
          </a:xfrm>
          <a:prstGeom prst="round2SameRect">
            <a:avLst>
              <a:gd name="adj1" fmla="val 0"/>
              <a:gd name="adj2" fmla="val 17408"/>
            </a:avLst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540000" rIns="108000" bIns="108000" rtlCol="0" anchor="t" anchorCtr="0">
            <a:spAutoFit/>
          </a:bodyPr>
          <a:lstStyle/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Psykisk hälsa ses som en resurs för individen och </a:t>
            </a:r>
            <a:r>
              <a:rPr lang="sv-SE" sz="2100" dirty="0" smtClean="0">
                <a:solidFill>
                  <a:schemeClr val="tx1"/>
                </a:solidFill>
              </a:rPr>
              <a:t>samhället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Ökade investeringar i barn och unga för en god psykisk hälsa genom hela </a:t>
            </a:r>
            <a:r>
              <a:rPr lang="sv-SE" sz="2100" dirty="0" smtClean="0">
                <a:solidFill>
                  <a:schemeClr val="tx1"/>
                </a:solidFill>
              </a:rPr>
              <a:t>livet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Ett inkluderande och hållbart arbetsliv som främjar psykisk </a:t>
            </a:r>
            <a:r>
              <a:rPr lang="sv-SE" sz="2100" dirty="0" smtClean="0">
                <a:solidFill>
                  <a:schemeClr val="tx1"/>
                </a:solidFill>
              </a:rPr>
              <a:t>hälsa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Ett inkluderande samhälle med delaktiga </a:t>
            </a:r>
            <a:r>
              <a:rPr lang="sv-SE" sz="2100" dirty="0" smtClean="0">
                <a:solidFill>
                  <a:schemeClr val="tx1"/>
                </a:solidFill>
              </a:rPr>
              <a:t>invånare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Vård och omsorg som möter individens </a:t>
            </a:r>
            <a:r>
              <a:rPr lang="sv-SE" sz="2100" dirty="0" smtClean="0">
                <a:solidFill>
                  <a:schemeClr val="tx1"/>
                </a:solidFill>
              </a:rPr>
              <a:t>behov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Stärkt suicidpreventivt </a:t>
            </a:r>
            <a:r>
              <a:rPr lang="sv-SE" sz="2100" dirty="0" smtClean="0">
                <a:solidFill>
                  <a:schemeClr val="tx1"/>
                </a:solidFill>
              </a:rPr>
              <a:t>arbete</a:t>
            </a:r>
            <a:endParaRPr lang="sv-SE" sz="21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chemeClr val="tx1"/>
                </a:solidFill>
              </a:rPr>
              <a:t>Stärkt kunskapsutveckling inom </a:t>
            </a:r>
            <a:r>
              <a:rPr lang="sv-SE" sz="2100" dirty="0" smtClean="0">
                <a:solidFill>
                  <a:schemeClr val="tx1"/>
                </a:solidFill>
              </a:rPr>
              <a:t>området</a:t>
            </a:r>
            <a:endParaRPr lang="sv-SE" sz="2100" dirty="0">
              <a:solidFill>
                <a:schemeClr val="tx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912379" y="1814798"/>
            <a:ext cx="10368197" cy="576000"/>
          </a:xfrm>
          <a:prstGeom prst="roundRect">
            <a:avLst>
              <a:gd name="adj" fmla="val 50000"/>
            </a:avLst>
          </a:prstGeom>
          <a:solidFill>
            <a:srgbClr val="80C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sv-SE" sz="2400" b="1" dirty="0" smtClean="0">
                <a:solidFill>
                  <a:schemeClr val="tx1"/>
                </a:solidFill>
              </a:rPr>
              <a:t>Delmål</a:t>
            </a:r>
            <a:endParaRPr lang="sv-SE" sz="2400" b="1" dirty="0">
              <a:solidFill>
                <a:schemeClr val="tx1"/>
              </a:solidFill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200A5610-1D67-5224-6B8C-F1C63800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665" y="2676670"/>
            <a:ext cx="288000" cy="2880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058321B7-9669-94DC-FFE7-839ED737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272665" y="3107749"/>
            <a:ext cx="288000" cy="288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B0E6909-B311-FF4F-2A92-3E3447E6E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665" y="3538828"/>
            <a:ext cx="288000" cy="288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6C3EBE5-2CA9-D90E-D75E-FD91B4C2D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665" y="3969907"/>
            <a:ext cx="288000" cy="2880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9D79D70-B42A-A013-BA82-FC64D92F0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665" y="4400986"/>
            <a:ext cx="288000" cy="2880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8D4FB30-5EF4-275E-C948-C2A4F6E81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665" y="4832065"/>
            <a:ext cx="288000" cy="2880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A77ADDCE-E298-2B5A-CCAC-E75FD66A7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1272665" y="5263142"/>
            <a:ext cx="288000" cy="288000"/>
          </a:xfrm>
          <a:prstGeom prst="rect">
            <a:avLst/>
          </a:prstGeom>
        </p:spPr>
      </p:pic>
      <p:sp>
        <p:nvSpPr>
          <p:cNvPr id="24" name="Rektangel med rundade hörn 23"/>
          <p:cNvSpPr/>
          <p:nvPr/>
        </p:nvSpPr>
        <p:spPr>
          <a:xfrm>
            <a:off x="912379" y="1124746"/>
            <a:ext cx="10368197" cy="576000"/>
          </a:xfrm>
          <a:prstGeom prst="roundRect">
            <a:avLst>
              <a:gd name="adj" fmla="val 50000"/>
            </a:avLst>
          </a:prstGeom>
          <a:solidFill>
            <a:srgbClr val="00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sv-SE" sz="2000" dirty="0" smtClean="0">
                <a:solidFill>
                  <a:schemeClr val="bg1"/>
                </a:solidFill>
              </a:rPr>
              <a:t>Övergripande mål</a:t>
            </a:r>
            <a:endParaRPr lang="sv-SE" sz="2000" dirty="0">
              <a:solidFill>
                <a:schemeClr val="bg1"/>
              </a:solidFill>
            </a:endParaRPr>
          </a:p>
        </p:txBody>
      </p:sp>
      <p:grpSp>
        <p:nvGrpSpPr>
          <p:cNvPr id="26" name="Grupp 25"/>
          <p:cNvGrpSpPr/>
          <p:nvPr/>
        </p:nvGrpSpPr>
        <p:grpSpPr>
          <a:xfrm>
            <a:off x="912379" y="404664"/>
            <a:ext cx="10368197" cy="576066"/>
            <a:chOff x="911225" y="404662"/>
            <a:chExt cx="10368197" cy="576066"/>
          </a:xfrm>
        </p:grpSpPr>
        <p:sp>
          <p:nvSpPr>
            <p:cNvPr id="27" name="Rektangel med rundade hörn 26"/>
            <p:cNvSpPr/>
            <p:nvPr/>
          </p:nvSpPr>
          <p:spPr>
            <a:xfrm>
              <a:off x="911225" y="404662"/>
              <a:ext cx="10368197" cy="576066"/>
            </a:xfrm>
            <a:prstGeom prst="roundRect">
              <a:avLst>
                <a:gd name="adj" fmla="val 50000"/>
              </a:avLst>
            </a:prstGeom>
            <a:solidFill>
              <a:srgbClr val="FFE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Ins="360000" rtlCol="0" anchor="ctr"/>
            <a:lstStyle/>
            <a:p>
              <a:r>
                <a:rPr lang="sv-SE" sz="2000" dirty="0" smtClean="0">
                  <a:solidFill>
                    <a:schemeClr val="tx1"/>
                  </a:solidFill>
                </a:rPr>
                <a:t>Vision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 27"/>
            <p:cNvSpPr/>
            <p:nvPr/>
          </p:nvSpPr>
          <p:spPr>
            <a:xfrm>
              <a:off x="1045166" y="511456"/>
              <a:ext cx="363600" cy="362477"/>
            </a:xfrm>
            <a:prstGeom prst="ellipse">
              <a:avLst/>
            </a:prstGeom>
            <a:solidFill>
              <a:srgbClr val="FF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sv-SE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ktangel med rundade hörn 14"/>
          <p:cNvSpPr/>
          <p:nvPr/>
        </p:nvSpPr>
        <p:spPr>
          <a:xfrm>
            <a:off x="3977314" y="1195610"/>
            <a:ext cx="1377778" cy="432048"/>
          </a:xfrm>
          <a:prstGeom prst="roundRect">
            <a:avLst>
              <a:gd name="adj" fmla="val 50000"/>
            </a:avLst>
          </a:prstGeom>
          <a:solidFill>
            <a:srgbClr val="CCE0ED">
              <a:alpha val="70000"/>
            </a:srgbClr>
          </a:solidFill>
          <a:ln w="12700">
            <a:solidFill>
              <a:srgbClr val="00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5904403" y="1195610"/>
            <a:ext cx="1377778" cy="432048"/>
          </a:xfrm>
          <a:prstGeom prst="roundRect">
            <a:avLst>
              <a:gd name="adj" fmla="val 50000"/>
            </a:avLst>
          </a:prstGeom>
          <a:solidFill>
            <a:srgbClr val="CCE0ED">
              <a:alpha val="70000"/>
            </a:srgbClr>
          </a:solidFill>
          <a:ln w="12700">
            <a:solidFill>
              <a:srgbClr val="00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25" name="Rektangel med rundade hörn 24"/>
          <p:cNvSpPr/>
          <p:nvPr/>
        </p:nvSpPr>
        <p:spPr>
          <a:xfrm>
            <a:off x="7831492" y="1195610"/>
            <a:ext cx="1377778" cy="432048"/>
          </a:xfrm>
          <a:prstGeom prst="roundRect">
            <a:avLst>
              <a:gd name="adj" fmla="val 50000"/>
            </a:avLst>
          </a:prstGeom>
          <a:solidFill>
            <a:srgbClr val="CCE0ED">
              <a:alpha val="70000"/>
            </a:srgbClr>
          </a:solidFill>
          <a:ln w="12700">
            <a:solidFill>
              <a:srgbClr val="00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29" name="Rektangel med rundade hörn 28"/>
          <p:cNvSpPr/>
          <p:nvPr/>
        </p:nvSpPr>
        <p:spPr>
          <a:xfrm>
            <a:off x="9758582" y="1195610"/>
            <a:ext cx="1377778" cy="432048"/>
          </a:xfrm>
          <a:prstGeom prst="roundRect">
            <a:avLst>
              <a:gd name="adj" fmla="val 50000"/>
            </a:avLst>
          </a:prstGeom>
          <a:solidFill>
            <a:srgbClr val="CCE0ED">
              <a:alpha val="70000"/>
            </a:srgbClr>
          </a:solidFill>
          <a:ln w="12700">
            <a:solidFill>
              <a:srgbClr val="00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12613" y="404813"/>
            <a:ext cx="10367963" cy="615553"/>
          </a:xfrm>
        </p:spPr>
        <p:txBody>
          <a:bodyPr/>
          <a:lstStyle/>
          <a:p>
            <a:r>
              <a:rPr lang="sv-SE" dirty="0" smtClean="0"/>
              <a:t>Förslag till fortsatt arbete</a:t>
            </a:r>
            <a:endParaRPr lang="sv-SE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835925"/>
            <a:ext cx="9937104" cy="3946845"/>
          </a:xfrm>
        </p:spPr>
      </p:pic>
      <p:sp>
        <p:nvSpPr>
          <p:cNvPr id="3" name="textruta 2"/>
          <p:cNvSpPr txBox="1"/>
          <p:nvPr/>
        </p:nvSpPr>
        <p:spPr>
          <a:xfrm>
            <a:off x="3796839" y="1772816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 smtClean="0"/>
              <a:t>Nationell samordningsfunktion</a:t>
            </a:r>
            <a:endParaRPr lang="sv-SE" sz="20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8068682" y="3100898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Planering</a:t>
            </a:r>
            <a:endParaRPr lang="sv-SE" sz="2000" dirty="0"/>
          </a:p>
        </p:txBody>
      </p:sp>
      <p:sp>
        <p:nvSpPr>
          <p:cNvPr id="11" name="textruta 10"/>
          <p:cNvSpPr txBox="1"/>
          <p:nvPr/>
        </p:nvSpPr>
        <p:spPr>
          <a:xfrm>
            <a:off x="8068682" y="4437112"/>
            <a:ext cx="1850635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Genomförande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1786899" y="3100898"/>
            <a:ext cx="1932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000" dirty="0" smtClean="0"/>
              <a:t>Kommunikation</a:t>
            </a:r>
            <a:endParaRPr lang="sv-SE" sz="2000" dirty="0"/>
          </a:p>
        </p:txBody>
      </p:sp>
      <p:sp>
        <p:nvSpPr>
          <p:cNvPr id="13" name="textruta 12"/>
          <p:cNvSpPr txBox="1"/>
          <p:nvPr/>
        </p:nvSpPr>
        <p:spPr>
          <a:xfrm>
            <a:off x="2246256" y="4437112"/>
            <a:ext cx="1473480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000" dirty="0" smtClean="0"/>
              <a:t>Uppföljning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99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4731047"/>
              </p:ext>
            </p:extLst>
          </p:nvPr>
        </p:nvGraphicFramePr>
        <p:xfrm>
          <a:off x="191344" y="260648"/>
          <a:ext cx="1173730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2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SSISTID" val="bff30321-7436-48ea-aadb-1cafd72c933e"/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Fohm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185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PPT Svensk v3.1.potx" id="{618670D0-FD93-40E3-82EC-18C8A0BCF00F}" vid="{1BD88439-6962-497D-BA48-74E008D4FB6A}"/>
    </a:ext>
  </a:extLst>
</a:theme>
</file>

<file path=ppt/theme/theme2.xml><?xml version="1.0" encoding="utf-8"?>
<a:theme xmlns:a="http://schemas.openxmlformats.org/drawingml/2006/main" name="Fohm + Globala målen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284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vensk v3.1.potx" id="{618670D0-FD93-40E3-82EC-18C8A0BCF00F}" vid="{E274ECFA-AF39-48EF-8255-3ECE4AB5EB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292514-BFF2-4E15-B1BD-8D37C5720EEA}">
  <we:reference id="wa104051163" version="1.2.0.3" store="sv-S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F3F5BEB2DA2489CC82E47A9123174" ma:contentTypeVersion="0" ma:contentTypeDescription="Skapa ett nytt dokument." ma:contentTypeScope="" ma:versionID="7f135a959e710239a63e6bddd295c5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5fbd4cae1cf5ccf194b2dc26cb5c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0FE3E-08DD-44D0-82CA-96AF3E48D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15ADB-8C4F-48E3-B53D-75AA75A1E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77330D-AFB2-4AB5-8DC5-77089866F13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9136</TotalTime>
  <Words>410</Words>
  <Application>Microsoft Office PowerPoint</Application>
  <PresentationFormat>Bredbild</PresentationFormat>
  <Paragraphs>73</Paragraphs>
  <Slides>12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Tahoma</vt:lpstr>
      <vt:lpstr>Fohm SE</vt:lpstr>
      <vt:lpstr>Fohm + Globala målen SE</vt:lpstr>
      <vt:lpstr>Office Theme</vt:lpstr>
      <vt:lpstr>Förslag till nationell strategi för psykisk hälsa och suicidprevention </vt:lpstr>
      <vt:lpstr>Upplägg</vt:lpstr>
      <vt:lpstr>PowerPoint-presentation</vt:lpstr>
      <vt:lpstr>Det handlar om livet Nationell strategi för psykisk hälsa och suicidprevention</vt:lpstr>
      <vt:lpstr>PowerPoint-presentation</vt:lpstr>
      <vt:lpstr>PowerPoint-presentation</vt:lpstr>
      <vt:lpstr>PowerPoint-presentation</vt:lpstr>
      <vt:lpstr>Förslag till fortsatt arbete</vt:lpstr>
      <vt:lpstr>PowerPoint-presentation</vt:lpstr>
      <vt:lpstr>PowerPoint-presentation</vt:lpstr>
      <vt:lpstr>Världsdagen för psykisk hälsa, 10 okt 2023</vt:lpstr>
      <vt:lpstr>PowerPoint-presentation</vt:lpstr>
    </vt:vector>
  </TitlesOfParts>
  <Manager/>
  <Company>Folkhälsomyndigheten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och tips för en bra presentation</dc:title>
  <dc:subject/>
  <dc:creator>Annika Frykholm</dc:creator>
  <cp:keywords/>
  <dc:description/>
  <cp:lastModifiedBy>Berg Carin - KOMF - Kommunikationsenhet</cp:lastModifiedBy>
  <cp:revision>63</cp:revision>
  <cp:lastPrinted>2022-05-19T12:38:09Z</cp:lastPrinted>
  <dcterms:created xsi:type="dcterms:W3CDTF">2024-01-17T07:25:52Z</dcterms:created>
  <dcterms:modified xsi:type="dcterms:W3CDTF">2024-03-22T12:22:54Z</dcterms:modified>
  <cp:category/>
  <cp:contentStatus>v3.1 230825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0x01010051EF3F5BEB2DA2489CC82E47A9123174</vt:lpwstr>
  </property>
  <property fmtid="{D5CDD505-2E9C-101B-9397-08002B2CF9AE}" pid="3" name="ArticulateGUID">
    <vt:lpwstr>79779D07-735C-4808-BBCC-7E8B10D00581</vt:lpwstr>
  </property>
  <property fmtid="{D5CDD505-2E9C-101B-9397-08002B2CF9AE}" pid="4" name="ArticulatePath">
    <vt:lpwstr>http://portal.fohm.local/samarbete/kommunikation/Gemensam%20planering%20och%20verktyg/Upplägg%20av%20vår%20hantering%20av%20myndighetens%20ppt/Uppdaterad%20mall/PPT-mall%202022</vt:lpwstr>
  </property>
  <property fmtid="{D5CDD505-2E9C-101B-9397-08002B2CF9AE}" pid="5" name="CloudStatistics_StoryID">
    <vt:lpwstr>f9318ebb-49a9-4c05-8c01-71305ce428a2</vt:lpwstr>
  </property>
</Properties>
</file>