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3.xml" ContentType="application/vnd.openxmlformats-officedocument.theme+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4.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754" r:id="rId2"/>
    <p:sldMasterId id="2147483771" r:id="rId3"/>
    <p:sldMasterId id="2147483788" r:id="rId4"/>
    <p:sldMasterId id="2147483805" r:id="rId5"/>
  </p:sldMasterIdLst>
  <p:notesMasterIdLst>
    <p:notesMasterId r:id="rId69"/>
  </p:notesMasterIdLst>
  <p:handoutMasterIdLst>
    <p:handoutMasterId r:id="rId70"/>
  </p:handoutMasterIdLst>
  <p:sldIdLst>
    <p:sldId id="346" r:id="rId6"/>
    <p:sldId id="394" r:id="rId7"/>
    <p:sldId id="398" r:id="rId8"/>
    <p:sldId id="393" r:id="rId9"/>
    <p:sldId id="395" r:id="rId10"/>
    <p:sldId id="396" r:id="rId11"/>
    <p:sldId id="397" r:id="rId12"/>
    <p:sldId id="408" r:id="rId13"/>
    <p:sldId id="466" r:id="rId14"/>
    <p:sldId id="279" r:id="rId15"/>
    <p:sldId id="459" r:id="rId16"/>
    <p:sldId id="280" r:id="rId17"/>
    <p:sldId id="283" r:id="rId18"/>
    <p:sldId id="285" r:id="rId19"/>
    <p:sldId id="286" r:id="rId20"/>
    <p:sldId id="460" r:id="rId21"/>
    <p:sldId id="461" r:id="rId22"/>
    <p:sldId id="462" r:id="rId23"/>
    <p:sldId id="463" r:id="rId24"/>
    <p:sldId id="402" r:id="rId25"/>
    <p:sldId id="464" r:id="rId26"/>
    <p:sldId id="465" r:id="rId27"/>
    <p:sldId id="439" r:id="rId28"/>
    <p:sldId id="467" r:id="rId29"/>
    <p:sldId id="266" r:id="rId30"/>
    <p:sldId id="268" r:id="rId31"/>
    <p:sldId id="404" r:id="rId32"/>
    <p:sldId id="412" r:id="rId33"/>
    <p:sldId id="357" r:id="rId34"/>
    <p:sldId id="469" r:id="rId35"/>
    <p:sldId id="414" r:id="rId36"/>
    <p:sldId id="405" r:id="rId37"/>
    <p:sldId id="406" r:id="rId38"/>
    <p:sldId id="407" r:id="rId39"/>
    <p:sldId id="409" r:id="rId40"/>
    <p:sldId id="415" r:id="rId41"/>
    <p:sldId id="422" r:id="rId42"/>
    <p:sldId id="426" r:id="rId43"/>
    <p:sldId id="428" r:id="rId44"/>
    <p:sldId id="468" r:id="rId45"/>
    <p:sldId id="438" r:id="rId46"/>
    <p:sldId id="427" r:id="rId47"/>
    <p:sldId id="417" r:id="rId48"/>
    <p:sldId id="416" r:id="rId49"/>
    <p:sldId id="418" r:id="rId50"/>
    <p:sldId id="429" r:id="rId51"/>
    <p:sldId id="430" r:id="rId52"/>
    <p:sldId id="431" r:id="rId53"/>
    <p:sldId id="424" r:id="rId54"/>
    <p:sldId id="435" r:id="rId55"/>
    <p:sldId id="436" r:id="rId56"/>
    <p:sldId id="419" r:id="rId57"/>
    <p:sldId id="437" r:id="rId58"/>
    <p:sldId id="434" r:id="rId59"/>
    <p:sldId id="432" r:id="rId60"/>
    <p:sldId id="400" r:id="rId61"/>
    <p:sldId id="403" r:id="rId62"/>
    <p:sldId id="347" r:id="rId63"/>
    <p:sldId id="348" r:id="rId64"/>
    <p:sldId id="355" r:id="rId65"/>
    <p:sldId id="349" r:id="rId66"/>
    <p:sldId id="391" r:id="rId67"/>
    <p:sldId id="401" r:id="rId68"/>
  </p:sldIdLst>
  <p:sldSz cx="12192000" cy="6858000"/>
  <p:notesSz cx="6858000" cy="9144000"/>
  <p:defaultText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7106E214-3BC2-42B8-9F3F-56E09FDF5A7A}">
          <p14:sldIdLst>
            <p14:sldId id="346"/>
            <p14:sldId id="394"/>
            <p14:sldId id="398"/>
            <p14:sldId id="393"/>
            <p14:sldId id="395"/>
            <p14:sldId id="396"/>
            <p14:sldId id="397"/>
            <p14:sldId id="408"/>
            <p14:sldId id="466"/>
            <p14:sldId id="279"/>
            <p14:sldId id="459"/>
            <p14:sldId id="280"/>
            <p14:sldId id="283"/>
            <p14:sldId id="285"/>
            <p14:sldId id="286"/>
            <p14:sldId id="460"/>
            <p14:sldId id="461"/>
            <p14:sldId id="462"/>
            <p14:sldId id="463"/>
            <p14:sldId id="402"/>
            <p14:sldId id="464"/>
            <p14:sldId id="465"/>
            <p14:sldId id="439"/>
            <p14:sldId id="467"/>
            <p14:sldId id="266"/>
            <p14:sldId id="268"/>
            <p14:sldId id="404"/>
            <p14:sldId id="412"/>
            <p14:sldId id="357"/>
            <p14:sldId id="469"/>
            <p14:sldId id="414"/>
            <p14:sldId id="405"/>
            <p14:sldId id="406"/>
            <p14:sldId id="407"/>
            <p14:sldId id="409"/>
            <p14:sldId id="415"/>
            <p14:sldId id="422"/>
            <p14:sldId id="426"/>
            <p14:sldId id="428"/>
            <p14:sldId id="468"/>
            <p14:sldId id="438"/>
            <p14:sldId id="427"/>
            <p14:sldId id="417"/>
            <p14:sldId id="416"/>
            <p14:sldId id="418"/>
            <p14:sldId id="429"/>
            <p14:sldId id="430"/>
            <p14:sldId id="431"/>
            <p14:sldId id="424"/>
            <p14:sldId id="435"/>
            <p14:sldId id="436"/>
            <p14:sldId id="419"/>
            <p14:sldId id="437"/>
            <p14:sldId id="434"/>
            <p14:sldId id="432"/>
            <p14:sldId id="400"/>
            <p14:sldId id="403"/>
          </p14:sldIdLst>
        </p14:section>
        <p14:section name="Instruktioner" id="{BA9B4E2F-2749-4F34-A81E-E784FA97D3A1}">
          <p14:sldIdLst>
            <p14:sldId id="347"/>
            <p14:sldId id="348"/>
            <p14:sldId id="355"/>
            <p14:sldId id="349"/>
            <p14:sldId id="391"/>
            <p14:sldId id="401"/>
          </p14:sldIdLst>
        </p14:section>
      </p14:sectionLst>
    </p:ext>
    <p:ext uri="{EFAFB233-063F-42B5-8137-9DF3F51BA10A}">
      <p15:sldGuideLst xmlns:p15="http://schemas.microsoft.com/office/powerpoint/2012/main">
        <p15:guide id="1" orient="horz" pos="2160">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A6A65"/>
    <a:srgbClr val="66D5DD"/>
    <a:srgbClr val="4ACD8C"/>
    <a:srgbClr val="55D7E0"/>
    <a:srgbClr val="6CD5DC"/>
    <a:srgbClr val="00B2BD"/>
    <a:srgbClr val="F08482"/>
    <a:srgbClr val="CC234D"/>
    <a:srgbClr val="05765C"/>
    <a:srgbClr val="D5EA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55" autoAdjust="0"/>
    <p:restoredTop sz="95033" autoAdjust="0"/>
  </p:normalViewPr>
  <p:slideViewPr>
    <p:cSldViewPr showGuides="1">
      <p:cViewPr varScale="1">
        <p:scale>
          <a:sx n="63" d="100"/>
          <a:sy n="63" d="100"/>
        </p:scale>
        <p:origin x="1060" y="56"/>
      </p:cViewPr>
      <p:guideLst>
        <p:guide orient="horz" pos="2160"/>
        <p:guide pos="3840"/>
      </p:guideLst>
    </p:cSldViewPr>
  </p:slideViewPr>
  <p:outlineViewPr>
    <p:cViewPr>
      <p:scale>
        <a:sx n="33" d="100"/>
        <a:sy n="33" d="100"/>
      </p:scale>
      <p:origin x="0" y="-1176"/>
    </p:cViewPr>
  </p:outlineViewPr>
  <p:notesTextViewPr>
    <p:cViewPr>
      <p:scale>
        <a:sx n="3" d="2"/>
        <a:sy n="3" d="2"/>
      </p:scale>
      <p:origin x="0" y="0"/>
    </p:cViewPr>
  </p:notesTextViewPr>
  <p:sorterViewPr>
    <p:cViewPr varScale="1">
      <p:scale>
        <a:sx n="1" d="1"/>
        <a:sy n="1" d="1"/>
      </p:scale>
      <p:origin x="0" y="0"/>
    </p:cViewPr>
  </p:sorterViewPr>
  <p:notesViewPr>
    <p:cSldViewPr showGuides="1">
      <p:cViewPr varScale="1">
        <p:scale>
          <a:sx n="82" d="100"/>
          <a:sy n="82" d="100"/>
        </p:scale>
        <p:origin x="3018"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tableStyles" Target="tableStyle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400" b="0" i="0" u="none" strike="noStrike" kern="1200" spc="0" baseline="0" dirty="0">
                <a:solidFill>
                  <a:prstClr val="black">
                    <a:lumMod val="65000"/>
                    <a:lumOff val="35000"/>
                  </a:prstClr>
                </a:solidFill>
              </a:rPr>
              <a:t>Andel fast </a:t>
            </a:r>
            <a:r>
              <a:rPr lang="en-US" sz="1400" b="0" i="0" u="none" strike="noStrike" kern="1200" spc="0" baseline="0" dirty="0" err="1">
                <a:solidFill>
                  <a:prstClr val="black">
                    <a:lumMod val="65000"/>
                    <a:lumOff val="35000"/>
                  </a:prstClr>
                </a:solidFill>
              </a:rPr>
              <a:t>läkarkontakt</a:t>
            </a:r>
            <a:r>
              <a:rPr lang="en-US" sz="1400" b="0" i="0" u="none" strike="noStrike" kern="1200" spc="0" baseline="0" dirty="0">
                <a:solidFill>
                  <a:prstClr val="black">
                    <a:lumMod val="65000"/>
                    <a:lumOff val="35000"/>
                  </a:prstClr>
                </a:solidFill>
              </a:rPr>
              <a:t> per hälsocentral 2026-11-04</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'Andel patienter med en fast läk'!$B$1</c:f>
              <c:strCache>
                <c:ptCount val="1"/>
                <c:pt idx="0">
                  <c:v>Patienter</c:v>
                </c:pt>
              </c:strCache>
            </c:strRef>
          </c:tx>
          <c:spPr>
            <a:solidFill>
              <a:schemeClr val="accent1"/>
            </a:solidFill>
            <a:ln>
              <a:noFill/>
            </a:ln>
            <a:effectLst/>
          </c:spPr>
          <c:invertIfNegative val="0"/>
          <c:cat>
            <c:strRef>
              <c:f>'Andel patienter med en fast läk'!$A$2:$A$44</c:f>
              <c:strCache>
                <c:ptCount val="43"/>
                <c:pt idx="0">
                  <c:v>Voxnadalens HC</c:v>
                </c:pt>
                <c:pt idx="1">
                  <c:v>Sätra Din HC</c:v>
                </c:pt>
                <c:pt idx="2">
                  <c:v>Edsbyn Din HC</c:v>
                </c:pt>
                <c:pt idx="3">
                  <c:v>Hudiksvall Din HC</c:v>
                </c:pt>
                <c:pt idx="4">
                  <c:v>Iggesund Din HC</c:v>
                </c:pt>
                <c:pt idx="5">
                  <c:v>Arbrå Din HC</c:v>
                </c:pt>
                <c:pt idx="6">
                  <c:v>Söderhamn Din HC</c:v>
                </c:pt>
                <c:pt idx="7">
                  <c:v>Strömsbro Din HC</c:v>
                </c:pt>
                <c:pt idx="8">
                  <c:v>Kilafors Din HC</c:v>
                </c:pt>
                <c:pt idx="9">
                  <c:v>Valbo Din HC</c:v>
                </c:pt>
                <c:pt idx="10">
                  <c:v>Ockelbo Din HC</c:v>
                </c:pt>
                <c:pt idx="11">
                  <c:v>Gävlestrand Din HC</c:v>
                </c:pt>
                <c:pt idx="12">
                  <c:v>Ljusdal/Ramsjö Din HC</c:v>
                </c:pt>
                <c:pt idx="13">
                  <c:v>Järvsö Din HC</c:v>
                </c:pt>
                <c:pt idx="14">
                  <c:v>Storvik Din HC</c:v>
                </c:pt>
                <c:pt idx="15">
                  <c:v>Sandviken södra Din HC</c:v>
                </c:pt>
                <c:pt idx="16">
                  <c:v>Färila/Los Din HC</c:v>
                </c:pt>
                <c:pt idx="17">
                  <c:v>Alfta Din HC</c:v>
                </c:pt>
                <c:pt idx="18">
                  <c:v>HC City PTJ</c:v>
                </c:pt>
                <c:pt idx="19">
                  <c:v>Hofors Din HC</c:v>
                </c:pt>
                <c:pt idx="20">
                  <c:v>Hamrånge Din HC</c:v>
                </c:pt>
                <c:pt idx="21">
                  <c:v>Oxtorgets HC</c:v>
                </c:pt>
                <c:pt idx="22">
                  <c:v>Capio HC Gävle</c:v>
                </c:pt>
                <c:pt idx="23">
                  <c:v>Linden Din HC</c:v>
                </c:pt>
                <c:pt idx="24">
                  <c:v>Delsbo/Friggesund Din HC</c:v>
                </c:pt>
                <c:pt idx="25">
                  <c:v>Bollnäs HC</c:v>
                </c:pt>
                <c:pt idx="26">
                  <c:v>Capio HC Bomhus</c:v>
                </c:pt>
                <c:pt idx="27">
                  <c:v>Premicare E-Center HC</c:v>
                </c:pt>
                <c:pt idx="28">
                  <c:v>Södertull Din HC</c:v>
                </c:pt>
                <c:pt idx="29">
                  <c:v>Söderhamnsfjärdens HC</c:v>
                </c:pt>
                <c:pt idx="30">
                  <c:v>Andersberg Din HC</c:v>
                </c:pt>
                <c:pt idx="31">
                  <c:v>Premicare Varvet HC</c:v>
                </c:pt>
                <c:pt idx="32">
                  <c:v>Hedesunda/Färnebo Din HC</c:v>
                </c:pt>
                <c:pt idx="33">
                  <c:v>Sandviken norra Din HC</c:v>
                </c:pt>
                <c:pt idx="34">
                  <c:v>Håstaholmen HC</c:v>
                </c:pt>
                <c:pt idx="35">
                  <c:v>Capio HC Brynäs</c:v>
                </c:pt>
                <c:pt idx="36">
                  <c:v>Premicare Bergsjö HC</c:v>
                </c:pt>
                <c:pt idx="37">
                  <c:v>HC Sjöstaden</c:v>
                </c:pt>
                <c:pt idx="38">
                  <c:v>Harmånger Hälsingeläkarna AB</c:v>
                </c:pt>
                <c:pt idx="39">
                  <c:v>Falck Hälsopartner HC</c:v>
                </c:pt>
                <c:pt idx="40">
                  <c:v>Eira HC PTJ</c:v>
                </c:pt>
                <c:pt idx="41">
                  <c:v>Region Gävleborg</c:v>
                </c:pt>
                <c:pt idx="42">
                  <c:v>Sverige</c:v>
                </c:pt>
              </c:strCache>
            </c:strRef>
          </c:cat>
          <c:val>
            <c:numRef>
              <c:f>'Andel patienter med en fast läk'!$B$2:$B$44</c:f>
              <c:numCache>
                <c:formatCode>0%</c:formatCode>
                <c:ptCount val="43"/>
                <c:pt idx="0">
                  <c:v>0</c:v>
                </c:pt>
                <c:pt idx="1">
                  <c:v>0.02</c:v>
                </c:pt>
                <c:pt idx="2">
                  <c:v>0.03</c:v>
                </c:pt>
                <c:pt idx="3">
                  <c:v>0.03</c:v>
                </c:pt>
                <c:pt idx="4">
                  <c:v>0.04</c:v>
                </c:pt>
                <c:pt idx="5">
                  <c:v>0.04</c:v>
                </c:pt>
                <c:pt idx="6">
                  <c:v>0.08</c:v>
                </c:pt>
                <c:pt idx="7">
                  <c:v>0.09</c:v>
                </c:pt>
                <c:pt idx="8">
                  <c:v>0.13</c:v>
                </c:pt>
                <c:pt idx="9">
                  <c:v>0.16</c:v>
                </c:pt>
                <c:pt idx="10">
                  <c:v>0.18</c:v>
                </c:pt>
                <c:pt idx="11">
                  <c:v>0.19</c:v>
                </c:pt>
                <c:pt idx="12">
                  <c:v>0.2</c:v>
                </c:pt>
                <c:pt idx="13">
                  <c:v>0.31</c:v>
                </c:pt>
                <c:pt idx="14">
                  <c:v>0.33</c:v>
                </c:pt>
                <c:pt idx="15">
                  <c:v>0.42</c:v>
                </c:pt>
                <c:pt idx="16">
                  <c:v>0.48</c:v>
                </c:pt>
                <c:pt idx="17">
                  <c:v>0.51</c:v>
                </c:pt>
                <c:pt idx="18">
                  <c:v>0.55000000000000004</c:v>
                </c:pt>
                <c:pt idx="19">
                  <c:v>0.56000000000000005</c:v>
                </c:pt>
                <c:pt idx="20">
                  <c:v>0.56999999999999995</c:v>
                </c:pt>
                <c:pt idx="21">
                  <c:v>0.57999999999999996</c:v>
                </c:pt>
                <c:pt idx="22">
                  <c:v>0.6</c:v>
                </c:pt>
                <c:pt idx="23">
                  <c:v>0.61</c:v>
                </c:pt>
                <c:pt idx="24">
                  <c:v>0.64</c:v>
                </c:pt>
                <c:pt idx="25">
                  <c:v>0.66</c:v>
                </c:pt>
                <c:pt idx="26">
                  <c:v>0.67</c:v>
                </c:pt>
                <c:pt idx="27">
                  <c:v>0.69</c:v>
                </c:pt>
                <c:pt idx="28">
                  <c:v>0.7</c:v>
                </c:pt>
                <c:pt idx="29">
                  <c:v>0.73</c:v>
                </c:pt>
                <c:pt idx="30">
                  <c:v>0.74</c:v>
                </c:pt>
                <c:pt idx="31">
                  <c:v>0.77</c:v>
                </c:pt>
                <c:pt idx="32">
                  <c:v>0.79</c:v>
                </c:pt>
                <c:pt idx="33">
                  <c:v>0.8</c:v>
                </c:pt>
                <c:pt idx="34">
                  <c:v>0.89</c:v>
                </c:pt>
                <c:pt idx="35">
                  <c:v>0.89</c:v>
                </c:pt>
                <c:pt idx="36">
                  <c:v>0.96</c:v>
                </c:pt>
                <c:pt idx="37">
                  <c:v>0.99</c:v>
                </c:pt>
                <c:pt idx="38">
                  <c:v>0.99</c:v>
                </c:pt>
                <c:pt idx="39">
                  <c:v>0.99</c:v>
                </c:pt>
                <c:pt idx="40">
                  <c:v>0.99</c:v>
                </c:pt>
                <c:pt idx="41">
                  <c:v>0.51</c:v>
                </c:pt>
                <c:pt idx="42">
                  <c:v>0.66</c:v>
                </c:pt>
              </c:numCache>
            </c:numRef>
          </c:val>
          <c:extLst>
            <c:ext xmlns:c16="http://schemas.microsoft.com/office/drawing/2014/chart" uri="{C3380CC4-5D6E-409C-BE32-E72D297353CC}">
              <c16:uniqueId val="{00000000-A0AC-4B41-8CF0-E8BAAAB6FD04}"/>
            </c:ext>
          </c:extLst>
        </c:ser>
        <c:dLbls>
          <c:showLegendKey val="0"/>
          <c:showVal val="0"/>
          <c:showCatName val="0"/>
          <c:showSerName val="0"/>
          <c:showPercent val="0"/>
          <c:showBubbleSize val="0"/>
        </c:dLbls>
        <c:gapWidth val="219"/>
        <c:axId val="91123279"/>
        <c:axId val="1668632735"/>
        <c:extLst>
          <c:ext xmlns:c15="http://schemas.microsoft.com/office/drawing/2012/chart" uri="{02D57815-91ED-43cb-92C2-25804820EDAC}">
            <c15:filteredBarSeries>
              <c15:ser>
                <c:idx val="1"/>
                <c:order val="1"/>
                <c:tx>
                  <c:strRef>
                    <c:extLst>
                      <c:ext uri="{02D57815-91ED-43cb-92C2-25804820EDAC}">
                        <c15:formulaRef>
                          <c15:sqref>'Andel patienter med en fast läk'!$C$1</c15:sqref>
                        </c15:formulaRef>
                      </c:ext>
                    </c:extLst>
                    <c:strCache>
                      <c:ptCount val="1"/>
                      <c:pt idx="0">
                        <c:v>Täljare</c:v>
                      </c:pt>
                    </c:strCache>
                  </c:strRef>
                </c:tx>
                <c:spPr>
                  <a:solidFill>
                    <a:schemeClr val="accent2"/>
                  </a:solidFill>
                  <a:ln>
                    <a:noFill/>
                  </a:ln>
                  <a:effectLst/>
                </c:spPr>
                <c:invertIfNegative val="0"/>
                <c:cat>
                  <c:strRef>
                    <c:extLst>
                      <c:ext uri="{02D57815-91ED-43cb-92C2-25804820EDAC}">
                        <c15:formulaRef>
                          <c15:sqref>'Andel patienter med en fast läk'!$A$2:$A$44</c15:sqref>
                        </c15:formulaRef>
                      </c:ext>
                    </c:extLst>
                    <c:strCache>
                      <c:ptCount val="43"/>
                      <c:pt idx="0">
                        <c:v>Voxnadalens HC</c:v>
                      </c:pt>
                      <c:pt idx="1">
                        <c:v>Sätra Din HC</c:v>
                      </c:pt>
                      <c:pt idx="2">
                        <c:v>Edsbyn Din HC</c:v>
                      </c:pt>
                      <c:pt idx="3">
                        <c:v>Hudiksvall Din HC</c:v>
                      </c:pt>
                      <c:pt idx="4">
                        <c:v>Iggesund Din HC</c:v>
                      </c:pt>
                      <c:pt idx="5">
                        <c:v>Arbrå Din HC</c:v>
                      </c:pt>
                      <c:pt idx="6">
                        <c:v>Söderhamn Din HC</c:v>
                      </c:pt>
                      <c:pt idx="7">
                        <c:v>Strömsbro Din HC</c:v>
                      </c:pt>
                      <c:pt idx="8">
                        <c:v>Kilafors Din HC</c:v>
                      </c:pt>
                      <c:pt idx="9">
                        <c:v>Valbo Din HC</c:v>
                      </c:pt>
                      <c:pt idx="10">
                        <c:v>Ockelbo Din HC</c:v>
                      </c:pt>
                      <c:pt idx="11">
                        <c:v>Gävlestrand Din HC</c:v>
                      </c:pt>
                      <c:pt idx="12">
                        <c:v>Ljusdal/Ramsjö Din HC</c:v>
                      </c:pt>
                      <c:pt idx="13">
                        <c:v>Järvsö Din HC</c:v>
                      </c:pt>
                      <c:pt idx="14">
                        <c:v>Storvik Din HC</c:v>
                      </c:pt>
                      <c:pt idx="15">
                        <c:v>Sandviken södra Din HC</c:v>
                      </c:pt>
                      <c:pt idx="16">
                        <c:v>Färila/Los Din HC</c:v>
                      </c:pt>
                      <c:pt idx="17">
                        <c:v>Alfta Din HC</c:v>
                      </c:pt>
                      <c:pt idx="18">
                        <c:v>HC City PTJ</c:v>
                      </c:pt>
                      <c:pt idx="19">
                        <c:v>Hofors Din HC</c:v>
                      </c:pt>
                      <c:pt idx="20">
                        <c:v>Hamrånge Din HC</c:v>
                      </c:pt>
                      <c:pt idx="21">
                        <c:v>Oxtorgets HC</c:v>
                      </c:pt>
                      <c:pt idx="22">
                        <c:v>Capio HC Gävle</c:v>
                      </c:pt>
                      <c:pt idx="23">
                        <c:v>Linden Din HC</c:v>
                      </c:pt>
                      <c:pt idx="24">
                        <c:v>Delsbo/Friggesund Din HC</c:v>
                      </c:pt>
                      <c:pt idx="25">
                        <c:v>Bollnäs HC</c:v>
                      </c:pt>
                      <c:pt idx="26">
                        <c:v>Capio HC Bomhus</c:v>
                      </c:pt>
                      <c:pt idx="27">
                        <c:v>Premicare E-Center HC</c:v>
                      </c:pt>
                      <c:pt idx="28">
                        <c:v>Södertull Din HC</c:v>
                      </c:pt>
                      <c:pt idx="29">
                        <c:v>Söderhamnsfjärdens HC</c:v>
                      </c:pt>
                      <c:pt idx="30">
                        <c:v>Andersberg Din HC</c:v>
                      </c:pt>
                      <c:pt idx="31">
                        <c:v>Premicare Varvet HC</c:v>
                      </c:pt>
                      <c:pt idx="32">
                        <c:v>Hedesunda/Färnebo Din HC</c:v>
                      </c:pt>
                      <c:pt idx="33">
                        <c:v>Sandviken norra Din HC</c:v>
                      </c:pt>
                      <c:pt idx="34">
                        <c:v>Håstaholmen HC</c:v>
                      </c:pt>
                      <c:pt idx="35">
                        <c:v>Capio HC Brynäs</c:v>
                      </c:pt>
                      <c:pt idx="36">
                        <c:v>Premicare Bergsjö HC</c:v>
                      </c:pt>
                      <c:pt idx="37">
                        <c:v>HC Sjöstaden</c:v>
                      </c:pt>
                      <c:pt idx="38">
                        <c:v>Harmånger Hälsingeläkarna AB</c:v>
                      </c:pt>
                      <c:pt idx="39">
                        <c:v>Falck Hälsopartner HC</c:v>
                      </c:pt>
                      <c:pt idx="40">
                        <c:v>Eira HC PTJ</c:v>
                      </c:pt>
                      <c:pt idx="41">
                        <c:v>Region Gävleborg</c:v>
                      </c:pt>
                      <c:pt idx="42">
                        <c:v>Sverige</c:v>
                      </c:pt>
                    </c:strCache>
                  </c:strRef>
                </c:cat>
                <c:val>
                  <c:numRef>
                    <c:extLst>
                      <c:ext uri="{02D57815-91ED-43cb-92C2-25804820EDAC}">
                        <c15:formulaRef>
                          <c15:sqref>'Andel patienter med en fast läk'!$C$2:$C$44</c15:sqref>
                        </c15:formulaRef>
                      </c:ext>
                    </c:extLst>
                    <c:numCache>
                      <c:formatCode>General</c:formatCode>
                      <c:ptCount val="43"/>
                      <c:pt idx="0">
                        <c:v>0</c:v>
                      </c:pt>
                      <c:pt idx="1">
                        <c:v>129</c:v>
                      </c:pt>
                      <c:pt idx="2">
                        <c:v>181</c:v>
                      </c:pt>
                      <c:pt idx="3">
                        <c:v>451</c:v>
                      </c:pt>
                      <c:pt idx="4">
                        <c:v>118</c:v>
                      </c:pt>
                      <c:pt idx="5">
                        <c:v>163</c:v>
                      </c:pt>
                      <c:pt idx="6">
                        <c:v>497</c:v>
                      </c:pt>
                      <c:pt idx="7">
                        <c:v>964</c:v>
                      </c:pt>
                      <c:pt idx="8">
                        <c:v>440</c:v>
                      </c:pt>
                      <c:pt idx="9">
                        <c:v>1441</c:v>
                      </c:pt>
                      <c:pt idx="10">
                        <c:v>919</c:v>
                      </c:pt>
                      <c:pt idx="11">
                        <c:v>1407</c:v>
                      </c:pt>
                      <c:pt idx="12">
                        <c:v>2106</c:v>
                      </c:pt>
                      <c:pt idx="13">
                        <c:v>1263</c:v>
                      </c:pt>
                      <c:pt idx="14">
                        <c:v>2021</c:v>
                      </c:pt>
                      <c:pt idx="15">
                        <c:v>4700</c:v>
                      </c:pt>
                      <c:pt idx="16">
                        <c:v>1843</c:v>
                      </c:pt>
                      <c:pt idx="17">
                        <c:v>1702</c:v>
                      </c:pt>
                      <c:pt idx="18">
                        <c:v>6250</c:v>
                      </c:pt>
                      <c:pt idx="19">
                        <c:v>4193</c:v>
                      </c:pt>
                      <c:pt idx="20">
                        <c:v>1638</c:v>
                      </c:pt>
                      <c:pt idx="21">
                        <c:v>2968</c:v>
                      </c:pt>
                      <c:pt idx="22">
                        <c:v>6095</c:v>
                      </c:pt>
                      <c:pt idx="23">
                        <c:v>1524</c:v>
                      </c:pt>
                      <c:pt idx="24">
                        <c:v>4001</c:v>
                      </c:pt>
                      <c:pt idx="25">
                        <c:v>12386</c:v>
                      </c:pt>
                      <c:pt idx="26">
                        <c:v>5309</c:v>
                      </c:pt>
                      <c:pt idx="27">
                        <c:v>2461</c:v>
                      </c:pt>
                      <c:pt idx="28">
                        <c:v>5083</c:v>
                      </c:pt>
                      <c:pt idx="29">
                        <c:v>4573</c:v>
                      </c:pt>
                      <c:pt idx="30">
                        <c:v>6122</c:v>
                      </c:pt>
                      <c:pt idx="31">
                        <c:v>5059</c:v>
                      </c:pt>
                      <c:pt idx="32">
                        <c:v>2683</c:v>
                      </c:pt>
                      <c:pt idx="33">
                        <c:v>8518</c:v>
                      </c:pt>
                      <c:pt idx="34">
                        <c:v>6761</c:v>
                      </c:pt>
                      <c:pt idx="35">
                        <c:v>7149</c:v>
                      </c:pt>
                      <c:pt idx="36">
                        <c:v>3751</c:v>
                      </c:pt>
                      <c:pt idx="37">
                        <c:v>3724</c:v>
                      </c:pt>
                      <c:pt idx="38">
                        <c:v>4682</c:v>
                      </c:pt>
                      <c:pt idx="39">
                        <c:v>10099</c:v>
                      </c:pt>
                      <c:pt idx="40">
                        <c:v>8888</c:v>
                      </c:pt>
                      <c:pt idx="41">
                        <c:v>144262</c:v>
                      </c:pt>
                      <c:pt idx="42">
                        <c:v>2117858</c:v>
                      </c:pt>
                    </c:numCache>
                  </c:numRef>
                </c:val>
                <c:extLst>
                  <c:ext xmlns:c16="http://schemas.microsoft.com/office/drawing/2014/chart" uri="{C3380CC4-5D6E-409C-BE32-E72D297353CC}">
                    <c16:uniqueId val="{00000005-A0AC-4B41-8CF0-E8BAAAB6FD04}"/>
                  </c:ext>
                </c:extLst>
              </c15:ser>
            </c15:filteredBarSeries>
            <c15:filteredBarSeries>
              <c15:ser>
                <c:idx val="2"/>
                <c:order val="2"/>
                <c:tx>
                  <c:strRef>
                    <c:extLst xmlns:c15="http://schemas.microsoft.com/office/drawing/2012/chart">
                      <c:ext xmlns:c15="http://schemas.microsoft.com/office/drawing/2012/chart" uri="{02D57815-91ED-43cb-92C2-25804820EDAC}">
                        <c15:formulaRef>
                          <c15:sqref>'Andel patienter med en fast läk'!$D$1</c15:sqref>
                        </c15:formulaRef>
                      </c:ext>
                    </c:extLst>
                    <c:strCache>
                      <c:ptCount val="1"/>
                      <c:pt idx="0">
                        <c:v>Nämnare</c:v>
                      </c:pt>
                    </c:strCache>
                  </c:strRef>
                </c:tx>
                <c:spPr>
                  <a:solidFill>
                    <a:schemeClr val="accent3"/>
                  </a:solidFill>
                  <a:ln>
                    <a:noFill/>
                  </a:ln>
                  <a:effectLst/>
                </c:spPr>
                <c:invertIfNegative val="0"/>
                <c:cat>
                  <c:strRef>
                    <c:extLst xmlns:c15="http://schemas.microsoft.com/office/drawing/2012/chart">
                      <c:ext xmlns:c15="http://schemas.microsoft.com/office/drawing/2012/chart" uri="{02D57815-91ED-43cb-92C2-25804820EDAC}">
                        <c15:formulaRef>
                          <c15:sqref>'Andel patienter med en fast läk'!$A$2:$A$44</c15:sqref>
                        </c15:formulaRef>
                      </c:ext>
                    </c:extLst>
                    <c:strCache>
                      <c:ptCount val="43"/>
                      <c:pt idx="0">
                        <c:v>Voxnadalens HC</c:v>
                      </c:pt>
                      <c:pt idx="1">
                        <c:v>Sätra Din HC</c:v>
                      </c:pt>
                      <c:pt idx="2">
                        <c:v>Edsbyn Din HC</c:v>
                      </c:pt>
                      <c:pt idx="3">
                        <c:v>Hudiksvall Din HC</c:v>
                      </c:pt>
                      <c:pt idx="4">
                        <c:v>Iggesund Din HC</c:v>
                      </c:pt>
                      <c:pt idx="5">
                        <c:v>Arbrå Din HC</c:v>
                      </c:pt>
                      <c:pt idx="6">
                        <c:v>Söderhamn Din HC</c:v>
                      </c:pt>
                      <c:pt idx="7">
                        <c:v>Strömsbro Din HC</c:v>
                      </c:pt>
                      <c:pt idx="8">
                        <c:v>Kilafors Din HC</c:v>
                      </c:pt>
                      <c:pt idx="9">
                        <c:v>Valbo Din HC</c:v>
                      </c:pt>
                      <c:pt idx="10">
                        <c:v>Ockelbo Din HC</c:v>
                      </c:pt>
                      <c:pt idx="11">
                        <c:v>Gävlestrand Din HC</c:v>
                      </c:pt>
                      <c:pt idx="12">
                        <c:v>Ljusdal/Ramsjö Din HC</c:v>
                      </c:pt>
                      <c:pt idx="13">
                        <c:v>Järvsö Din HC</c:v>
                      </c:pt>
                      <c:pt idx="14">
                        <c:v>Storvik Din HC</c:v>
                      </c:pt>
                      <c:pt idx="15">
                        <c:v>Sandviken södra Din HC</c:v>
                      </c:pt>
                      <c:pt idx="16">
                        <c:v>Färila/Los Din HC</c:v>
                      </c:pt>
                      <c:pt idx="17">
                        <c:v>Alfta Din HC</c:v>
                      </c:pt>
                      <c:pt idx="18">
                        <c:v>HC City PTJ</c:v>
                      </c:pt>
                      <c:pt idx="19">
                        <c:v>Hofors Din HC</c:v>
                      </c:pt>
                      <c:pt idx="20">
                        <c:v>Hamrånge Din HC</c:v>
                      </c:pt>
                      <c:pt idx="21">
                        <c:v>Oxtorgets HC</c:v>
                      </c:pt>
                      <c:pt idx="22">
                        <c:v>Capio HC Gävle</c:v>
                      </c:pt>
                      <c:pt idx="23">
                        <c:v>Linden Din HC</c:v>
                      </c:pt>
                      <c:pt idx="24">
                        <c:v>Delsbo/Friggesund Din HC</c:v>
                      </c:pt>
                      <c:pt idx="25">
                        <c:v>Bollnäs HC</c:v>
                      </c:pt>
                      <c:pt idx="26">
                        <c:v>Capio HC Bomhus</c:v>
                      </c:pt>
                      <c:pt idx="27">
                        <c:v>Premicare E-Center HC</c:v>
                      </c:pt>
                      <c:pt idx="28">
                        <c:v>Södertull Din HC</c:v>
                      </c:pt>
                      <c:pt idx="29">
                        <c:v>Söderhamnsfjärdens HC</c:v>
                      </c:pt>
                      <c:pt idx="30">
                        <c:v>Andersberg Din HC</c:v>
                      </c:pt>
                      <c:pt idx="31">
                        <c:v>Premicare Varvet HC</c:v>
                      </c:pt>
                      <c:pt idx="32">
                        <c:v>Hedesunda/Färnebo Din HC</c:v>
                      </c:pt>
                      <c:pt idx="33">
                        <c:v>Sandviken norra Din HC</c:v>
                      </c:pt>
                      <c:pt idx="34">
                        <c:v>Håstaholmen HC</c:v>
                      </c:pt>
                      <c:pt idx="35">
                        <c:v>Capio HC Brynäs</c:v>
                      </c:pt>
                      <c:pt idx="36">
                        <c:v>Premicare Bergsjö HC</c:v>
                      </c:pt>
                      <c:pt idx="37">
                        <c:v>HC Sjöstaden</c:v>
                      </c:pt>
                      <c:pt idx="38">
                        <c:v>Harmånger Hälsingeläkarna AB</c:v>
                      </c:pt>
                      <c:pt idx="39">
                        <c:v>Falck Hälsopartner HC</c:v>
                      </c:pt>
                      <c:pt idx="40">
                        <c:v>Eira HC PTJ</c:v>
                      </c:pt>
                      <c:pt idx="41">
                        <c:v>Region Gävleborg</c:v>
                      </c:pt>
                      <c:pt idx="42">
                        <c:v>Sverige</c:v>
                      </c:pt>
                    </c:strCache>
                  </c:strRef>
                </c:cat>
                <c:val>
                  <c:numRef>
                    <c:extLst xmlns:c15="http://schemas.microsoft.com/office/drawing/2012/chart">
                      <c:ext xmlns:c15="http://schemas.microsoft.com/office/drawing/2012/chart" uri="{02D57815-91ED-43cb-92C2-25804820EDAC}">
                        <c15:formulaRef>
                          <c15:sqref>'Andel patienter med en fast läk'!$D$2:$D$44</c15:sqref>
                        </c15:formulaRef>
                      </c:ext>
                    </c:extLst>
                    <c:numCache>
                      <c:formatCode>General</c:formatCode>
                      <c:ptCount val="43"/>
                      <c:pt idx="0">
                        <c:v>1984</c:v>
                      </c:pt>
                      <c:pt idx="1">
                        <c:v>7556</c:v>
                      </c:pt>
                      <c:pt idx="2">
                        <c:v>6375</c:v>
                      </c:pt>
                      <c:pt idx="3">
                        <c:v>13951</c:v>
                      </c:pt>
                      <c:pt idx="4">
                        <c:v>3350</c:v>
                      </c:pt>
                      <c:pt idx="5">
                        <c:v>3653</c:v>
                      </c:pt>
                      <c:pt idx="6">
                        <c:v>6493</c:v>
                      </c:pt>
                      <c:pt idx="7">
                        <c:v>10701</c:v>
                      </c:pt>
                      <c:pt idx="8">
                        <c:v>3384</c:v>
                      </c:pt>
                      <c:pt idx="9">
                        <c:v>9040</c:v>
                      </c:pt>
                      <c:pt idx="10">
                        <c:v>5135</c:v>
                      </c:pt>
                      <c:pt idx="11">
                        <c:v>7360</c:v>
                      </c:pt>
                      <c:pt idx="12">
                        <c:v>10282</c:v>
                      </c:pt>
                      <c:pt idx="13">
                        <c:v>4136</c:v>
                      </c:pt>
                      <c:pt idx="14">
                        <c:v>6096</c:v>
                      </c:pt>
                      <c:pt idx="15">
                        <c:v>11121</c:v>
                      </c:pt>
                      <c:pt idx="16">
                        <c:v>3839</c:v>
                      </c:pt>
                      <c:pt idx="17">
                        <c:v>3350</c:v>
                      </c:pt>
                      <c:pt idx="18">
                        <c:v>11278</c:v>
                      </c:pt>
                      <c:pt idx="19">
                        <c:v>7468</c:v>
                      </c:pt>
                      <c:pt idx="20">
                        <c:v>2893</c:v>
                      </c:pt>
                      <c:pt idx="21">
                        <c:v>5086</c:v>
                      </c:pt>
                      <c:pt idx="22">
                        <c:v>10149</c:v>
                      </c:pt>
                      <c:pt idx="23">
                        <c:v>2499</c:v>
                      </c:pt>
                      <c:pt idx="24">
                        <c:v>6287</c:v>
                      </c:pt>
                      <c:pt idx="25">
                        <c:v>18725</c:v>
                      </c:pt>
                      <c:pt idx="26">
                        <c:v>7894</c:v>
                      </c:pt>
                      <c:pt idx="27">
                        <c:v>3589</c:v>
                      </c:pt>
                      <c:pt idx="28">
                        <c:v>7306</c:v>
                      </c:pt>
                      <c:pt idx="29">
                        <c:v>6289</c:v>
                      </c:pt>
                      <c:pt idx="30">
                        <c:v>8321</c:v>
                      </c:pt>
                      <c:pt idx="31">
                        <c:v>6552</c:v>
                      </c:pt>
                      <c:pt idx="32">
                        <c:v>3386</c:v>
                      </c:pt>
                      <c:pt idx="33">
                        <c:v>10611</c:v>
                      </c:pt>
                      <c:pt idx="34">
                        <c:v>7626</c:v>
                      </c:pt>
                      <c:pt idx="35">
                        <c:v>8013</c:v>
                      </c:pt>
                      <c:pt idx="36">
                        <c:v>3902</c:v>
                      </c:pt>
                      <c:pt idx="37">
                        <c:v>3776</c:v>
                      </c:pt>
                      <c:pt idx="38">
                        <c:v>4736</c:v>
                      </c:pt>
                      <c:pt idx="39">
                        <c:v>10194</c:v>
                      </c:pt>
                      <c:pt idx="40">
                        <c:v>8943</c:v>
                      </c:pt>
                      <c:pt idx="41">
                        <c:v>283329</c:v>
                      </c:pt>
                      <c:pt idx="42">
                        <c:v>3200860</c:v>
                      </c:pt>
                    </c:numCache>
                  </c:numRef>
                </c:val>
                <c:extLst xmlns:c15="http://schemas.microsoft.com/office/drawing/2012/chart">
                  <c:ext xmlns:c16="http://schemas.microsoft.com/office/drawing/2014/chart" uri="{C3380CC4-5D6E-409C-BE32-E72D297353CC}">
                    <c16:uniqueId val="{00000006-A0AC-4B41-8CF0-E8BAAAB6FD04}"/>
                  </c:ext>
                </c:extLst>
              </c15:ser>
            </c15:filteredBarSeries>
          </c:ext>
        </c:extLst>
      </c:barChart>
      <c:lineChart>
        <c:grouping val="standard"/>
        <c:varyColors val="0"/>
        <c:ser>
          <c:idx val="3"/>
          <c:order val="3"/>
          <c:tx>
            <c:strRef>
              <c:f>'Andel patienter med en fast läk'!$E$1</c:f>
              <c:strCache>
                <c:ptCount val="1"/>
                <c:pt idx="0">
                  <c:v>Mål </c:v>
                </c:pt>
              </c:strCache>
            </c:strRef>
          </c:tx>
          <c:spPr>
            <a:ln w="28575" cap="rnd">
              <a:solidFill>
                <a:schemeClr val="accent4"/>
              </a:solidFill>
              <a:prstDash val="sysDash"/>
              <a:round/>
            </a:ln>
            <a:effectLst/>
          </c:spPr>
          <c:marker>
            <c:symbol val="none"/>
          </c:marker>
          <c:dLbls>
            <c:dLbl>
              <c:idx val="0"/>
              <c:layout>
                <c:manualLayout>
                  <c:x val="-5.4803351980137888E-3"/>
                  <c:y val="-5.4648860384243388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0AC-4B41-8CF0-E8BAAAB6FD0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'Andel patienter med en fast läk'!$A$2:$A$44</c:f>
              <c:strCache>
                <c:ptCount val="43"/>
                <c:pt idx="0">
                  <c:v>Voxnadalens HC</c:v>
                </c:pt>
                <c:pt idx="1">
                  <c:v>Sätra Din HC</c:v>
                </c:pt>
                <c:pt idx="2">
                  <c:v>Edsbyn Din HC</c:v>
                </c:pt>
                <c:pt idx="3">
                  <c:v>Hudiksvall Din HC</c:v>
                </c:pt>
                <c:pt idx="4">
                  <c:v>Iggesund Din HC</c:v>
                </c:pt>
                <c:pt idx="5">
                  <c:v>Arbrå Din HC</c:v>
                </c:pt>
                <c:pt idx="6">
                  <c:v>Söderhamn Din HC</c:v>
                </c:pt>
                <c:pt idx="7">
                  <c:v>Strömsbro Din HC</c:v>
                </c:pt>
                <c:pt idx="8">
                  <c:v>Kilafors Din HC</c:v>
                </c:pt>
                <c:pt idx="9">
                  <c:v>Valbo Din HC</c:v>
                </c:pt>
                <c:pt idx="10">
                  <c:v>Ockelbo Din HC</c:v>
                </c:pt>
                <c:pt idx="11">
                  <c:v>Gävlestrand Din HC</c:v>
                </c:pt>
                <c:pt idx="12">
                  <c:v>Ljusdal/Ramsjö Din HC</c:v>
                </c:pt>
                <c:pt idx="13">
                  <c:v>Järvsö Din HC</c:v>
                </c:pt>
                <c:pt idx="14">
                  <c:v>Storvik Din HC</c:v>
                </c:pt>
                <c:pt idx="15">
                  <c:v>Sandviken södra Din HC</c:v>
                </c:pt>
                <c:pt idx="16">
                  <c:v>Färila/Los Din HC</c:v>
                </c:pt>
                <c:pt idx="17">
                  <c:v>Alfta Din HC</c:v>
                </c:pt>
                <c:pt idx="18">
                  <c:v>HC City PTJ</c:v>
                </c:pt>
                <c:pt idx="19">
                  <c:v>Hofors Din HC</c:v>
                </c:pt>
                <c:pt idx="20">
                  <c:v>Hamrånge Din HC</c:v>
                </c:pt>
                <c:pt idx="21">
                  <c:v>Oxtorgets HC</c:v>
                </c:pt>
                <c:pt idx="22">
                  <c:v>Capio HC Gävle</c:v>
                </c:pt>
                <c:pt idx="23">
                  <c:v>Linden Din HC</c:v>
                </c:pt>
                <c:pt idx="24">
                  <c:v>Delsbo/Friggesund Din HC</c:v>
                </c:pt>
                <c:pt idx="25">
                  <c:v>Bollnäs HC</c:v>
                </c:pt>
                <c:pt idx="26">
                  <c:v>Capio HC Bomhus</c:v>
                </c:pt>
                <c:pt idx="27">
                  <c:v>Premicare E-Center HC</c:v>
                </c:pt>
                <c:pt idx="28">
                  <c:v>Södertull Din HC</c:v>
                </c:pt>
                <c:pt idx="29">
                  <c:v>Söderhamnsfjärdens HC</c:v>
                </c:pt>
                <c:pt idx="30">
                  <c:v>Andersberg Din HC</c:v>
                </c:pt>
                <c:pt idx="31">
                  <c:v>Premicare Varvet HC</c:v>
                </c:pt>
                <c:pt idx="32">
                  <c:v>Hedesunda/Färnebo Din HC</c:v>
                </c:pt>
                <c:pt idx="33">
                  <c:v>Sandviken norra Din HC</c:v>
                </c:pt>
                <c:pt idx="34">
                  <c:v>Håstaholmen HC</c:v>
                </c:pt>
                <c:pt idx="35">
                  <c:v>Capio HC Brynäs</c:v>
                </c:pt>
                <c:pt idx="36">
                  <c:v>Premicare Bergsjö HC</c:v>
                </c:pt>
                <c:pt idx="37">
                  <c:v>HC Sjöstaden</c:v>
                </c:pt>
                <c:pt idx="38">
                  <c:v>Harmånger Hälsingeläkarna AB</c:v>
                </c:pt>
                <c:pt idx="39">
                  <c:v>Falck Hälsopartner HC</c:v>
                </c:pt>
                <c:pt idx="40">
                  <c:v>Eira HC PTJ</c:v>
                </c:pt>
                <c:pt idx="41">
                  <c:v>Region Gävleborg</c:v>
                </c:pt>
                <c:pt idx="42">
                  <c:v>Sverige</c:v>
                </c:pt>
              </c:strCache>
            </c:strRef>
          </c:cat>
          <c:val>
            <c:numRef>
              <c:f>'Andel patienter med en fast läk'!$E$2:$E$44</c:f>
              <c:numCache>
                <c:formatCode>0%</c:formatCode>
                <c:ptCount val="43"/>
                <c:pt idx="0">
                  <c:v>0.55000000000000004</c:v>
                </c:pt>
                <c:pt idx="1">
                  <c:v>0.55000000000000004</c:v>
                </c:pt>
                <c:pt idx="2">
                  <c:v>0.55000000000000004</c:v>
                </c:pt>
                <c:pt idx="3">
                  <c:v>0.55000000000000004</c:v>
                </c:pt>
                <c:pt idx="4">
                  <c:v>0.55000000000000004</c:v>
                </c:pt>
                <c:pt idx="5">
                  <c:v>0.55000000000000004</c:v>
                </c:pt>
                <c:pt idx="6">
                  <c:v>0.55000000000000004</c:v>
                </c:pt>
                <c:pt idx="7">
                  <c:v>0.55000000000000004</c:v>
                </c:pt>
                <c:pt idx="8">
                  <c:v>0.55000000000000004</c:v>
                </c:pt>
                <c:pt idx="9">
                  <c:v>0.55000000000000004</c:v>
                </c:pt>
                <c:pt idx="10">
                  <c:v>0.55000000000000004</c:v>
                </c:pt>
                <c:pt idx="11">
                  <c:v>0.55000000000000004</c:v>
                </c:pt>
                <c:pt idx="12">
                  <c:v>0.55000000000000004</c:v>
                </c:pt>
                <c:pt idx="13">
                  <c:v>0.55000000000000004</c:v>
                </c:pt>
                <c:pt idx="14">
                  <c:v>0.55000000000000004</c:v>
                </c:pt>
                <c:pt idx="15">
                  <c:v>0.55000000000000004</c:v>
                </c:pt>
                <c:pt idx="16">
                  <c:v>0.55000000000000004</c:v>
                </c:pt>
                <c:pt idx="17">
                  <c:v>0.55000000000000004</c:v>
                </c:pt>
                <c:pt idx="18">
                  <c:v>0.55000000000000004</c:v>
                </c:pt>
                <c:pt idx="19">
                  <c:v>0.55000000000000004</c:v>
                </c:pt>
                <c:pt idx="20">
                  <c:v>0.55000000000000004</c:v>
                </c:pt>
                <c:pt idx="21">
                  <c:v>0.55000000000000004</c:v>
                </c:pt>
                <c:pt idx="22">
                  <c:v>0.55000000000000004</c:v>
                </c:pt>
                <c:pt idx="23">
                  <c:v>0.55000000000000004</c:v>
                </c:pt>
                <c:pt idx="24">
                  <c:v>0.55000000000000004</c:v>
                </c:pt>
                <c:pt idx="25">
                  <c:v>0.55000000000000004</c:v>
                </c:pt>
                <c:pt idx="26">
                  <c:v>0.55000000000000004</c:v>
                </c:pt>
                <c:pt idx="27">
                  <c:v>0.55000000000000004</c:v>
                </c:pt>
                <c:pt idx="28">
                  <c:v>0.55000000000000004</c:v>
                </c:pt>
                <c:pt idx="29">
                  <c:v>0.55000000000000004</c:v>
                </c:pt>
                <c:pt idx="30">
                  <c:v>0.55000000000000004</c:v>
                </c:pt>
                <c:pt idx="31">
                  <c:v>0.55000000000000004</c:v>
                </c:pt>
                <c:pt idx="32">
                  <c:v>0.55000000000000004</c:v>
                </c:pt>
                <c:pt idx="33">
                  <c:v>0.55000000000000004</c:v>
                </c:pt>
                <c:pt idx="34">
                  <c:v>0.55000000000000004</c:v>
                </c:pt>
                <c:pt idx="35">
                  <c:v>0.55000000000000004</c:v>
                </c:pt>
                <c:pt idx="36">
                  <c:v>0.55000000000000004</c:v>
                </c:pt>
                <c:pt idx="37">
                  <c:v>0.55000000000000004</c:v>
                </c:pt>
                <c:pt idx="38">
                  <c:v>0.55000000000000004</c:v>
                </c:pt>
                <c:pt idx="39">
                  <c:v>0.55000000000000004</c:v>
                </c:pt>
                <c:pt idx="40">
                  <c:v>0.55000000000000004</c:v>
                </c:pt>
                <c:pt idx="41">
                  <c:v>0.55000000000000004</c:v>
                </c:pt>
                <c:pt idx="42">
                  <c:v>0.55000000000000004</c:v>
                </c:pt>
              </c:numCache>
            </c:numRef>
          </c:val>
          <c:smooth val="0"/>
          <c:extLst>
            <c:ext xmlns:c16="http://schemas.microsoft.com/office/drawing/2014/chart" uri="{C3380CC4-5D6E-409C-BE32-E72D297353CC}">
              <c16:uniqueId val="{00000002-A0AC-4B41-8CF0-E8BAAAB6FD04}"/>
            </c:ext>
          </c:extLst>
        </c:ser>
        <c:ser>
          <c:idx val="4"/>
          <c:order val="4"/>
          <c:tx>
            <c:strRef>
              <c:f>'Andel patienter med en fast läk'!$F$1</c:f>
              <c:strCache>
                <c:ptCount val="1"/>
                <c:pt idx="0">
                  <c:v>Delmål</c:v>
                </c:pt>
              </c:strCache>
            </c:strRef>
          </c:tx>
          <c:spPr>
            <a:ln w="28575" cap="rnd">
              <a:solidFill>
                <a:schemeClr val="accent5"/>
              </a:solidFill>
              <a:prstDash val="sysDash"/>
              <a:round/>
            </a:ln>
            <a:effectLst/>
          </c:spPr>
          <c:marker>
            <c:symbol val="none"/>
          </c:marker>
          <c:dLbls>
            <c:dLbl>
              <c:idx val="0"/>
              <c:layout>
                <c:manualLayout>
                  <c:x val="-5.4803351980137888E-3"/>
                  <c:y val="-3.783382641986088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0AC-4B41-8CF0-E8BAAAB6FD0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sv-SE"/>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'Andel patienter med en fast läk'!$A$2:$A$44</c:f>
              <c:strCache>
                <c:ptCount val="43"/>
                <c:pt idx="0">
                  <c:v>Voxnadalens HC</c:v>
                </c:pt>
                <c:pt idx="1">
                  <c:v>Sätra Din HC</c:v>
                </c:pt>
                <c:pt idx="2">
                  <c:v>Edsbyn Din HC</c:v>
                </c:pt>
                <c:pt idx="3">
                  <c:v>Hudiksvall Din HC</c:v>
                </c:pt>
                <c:pt idx="4">
                  <c:v>Iggesund Din HC</c:v>
                </c:pt>
                <c:pt idx="5">
                  <c:v>Arbrå Din HC</c:v>
                </c:pt>
                <c:pt idx="6">
                  <c:v>Söderhamn Din HC</c:v>
                </c:pt>
                <c:pt idx="7">
                  <c:v>Strömsbro Din HC</c:v>
                </c:pt>
                <c:pt idx="8">
                  <c:v>Kilafors Din HC</c:v>
                </c:pt>
                <c:pt idx="9">
                  <c:v>Valbo Din HC</c:v>
                </c:pt>
                <c:pt idx="10">
                  <c:v>Ockelbo Din HC</c:v>
                </c:pt>
                <c:pt idx="11">
                  <c:v>Gävlestrand Din HC</c:v>
                </c:pt>
                <c:pt idx="12">
                  <c:v>Ljusdal/Ramsjö Din HC</c:v>
                </c:pt>
                <c:pt idx="13">
                  <c:v>Järvsö Din HC</c:v>
                </c:pt>
                <c:pt idx="14">
                  <c:v>Storvik Din HC</c:v>
                </c:pt>
                <c:pt idx="15">
                  <c:v>Sandviken södra Din HC</c:v>
                </c:pt>
                <c:pt idx="16">
                  <c:v>Färila/Los Din HC</c:v>
                </c:pt>
                <c:pt idx="17">
                  <c:v>Alfta Din HC</c:v>
                </c:pt>
                <c:pt idx="18">
                  <c:v>HC City PTJ</c:v>
                </c:pt>
                <c:pt idx="19">
                  <c:v>Hofors Din HC</c:v>
                </c:pt>
                <c:pt idx="20">
                  <c:v>Hamrånge Din HC</c:v>
                </c:pt>
                <c:pt idx="21">
                  <c:v>Oxtorgets HC</c:v>
                </c:pt>
                <c:pt idx="22">
                  <c:v>Capio HC Gävle</c:v>
                </c:pt>
                <c:pt idx="23">
                  <c:v>Linden Din HC</c:v>
                </c:pt>
                <c:pt idx="24">
                  <c:v>Delsbo/Friggesund Din HC</c:v>
                </c:pt>
                <c:pt idx="25">
                  <c:v>Bollnäs HC</c:v>
                </c:pt>
                <c:pt idx="26">
                  <c:v>Capio HC Bomhus</c:v>
                </c:pt>
                <c:pt idx="27">
                  <c:v>Premicare E-Center HC</c:v>
                </c:pt>
                <c:pt idx="28">
                  <c:v>Södertull Din HC</c:v>
                </c:pt>
                <c:pt idx="29">
                  <c:v>Söderhamnsfjärdens HC</c:v>
                </c:pt>
                <c:pt idx="30">
                  <c:v>Andersberg Din HC</c:v>
                </c:pt>
                <c:pt idx="31">
                  <c:v>Premicare Varvet HC</c:v>
                </c:pt>
                <c:pt idx="32">
                  <c:v>Hedesunda/Färnebo Din HC</c:v>
                </c:pt>
                <c:pt idx="33">
                  <c:v>Sandviken norra Din HC</c:v>
                </c:pt>
                <c:pt idx="34">
                  <c:v>Håstaholmen HC</c:v>
                </c:pt>
                <c:pt idx="35">
                  <c:v>Capio HC Brynäs</c:v>
                </c:pt>
                <c:pt idx="36">
                  <c:v>Premicare Bergsjö HC</c:v>
                </c:pt>
                <c:pt idx="37">
                  <c:v>HC Sjöstaden</c:v>
                </c:pt>
                <c:pt idx="38">
                  <c:v>Harmånger Hälsingeläkarna AB</c:v>
                </c:pt>
                <c:pt idx="39">
                  <c:v>Falck Hälsopartner HC</c:v>
                </c:pt>
                <c:pt idx="40">
                  <c:v>Eira HC PTJ</c:v>
                </c:pt>
                <c:pt idx="41">
                  <c:v>Region Gävleborg</c:v>
                </c:pt>
                <c:pt idx="42">
                  <c:v>Sverige</c:v>
                </c:pt>
              </c:strCache>
            </c:strRef>
          </c:cat>
          <c:val>
            <c:numRef>
              <c:f>'Andel patienter med en fast läk'!$F$2:$F$44</c:f>
              <c:numCache>
                <c:formatCode>0%</c:formatCode>
                <c:ptCount val="43"/>
                <c:pt idx="0">
                  <c:v>0.4</c:v>
                </c:pt>
                <c:pt idx="1">
                  <c:v>0.4</c:v>
                </c:pt>
                <c:pt idx="2">
                  <c:v>0.4</c:v>
                </c:pt>
                <c:pt idx="3">
                  <c:v>0.4</c:v>
                </c:pt>
                <c:pt idx="4">
                  <c:v>0.4</c:v>
                </c:pt>
                <c:pt idx="5">
                  <c:v>0.4</c:v>
                </c:pt>
                <c:pt idx="6">
                  <c:v>0.4</c:v>
                </c:pt>
                <c:pt idx="7">
                  <c:v>0.4</c:v>
                </c:pt>
                <c:pt idx="8">
                  <c:v>0.4</c:v>
                </c:pt>
                <c:pt idx="9">
                  <c:v>0.4</c:v>
                </c:pt>
                <c:pt idx="10">
                  <c:v>0.4</c:v>
                </c:pt>
                <c:pt idx="11">
                  <c:v>0.4</c:v>
                </c:pt>
                <c:pt idx="12">
                  <c:v>0.4</c:v>
                </c:pt>
                <c:pt idx="13">
                  <c:v>0.4</c:v>
                </c:pt>
                <c:pt idx="14">
                  <c:v>0.4</c:v>
                </c:pt>
                <c:pt idx="15">
                  <c:v>0.4</c:v>
                </c:pt>
                <c:pt idx="16">
                  <c:v>0.4</c:v>
                </c:pt>
                <c:pt idx="17">
                  <c:v>0.4</c:v>
                </c:pt>
                <c:pt idx="18">
                  <c:v>0.4</c:v>
                </c:pt>
                <c:pt idx="19">
                  <c:v>0.4</c:v>
                </c:pt>
                <c:pt idx="20">
                  <c:v>0.4</c:v>
                </c:pt>
                <c:pt idx="21">
                  <c:v>0.4</c:v>
                </c:pt>
                <c:pt idx="22">
                  <c:v>0.4</c:v>
                </c:pt>
                <c:pt idx="23">
                  <c:v>0.4</c:v>
                </c:pt>
                <c:pt idx="24">
                  <c:v>0.4</c:v>
                </c:pt>
                <c:pt idx="25">
                  <c:v>0.4</c:v>
                </c:pt>
                <c:pt idx="26">
                  <c:v>0.4</c:v>
                </c:pt>
                <c:pt idx="27">
                  <c:v>0.4</c:v>
                </c:pt>
                <c:pt idx="28">
                  <c:v>0.4</c:v>
                </c:pt>
                <c:pt idx="29">
                  <c:v>0.4</c:v>
                </c:pt>
                <c:pt idx="30">
                  <c:v>0.4</c:v>
                </c:pt>
                <c:pt idx="31">
                  <c:v>0.4</c:v>
                </c:pt>
                <c:pt idx="32">
                  <c:v>0.4</c:v>
                </c:pt>
                <c:pt idx="33">
                  <c:v>0.4</c:v>
                </c:pt>
                <c:pt idx="34">
                  <c:v>0.4</c:v>
                </c:pt>
                <c:pt idx="35">
                  <c:v>0.4</c:v>
                </c:pt>
                <c:pt idx="36">
                  <c:v>0.4</c:v>
                </c:pt>
                <c:pt idx="37">
                  <c:v>0.4</c:v>
                </c:pt>
                <c:pt idx="38">
                  <c:v>0.4</c:v>
                </c:pt>
                <c:pt idx="39">
                  <c:v>0.4</c:v>
                </c:pt>
                <c:pt idx="40">
                  <c:v>0.4</c:v>
                </c:pt>
                <c:pt idx="41">
                  <c:v>0.4</c:v>
                </c:pt>
                <c:pt idx="42">
                  <c:v>0.4</c:v>
                </c:pt>
              </c:numCache>
            </c:numRef>
          </c:val>
          <c:smooth val="0"/>
          <c:extLst>
            <c:ext xmlns:c16="http://schemas.microsoft.com/office/drawing/2014/chart" uri="{C3380CC4-5D6E-409C-BE32-E72D297353CC}">
              <c16:uniqueId val="{00000004-A0AC-4B41-8CF0-E8BAAAB6FD04}"/>
            </c:ext>
          </c:extLst>
        </c:ser>
        <c:dLbls>
          <c:showLegendKey val="0"/>
          <c:showVal val="0"/>
          <c:showCatName val="0"/>
          <c:showSerName val="0"/>
          <c:showPercent val="0"/>
          <c:showBubbleSize val="0"/>
        </c:dLbls>
        <c:marker val="1"/>
        <c:smooth val="0"/>
        <c:axId val="91123279"/>
        <c:axId val="1668632735"/>
      </c:lineChart>
      <c:catAx>
        <c:axId val="911232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1668632735"/>
        <c:crosses val="autoZero"/>
        <c:auto val="1"/>
        <c:lblAlgn val="ctr"/>
        <c:lblOffset val="100"/>
        <c:noMultiLvlLbl val="0"/>
      </c:catAx>
      <c:valAx>
        <c:axId val="16686327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911232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5.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image" Target="../media/image48.svg"/><Relationship Id="rId1" Type="http://schemas.openxmlformats.org/officeDocument/2006/relationships/hyperlink" Target="file:///C:\Users\ae10443\Downloads\Introduktion%20till%20hemsjukv&#195;&#165;rd%20och%20S&#195;&#132;BO,%20l&#195;&#164;kare%20Prim&#195;&#164;rv&#195;&#165;rd,%20H&#195;&#164;lsoval%20Region%20G&#195;&#164;vleborg%20%20(9).pdf" TargetMode="External"/><Relationship Id="rId4" Type="http://schemas.openxmlformats.org/officeDocument/2006/relationships/image" Target="../media/image50.svg"/></Relationships>
</file>

<file path=ppt/diagrams/_rels/drawing5.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image" Target="../media/image49.svg"/><Relationship Id="rId1" Type="http://schemas.openxmlformats.org/officeDocument/2006/relationships/image" Target="../media/image48.svg"/><Relationship Id="rId4" Type="http://schemas.openxmlformats.org/officeDocument/2006/relationships/hyperlink" Target="file:///C:\Users\ae10443\Downloads\Introduktion%20till%20hemsjukv&#195;&#165;rd%20och%20S&#195;&#132;BO,%20l&#195;&#164;kare%20Prim&#195;&#164;rv&#195;&#165;rd,%20H&#195;&#164;lsoval%20Region%20G&#195;&#164;vleborg%20%20(9).pdf"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7">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1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6">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79055E-66D4-404B-80F5-30818321837D}" type="doc">
      <dgm:prSet loTypeId="urn:microsoft.com/office/officeart/2005/8/layout/process1" loCatId="process" qsTypeId="urn:microsoft.com/office/officeart/2005/8/quickstyle/simple1" qsCatId="simple" csTypeId="urn:microsoft.com/office/officeart/2005/8/colors/accent1_2" csCatId="accent1" phldr="1"/>
      <dgm:spPr/>
    </dgm:pt>
    <dgm:pt modelId="{BABD3C09-FBD5-473A-89FA-CCBA4A4D60C3}">
      <dgm:prSet phldrT="[Text]"/>
      <dgm:spPr>
        <a:ln>
          <a:noFill/>
        </a:ln>
      </dgm:spPr>
      <dgm:t>
        <a:bodyPr/>
        <a:lstStyle/>
        <a:p>
          <a:r>
            <a:rPr lang="sv-SE"/>
            <a:t>Nya förskrivningar läggs upp mot den nya betalaren</a:t>
          </a:r>
        </a:p>
      </dgm:t>
    </dgm:pt>
    <dgm:pt modelId="{81F2A376-9310-4BA9-8286-C63A9E3E04D8}" type="parTrans" cxnId="{81EB2055-9307-4261-A5A7-CE8DEBE88626}">
      <dgm:prSet/>
      <dgm:spPr/>
      <dgm:t>
        <a:bodyPr/>
        <a:lstStyle/>
        <a:p>
          <a:endParaRPr lang="sv-SE"/>
        </a:p>
      </dgm:t>
    </dgm:pt>
    <dgm:pt modelId="{276F47C0-E8EB-49A7-AFF1-2E9293D85D27}" type="sibTrans" cxnId="{81EB2055-9307-4261-A5A7-CE8DEBE88626}">
      <dgm:prSet/>
      <dgm:spPr/>
      <dgm:t>
        <a:bodyPr/>
        <a:lstStyle/>
        <a:p>
          <a:endParaRPr lang="sv-SE"/>
        </a:p>
      </dgm:t>
    </dgm:pt>
    <dgm:pt modelId="{3E21D485-306C-40A8-8E8E-439CCFBE2F43}">
      <dgm:prSet/>
      <dgm:spPr>
        <a:ln>
          <a:noFill/>
        </a:ln>
      </dgm:spPr>
      <dgm:t>
        <a:bodyPr/>
        <a:lstStyle/>
        <a:p>
          <a:r>
            <a:rPr lang="sv-SE"/>
            <a:t>För befintliga hjälpmedel byts betalare</a:t>
          </a:r>
        </a:p>
      </dgm:t>
    </dgm:pt>
    <dgm:pt modelId="{0F234331-2DE0-492B-B6B1-AB88B94A8FF4}" type="parTrans" cxnId="{555F4EB3-CE38-4025-915B-1432DA8978D9}">
      <dgm:prSet/>
      <dgm:spPr/>
      <dgm:t>
        <a:bodyPr/>
        <a:lstStyle/>
        <a:p>
          <a:endParaRPr lang="sv-SE"/>
        </a:p>
      </dgm:t>
    </dgm:pt>
    <dgm:pt modelId="{42F9CEE9-F073-4B1F-A98A-9A86537CF54F}" type="sibTrans" cxnId="{555F4EB3-CE38-4025-915B-1432DA8978D9}">
      <dgm:prSet/>
      <dgm:spPr/>
      <dgm:t>
        <a:bodyPr/>
        <a:lstStyle/>
        <a:p>
          <a:endParaRPr lang="sv-SE"/>
        </a:p>
      </dgm:t>
    </dgm:pt>
    <dgm:pt modelId="{2796D369-6DB0-4799-9382-2B3BA4BB5D21}">
      <dgm:prSet phldrT="[Text]"/>
      <dgm:spPr>
        <a:ln>
          <a:noFill/>
        </a:ln>
      </dgm:spPr>
      <dgm:t>
        <a:bodyPr/>
        <a:lstStyle/>
        <a:p>
          <a:r>
            <a:rPr lang="sv-SE"/>
            <a:t>Förskrivare på hälsocentralerna ges tillgång till ett nytt kostnadsställe </a:t>
          </a:r>
        </a:p>
      </dgm:t>
    </dgm:pt>
    <dgm:pt modelId="{34E14EF5-06F4-4186-8CC8-C317045354E7}" type="parTrans" cxnId="{8532A1D3-0781-4435-A1AA-636D251F5690}">
      <dgm:prSet/>
      <dgm:spPr/>
      <dgm:t>
        <a:bodyPr/>
        <a:lstStyle/>
        <a:p>
          <a:endParaRPr lang="sv-SE"/>
        </a:p>
      </dgm:t>
    </dgm:pt>
    <dgm:pt modelId="{387D09EE-9EEA-4EA2-A17C-4900551D8300}" type="sibTrans" cxnId="{8532A1D3-0781-4435-A1AA-636D251F5690}">
      <dgm:prSet/>
      <dgm:spPr/>
      <dgm:t>
        <a:bodyPr/>
        <a:lstStyle/>
        <a:p>
          <a:endParaRPr lang="sv-SE"/>
        </a:p>
      </dgm:t>
    </dgm:pt>
    <dgm:pt modelId="{4BA13B6F-0CF6-43DF-92F9-221EF2ABFED3}" type="pres">
      <dgm:prSet presAssocID="{BC79055E-66D4-404B-80F5-30818321837D}" presName="Name0" presStyleCnt="0">
        <dgm:presLayoutVars>
          <dgm:dir/>
          <dgm:resizeHandles val="exact"/>
        </dgm:presLayoutVars>
      </dgm:prSet>
      <dgm:spPr/>
    </dgm:pt>
    <dgm:pt modelId="{0A16510D-9964-4C61-B7EE-18005C338877}" type="pres">
      <dgm:prSet presAssocID="{2796D369-6DB0-4799-9382-2B3BA4BB5D21}" presName="node" presStyleLbl="node1" presStyleIdx="0" presStyleCnt="3">
        <dgm:presLayoutVars>
          <dgm:bulletEnabled val="1"/>
        </dgm:presLayoutVars>
      </dgm:prSet>
      <dgm:spPr/>
    </dgm:pt>
    <dgm:pt modelId="{8106F2F2-7C02-4DDC-8779-E0700414C7CB}" type="pres">
      <dgm:prSet presAssocID="{387D09EE-9EEA-4EA2-A17C-4900551D8300}" presName="sibTrans" presStyleLbl="sibTrans2D1" presStyleIdx="0" presStyleCnt="2"/>
      <dgm:spPr/>
    </dgm:pt>
    <dgm:pt modelId="{7D9F8802-AA43-4D63-B219-D8E11287A555}" type="pres">
      <dgm:prSet presAssocID="{387D09EE-9EEA-4EA2-A17C-4900551D8300}" presName="connectorText" presStyleLbl="sibTrans2D1" presStyleIdx="0" presStyleCnt="2"/>
      <dgm:spPr/>
    </dgm:pt>
    <dgm:pt modelId="{3D946C59-D936-46EF-84F7-5FE38AD4060F}" type="pres">
      <dgm:prSet presAssocID="{BABD3C09-FBD5-473A-89FA-CCBA4A4D60C3}" presName="node" presStyleLbl="node1" presStyleIdx="1" presStyleCnt="3">
        <dgm:presLayoutVars>
          <dgm:bulletEnabled val="1"/>
        </dgm:presLayoutVars>
      </dgm:prSet>
      <dgm:spPr/>
    </dgm:pt>
    <dgm:pt modelId="{ECB85FEF-FC21-4576-94B5-9CA1894D67AC}" type="pres">
      <dgm:prSet presAssocID="{276F47C0-E8EB-49A7-AFF1-2E9293D85D27}" presName="sibTrans" presStyleLbl="sibTrans2D1" presStyleIdx="1" presStyleCnt="2"/>
      <dgm:spPr/>
    </dgm:pt>
    <dgm:pt modelId="{1BE4E56F-52EF-4B88-B3AE-2BC321D08B6E}" type="pres">
      <dgm:prSet presAssocID="{276F47C0-E8EB-49A7-AFF1-2E9293D85D27}" presName="connectorText" presStyleLbl="sibTrans2D1" presStyleIdx="1" presStyleCnt="2"/>
      <dgm:spPr/>
    </dgm:pt>
    <dgm:pt modelId="{B8C6F8B1-740B-422C-96F6-893FF2A988C1}" type="pres">
      <dgm:prSet presAssocID="{3E21D485-306C-40A8-8E8E-439CCFBE2F43}" presName="node" presStyleLbl="node1" presStyleIdx="2" presStyleCnt="3">
        <dgm:presLayoutVars>
          <dgm:bulletEnabled val="1"/>
        </dgm:presLayoutVars>
      </dgm:prSet>
      <dgm:spPr/>
    </dgm:pt>
  </dgm:ptLst>
  <dgm:cxnLst>
    <dgm:cxn modelId="{22B95227-3A99-4234-87B2-6C428B8001EA}" type="presOf" srcId="{276F47C0-E8EB-49A7-AFF1-2E9293D85D27}" destId="{1BE4E56F-52EF-4B88-B3AE-2BC321D08B6E}" srcOrd="1" destOrd="0" presId="urn:microsoft.com/office/officeart/2005/8/layout/process1"/>
    <dgm:cxn modelId="{15489567-FD9B-4683-A204-0B103D4A6691}" type="presOf" srcId="{BABD3C09-FBD5-473A-89FA-CCBA4A4D60C3}" destId="{3D946C59-D936-46EF-84F7-5FE38AD4060F}" srcOrd="0" destOrd="0" presId="urn:microsoft.com/office/officeart/2005/8/layout/process1"/>
    <dgm:cxn modelId="{01778070-2B48-43A5-AF53-3381D8B811D5}" type="presOf" srcId="{3E21D485-306C-40A8-8E8E-439CCFBE2F43}" destId="{B8C6F8B1-740B-422C-96F6-893FF2A988C1}" srcOrd="0" destOrd="0" presId="urn:microsoft.com/office/officeart/2005/8/layout/process1"/>
    <dgm:cxn modelId="{81EB2055-9307-4261-A5A7-CE8DEBE88626}" srcId="{BC79055E-66D4-404B-80F5-30818321837D}" destId="{BABD3C09-FBD5-473A-89FA-CCBA4A4D60C3}" srcOrd="1" destOrd="0" parTransId="{81F2A376-9310-4BA9-8286-C63A9E3E04D8}" sibTransId="{276F47C0-E8EB-49A7-AFF1-2E9293D85D27}"/>
    <dgm:cxn modelId="{4027EF93-C53E-419A-9354-A342D93E9B3E}" type="presOf" srcId="{387D09EE-9EEA-4EA2-A17C-4900551D8300}" destId="{7D9F8802-AA43-4D63-B219-D8E11287A555}" srcOrd="1" destOrd="0" presId="urn:microsoft.com/office/officeart/2005/8/layout/process1"/>
    <dgm:cxn modelId="{15DB019E-2E47-4871-B834-830E777CE1FE}" type="presOf" srcId="{387D09EE-9EEA-4EA2-A17C-4900551D8300}" destId="{8106F2F2-7C02-4DDC-8779-E0700414C7CB}" srcOrd="0" destOrd="0" presId="urn:microsoft.com/office/officeart/2005/8/layout/process1"/>
    <dgm:cxn modelId="{555F4EB3-CE38-4025-915B-1432DA8978D9}" srcId="{BC79055E-66D4-404B-80F5-30818321837D}" destId="{3E21D485-306C-40A8-8E8E-439CCFBE2F43}" srcOrd="2" destOrd="0" parTransId="{0F234331-2DE0-492B-B6B1-AB88B94A8FF4}" sibTransId="{42F9CEE9-F073-4B1F-A98A-9A86537CF54F}"/>
    <dgm:cxn modelId="{8532A1D3-0781-4435-A1AA-636D251F5690}" srcId="{BC79055E-66D4-404B-80F5-30818321837D}" destId="{2796D369-6DB0-4799-9382-2B3BA4BB5D21}" srcOrd="0" destOrd="0" parTransId="{34E14EF5-06F4-4186-8CC8-C317045354E7}" sibTransId="{387D09EE-9EEA-4EA2-A17C-4900551D8300}"/>
    <dgm:cxn modelId="{CCD745E3-9B69-48E3-8734-720CA84509EF}" type="presOf" srcId="{276F47C0-E8EB-49A7-AFF1-2E9293D85D27}" destId="{ECB85FEF-FC21-4576-94B5-9CA1894D67AC}" srcOrd="0" destOrd="0" presId="urn:microsoft.com/office/officeart/2005/8/layout/process1"/>
    <dgm:cxn modelId="{D2A9D1F6-0217-40E2-857C-26CE68350912}" type="presOf" srcId="{2796D369-6DB0-4799-9382-2B3BA4BB5D21}" destId="{0A16510D-9964-4C61-B7EE-18005C338877}" srcOrd="0" destOrd="0" presId="urn:microsoft.com/office/officeart/2005/8/layout/process1"/>
    <dgm:cxn modelId="{6DD8B1FA-2F71-463E-B23F-801104457858}" type="presOf" srcId="{BC79055E-66D4-404B-80F5-30818321837D}" destId="{4BA13B6F-0CF6-43DF-92F9-221EF2ABFED3}" srcOrd="0" destOrd="0" presId="urn:microsoft.com/office/officeart/2005/8/layout/process1"/>
    <dgm:cxn modelId="{23A8622C-9DBA-4B8A-B21C-F9E073BEEF01}" type="presParOf" srcId="{4BA13B6F-0CF6-43DF-92F9-221EF2ABFED3}" destId="{0A16510D-9964-4C61-B7EE-18005C338877}" srcOrd="0" destOrd="0" presId="urn:microsoft.com/office/officeart/2005/8/layout/process1"/>
    <dgm:cxn modelId="{8112B7AC-F9A8-4B27-8F20-CF213B869A3C}" type="presParOf" srcId="{4BA13B6F-0CF6-43DF-92F9-221EF2ABFED3}" destId="{8106F2F2-7C02-4DDC-8779-E0700414C7CB}" srcOrd="1" destOrd="0" presId="urn:microsoft.com/office/officeart/2005/8/layout/process1"/>
    <dgm:cxn modelId="{6F62E64A-B3F0-4500-AC75-432B924B0A91}" type="presParOf" srcId="{8106F2F2-7C02-4DDC-8779-E0700414C7CB}" destId="{7D9F8802-AA43-4D63-B219-D8E11287A555}" srcOrd="0" destOrd="0" presId="urn:microsoft.com/office/officeart/2005/8/layout/process1"/>
    <dgm:cxn modelId="{482F6A91-1649-434D-9A68-67DAFC377C12}" type="presParOf" srcId="{4BA13B6F-0CF6-43DF-92F9-221EF2ABFED3}" destId="{3D946C59-D936-46EF-84F7-5FE38AD4060F}" srcOrd="2" destOrd="0" presId="urn:microsoft.com/office/officeart/2005/8/layout/process1"/>
    <dgm:cxn modelId="{A39DC6ED-1842-49F2-BF00-AD00D3415ADA}" type="presParOf" srcId="{4BA13B6F-0CF6-43DF-92F9-221EF2ABFED3}" destId="{ECB85FEF-FC21-4576-94B5-9CA1894D67AC}" srcOrd="3" destOrd="0" presId="urn:microsoft.com/office/officeart/2005/8/layout/process1"/>
    <dgm:cxn modelId="{BB14A42A-25F6-4A6A-9390-4C2364526F04}" type="presParOf" srcId="{ECB85FEF-FC21-4576-94B5-9CA1894D67AC}" destId="{1BE4E56F-52EF-4B88-B3AE-2BC321D08B6E}" srcOrd="0" destOrd="0" presId="urn:microsoft.com/office/officeart/2005/8/layout/process1"/>
    <dgm:cxn modelId="{58A99922-A32C-446A-9146-6C55265AC07B}" type="presParOf" srcId="{4BA13B6F-0CF6-43DF-92F9-221EF2ABFED3}" destId="{B8C6F8B1-740B-422C-96F6-893FF2A988C1}" srcOrd="4" destOrd="0" presId="urn:microsoft.com/office/officeart/2005/8/layout/process1"/>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6C39BED-93FC-4464-BB79-01CF9FBB8708}" type="doc">
      <dgm:prSet loTypeId="urn:microsoft.com/office/officeart/2005/8/layout/vList2" loCatId="list" qsTypeId="urn:microsoft.com/office/officeart/2005/8/quickstyle/simple5#2" qsCatId="simple" csTypeId="urn:microsoft.com/office/officeart/2005/8/colors/accent2_2#7" csCatId="accent2"/>
      <dgm:spPr/>
      <dgm:t>
        <a:bodyPr/>
        <a:lstStyle/>
        <a:p>
          <a:endParaRPr lang="en-US"/>
        </a:p>
      </dgm:t>
    </dgm:pt>
    <dgm:pt modelId="{59E6A308-8C50-4B3D-99CB-2AA3DE1EDCFE}">
      <dgm:prSet/>
      <dgm:spPr/>
      <dgm:t>
        <a:bodyPr/>
        <a:lstStyle/>
        <a:p>
          <a:r>
            <a:rPr lang="en-US" b="1" dirty="0" err="1"/>
            <a:t>Majoriteten</a:t>
          </a:r>
          <a:r>
            <a:rPr lang="en-US" b="1" dirty="0"/>
            <a:t> av </a:t>
          </a:r>
          <a:r>
            <a:rPr lang="en-US" b="1" dirty="0" err="1"/>
            <a:t>hälsocentralerna</a:t>
          </a:r>
          <a:r>
            <a:rPr lang="en-US" b="1" dirty="0"/>
            <a:t> </a:t>
          </a:r>
          <a:r>
            <a:rPr lang="en-US" b="1" dirty="0" err="1"/>
            <a:t>har</a:t>
          </a:r>
          <a:r>
            <a:rPr lang="en-US" b="1" dirty="0"/>
            <a:t> </a:t>
          </a:r>
          <a:r>
            <a:rPr lang="en-US" b="1" dirty="0" err="1"/>
            <a:t>fått</a:t>
          </a:r>
          <a:r>
            <a:rPr lang="en-US" b="1" dirty="0"/>
            <a:t> </a:t>
          </a:r>
          <a:r>
            <a:rPr lang="en-US" b="1" dirty="0" err="1"/>
            <a:t>skriftlig</a:t>
          </a:r>
          <a:r>
            <a:rPr lang="en-US" b="1" dirty="0"/>
            <a:t> </a:t>
          </a:r>
          <a:r>
            <a:rPr lang="en-US" b="1" dirty="0" err="1"/>
            <a:t>återkoppling</a:t>
          </a:r>
          <a:r>
            <a:rPr lang="en-US" b="1" dirty="0"/>
            <a:t> </a:t>
          </a:r>
          <a:r>
            <a:rPr lang="en-US" dirty="0"/>
            <a:t>med </a:t>
          </a:r>
          <a:r>
            <a:rPr lang="en-US" dirty="0" err="1"/>
            <a:t>ett</a:t>
          </a:r>
          <a:r>
            <a:rPr lang="en-US" dirty="0"/>
            <a:t> </a:t>
          </a:r>
          <a:r>
            <a:rPr lang="en-US" dirty="0" err="1"/>
            <a:t>urval</a:t>
          </a:r>
          <a:r>
            <a:rPr lang="en-US" dirty="0"/>
            <a:t> av </a:t>
          </a:r>
          <a:r>
            <a:rPr lang="en-US" dirty="0" err="1"/>
            <a:t>identifierade</a:t>
          </a:r>
          <a:r>
            <a:rPr lang="en-US" dirty="0"/>
            <a:t> </a:t>
          </a:r>
          <a:r>
            <a:rPr lang="en-US" dirty="0" err="1"/>
            <a:t>styrkor</a:t>
          </a:r>
          <a:r>
            <a:rPr lang="en-US" dirty="0"/>
            <a:t>, </a:t>
          </a:r>
          <a:r>
            <a:rPr lang="en-US" dirty="0" err="1"/>
            <a:t>förbättringsområden</a:t>
          </a:r>
          <a:r>
            <a:rPr lang="en-US" dirty="0"/>
            <a:t> och </a:t>
          </a:r>
          <a:r>
            <a:rPr lang="en-US" dirty="0" err="1"/>
            <a:t>frågor</a:t>
          </a:r>
          <a:r>
            <a:rPr lang="en-US" dirty="0"/>
            <a:t> </a:t>
          </a:r>
          <a:r>
            <a:rPr lang="en-US" dirty="0" err="1"/>
            <a:t>att</a:t>
          </a:r>
          <a:r>
            <a:rPr lang="en-US" dirty="0"/>
            <a:t> </a:t>
          </a:r>
          <a:r>
            <a:rPr lang="en-US" dirty="0" err="1"/>
            <a:t>arbeta</a:t>
          </a:r>
          <a:r>
            <a:rPr lang="en-US" dirty="0"/>
            <a:t> </a:t>
          </a:r>
          <a:r>
            <a:rPr lang="en-US" dirty="0" err="1"/>
            <a:t>vidare</a:t>
          </a:r>
          <a:r>
            <a:rPr lang="en-US" dirty="0"/>
            <a:t> med. Vid </a:t>
          </a:r>
          <a:r>
            <a:rPr lang="en-US" dirty="0" err="1"/>
            <a:t>behov</a:t>
          </a:r>
          <a:r>
            <a:rPr lang="en-US" dirty="0"/>
            <a:t> </a:t>
          </a:r>
          <a:r>
            <a:rPr lang="en-US" dirty="0" err="1"/>
            <a:t>har</a:t>
          </a:r>
          <a:r>
            <a:rPr lang="en-US" dirty="0"/>
            <a:t> HVK </a:t>
          </a:r>
          <a:r>
            <a:rPr lang="en-US" dirty="0" err="1"/>
            <a:t>dessutom</a:t>
          </a:r>
          <a:r>
            <a:rPr lang="en-US" dirty="0"/>
            <a:t> </a:t>
          </a:r>
          <a:r>
            <a:rPr lang="en-US" dirty="0" err="1"/>
            <a:t>ställt</a:t>
          </a:r>
          <a:r>
            <a:rPr lang="en-US" dirty="0"/>
            <a:t> </a:t>
          </a:r>
          <a:r>
            <a:rPr lang="en-US" dirty="0" err="1"/>
            <a:t>kompletterande</a:t>
          </a:r>
          <a:r>
            <a:rPr lang="en-US" dirty="0"/>
            <a:t> </a:t>
          </a:r>
          <a:r>
            <a:rPr lang="en-US" dirty="0" err="1"/>
            <a:t>frågor</a:t>
          </a:r>
          <a:r>
            <a:rPr lang="en-US" dirty="0"/>
            <a:t> och </a:t>
          </a:r>
          <a:r>
            <a:rPr lang="en-US" dirty="0" err="1"/>
            <a:t>genomfört</a:t>
          </a:r>
          <a:r>
            <a:rPr lang="en-US" dirty="0"/>
            <a:t> </a:t>
          </a:r>
          <a:r>
            <a:rPr lang="en-US" dirty="0" err="1"/>
            <a:t>kortare</a:t>
          </a:r>
          <a:r>
            <a:rPr lang="en-US" dirty="0"/>
            <a:t> </a:t>
          </a:r>
          <a:r>
            <a:rPr lang="en-US" dirty="0" err="1"/>
            <a:t>uppföljande</a:t>
          </a:r>
          <a:r>
            <a:rPr lang="en-US" dirty="0"/>
            <a:t> </a:t>
          </a:r>
          <a:r>
            <a:rPr lang="en-US" dirty="0" err="1"/>
            <a:t>kontakter</a:t>
          </a:r>
          <a:r>
            <a:rPr lang="en-US" dirty="0"/>
            <a:t> via </a:t>
          </a:r>
          <a:r>
            <a:rPr lang="en-US" dirty="0" err="1"/>
            <a:t>digitala</a:t>
          </a:r>
          <a:r>
            <a:rPr lang="en-US" dirty="0"/>
            <a:t> </a:t>
          </a:r>
          <a:r>
            <a:rPr lang="en-US" dirty="0" err="1"/>
            <a:t>möten</a:t>
          </a:r>
          <a:r>
            <a:rPr lang="en-US" dirty="0"/>
            <a:t> </a:t>
          </a:r>
          <a:r>
            <a:rPr lang="en-US" dirty="0" err="1"/>
            <a:t>eller</a:t>
          </a:r>
          <a:r>
            <a:rPr lang="en-US" dirty="0"/>
            <a:t> </a:t>
          </a:r>
          <a:r>
            <a:rPr lang="en-US" dirty="0" err="1"/>
            <a:t>telefon</a:t>
          </a:r>
          <a:r>
            <a:rPr lang="en-US" dirty="0"/>
            <a:t>.</a:t>
          </a:r>
        </a:p>
      </dgm:t>
    </dgm:pt>
    <dgm:pt modelId="{88B84485-8A8E-4C4E-90CE-6EDCE76984B7}" type="parTrans" cxnId="{59C64EB0-9CB4-4F6E-A9BB-B8726B903099}">
      <dgm:prSet/>
      <dgm:spPr/>
      <dgm:t>
        <a:bodyPr/>
        <a:lstStyle/>
        <a:p>
          <a:endParaRPr lang="en-US"/>
        </a:p>
      </dgm:t>
    </dgm:pt>
    <dgm:pt modelId="{2DEDFA91-FAAB-44E4-B5CF-803FABD0553C}" type="sibTrans" cxnId="{59C64EB0-9CB4-4F6E-A9BB-B8726B903099}">
      <dgm:prSet/>
      <dgm:spPr/>
      <dgm:t>
        <a:bodyPr/>
        <a:lstStyle/>
        <a:p>
          <a:endParaRPr lang="en-US"/>
        </a:p>
      </dgm:t>
    </dgm:pt>
    <dgm:pt modelId="{53929AF4-F50F-4D04-BFFA-B519037F0565}">
      <dgm:prSet/>
      <dgm:spPr/>
      <dgm:t>
        <a:bodyPr/>
        <a:lstStyle/>
        <a:p>
          <a:r>
            <a:rPr lang="en-US" b="1" dirty="0" err="1"/>
            <a:t>Verksamhetsdialoger</a:t>
          </a:r>
          <a:r>
            <a:rPr lang="en-US" b="1" dirty="0"/>
            <a:t> </a:t>
          </a:r>
          <a:r>
            <a:rPr lang="en-US" b="1" dirty="0" err="1"/>
            <a:t>har</a:t>
          </a:r>
          <a:r>
            <a:rPr lang="en-US" b="1" dirty="0"/>
            <a:t> </a:t>
          </a:r>
          <a:r>
            <a:rPr lang="en-US" b="1" dirty="0" err="1"/>
            <a:t>genomförts</a:t>
          </a:r>
          <a:r>
            <a:rPr lang="en-US" b="1" dirty="0"/>
            <a:t> vid 11 </a:t>
          </a:r>
          <a:r>
            <a:rPr lang="en-US" b="1" dirty="0" err="1"/>
            <a:t>hälsocentraler</a:t>
          </a:r>
          <a:r>
            <a:rPr lang="en-US" b="1" dirty="0"/>
            <a:t>, </a:t>
          </a:r>
          <a:r>
            <a:rPr lang="en-US" b="1" dirty="0" err="1"/>
            <a:t>antingen</a:t>
          </a:r>
          <a:r>
            <a:rPr lang="en-US" b="1" dirty="0"/>
            <a:t> </a:t>
          </a:r>
          <a:r>
            <a:rPr lang="en-US" b="1" dirty="0" err="1"/>
            <a:t>fysiskt</a:t>
          </a:r>
          <a:r>
            <a:rPr lang="en-US" b="1" dirty="0"/>
            <a:t> </a:t>
          </a:r>
          <a:r>
            <a:rPr lang="en-US" b="1" dirty="0" err="1"/>
            <a:t>eller</a:t>
          </a:r>
          <a:r>
            <a:rPr lang="en-US" b="1" dirty="0"/>
            <a:t> </a:t>
          </a:r>
          <a:r>
            <a:rPr lang="en-US" b="1" dirty="0" err="1"/>
            <a:t>digitalt</a:t>
          </a:r>
          <a:r>
            <a:rPr lang="en-US" b="1" dirty="0"/>
            <a:t>, </a:t>
          </a:r>
          <a:r>
            <a:rPr lang="en-US" b="1" dirty="0" err="1"/>
            <a:t>utifrån</a:t>
          </a:r>
          <a:r>
            <a:rPr lang="en-US" b="1" dirty="0"/>
            <a:t> </a:t>
          </a:r>
          <a:r>
            <a:rPr lang="en-US" b="1" dirty="0" err="1"/>
            <a:t>en</a:t>
          </a:r>
          <a:r>
            <a:rPr lang="en-US" b="1" dirty="0"/>
            <a:t> </a:t>
          </a:r>
          <a:r>
            <a:rPr lang="en-US" b="1" dirty="0" err="1"/>
            <a:t>prioritering</a:t>
          </a:r>
          <a:r>
            <a:rPr lang="en-US" b="1" dirty="0"/>
            <a:t> av </a:t>
          </a:r>
          <a:r>
            <a:rPr lang="en-US" b="1" dirty="0" err="1"/>
            <a:t>uppföljningsbehov</a:t>
          </a:r>
          <a:r>
            <a:rPr lang="en-US" b="1" dirty="0"/>
            <a:t>. </a:t>
          </a:r>
          <a:r>
            <a:rPr lang="en-US" dirty="0" err="1"/>
            <a:t>Prioriteringsgrunder</a:t>
          </a:r>
          <a:r>
            <a:rPr lang="en-US" dirty="0"/>
            <a:t> </a:t>
          </a:r>
          <a:r>
            <a:rPr lang="en-US" dirty="0" err="1"/>
            <a:t>har</a:t>
          </a:r>
          <a:r>
            <a:rPr lang="en-US" dirty="0"/>
            <a:t> bland </a:t>
          </a:r>
          <a:r>
            <a:rPr lang="en-US" dirty="0" err="1"/>
            <a:t>annat</a:t>
          </a:r>
          <a:r>
            <a:rPr lang="en-US" dirty="0"/>
            <a:t> </a:t>
          </a:r>
          <a:r>
            <a:rPr lang="en-US" dirty="0" err="1"/>
            <a:t>varit</a:t>
          </a:r>
          <a:r>
            <a:rPr lang="en-US" dirty="0"/>
            <a:t> </a:t>
          </a:r>
          <a:r>
            <a:rPr lang="en-US" dirty="0" err="1"/>
            <a:t>ny</a:t>
          </a:r>
          <a:r>
            <a:rPr lang="en-US" dirty="0"/>
            <a:t> chef sedan </a:t>
          </a:r>
          <a:r>
            <a:rPr lang="en-US" dirty="0" err="1"/>
            <a:t>föregående</a:t>
          </a:r>
          <a:r>
            <a:rPr lang="en-US" dirty="0"/>
            <a:t> </a:t>
          </a:r>
          <a:r>
            <a:rPr lang="en-US" dirty="0" err="1"/>
            <a:t>uppföljning</a:t>
          </a:r>
          <a:r>
            <a:rPr lang="en-US" dirty="0"/>
            <a:t>, </a:t>
          </a:r>
          <a:r>
            <a:rPr lang="en-US" dirty="0" err="1"/>
            <a:t>utfall</a:t>
          </a:r>
          <a:r>
            <a:rPr lang="en-US" dirty="0"/>
            <a:t> </a:t>
          </a:r>
          <a:r>
            <a:rPr lang="en-US" dirty="0" err="1"/>
            <a:t>i</a:t>
          </a:r>
          <a:r>
            <a:rPr lang="en-US" dirty="0"/>
            <a:t> </a:t>
          </a:r>
          <a:r>
            <a:rPr lang="en-US" dirty="0" err="1"/>
            <a:t>indikatorer</a:t>
          </a:r>
          <a:r>
            <a:rPr lang="en-US" dirty="0"/>
            <a:t> och </a:t>
          </a:r>
          <a:r>
            <a:rPr lang="en-US" dirty="0" err="1"/>
            <a:t>nyckeltal</a:t>
          </a:r>
          <a:r>
            <a:rPr lang="en-US" dirty="0"/>
            <a:t> </a:t>
          </a:r>
          <a:r>
            <a:rPr lang="en-US" dirty="0" err="1"/>
            <a:t>samt</a:t>
          </a:r>
          <a:r>
            <a:rPr lang="en-US" dirty="0"/>
            <a:t> </a:t>
          </a:r>
          <a:r>
            <a:rPr lang="en-US" dirty="0" err="1"/>
            <a:t>behov</a:t>
          </a:r>
          <a:r>
            <a:rPr lang="en-US" dirty="0"/>
            <a:t> av </a:t>
          </a:r>
          <a:r>
            <a:rPr lang="en-US" dirty="0" err="1"/>
            <a:t>fortsatt</a:t>
          </a:r>
          <a:r>
            <a:rPr lang="en-US" dirty="0"/>
            <a:t> </a:t>
          </a:r>
          <a:r>
            <a:rPr lang="en-US" dirty="0" err="1"/>
            <a:t>uppföljning</a:t>
          </a:r>
          <a:r>
            <a:rPr lang="en-US" dirty="0"/>
            <a:t> </a:t>
          </a:r>
          <a:r>
            <a:rPr lang="en-US" dirty="0" err="1"/>
            <a:t>utifrån</a:t>
          </a:r>
          <a:r>
            <a:rPr lang="en-US" dirty="0"/>
            <a:t> </a:t>
          </a:r>
          <a:r>
            <a:rPr lang="en-US" dirty="0" err="1"/>
            <a:t>tidigare</a:t>
          </a:r>
          <a:r>
            <a:rPr lang="en-US" dirty="0"/>
            <a:t> </a:t>
          </a:r>
          <a:r>
            <a:rPr lang="en-US" dirty="0" err="1"/>
            <a:t>verksamhetsdialoger</a:t>
          </a:r>
          <a:r>
            <a:rPr lang="en-US" dirty="0"/>
            <a:t> </a:t>
          </a:r>
          <a:r>
            <a:rPr lang="en-US" dirty="0" err="1"/>
            <a:t>eller</a:t>
          </a:r>
          <a:r>
            <a:rPr lang="en-US" dirty="0"/>
            <a:t> den </a:t>
          </a:r>
          <a:r>
            <a:rPr lang="en-US" dirty="0" err="1"/>
            <a:t>fortlöpande</a:t>
          </a:r>
          <a:r>
            <a:rPr lang="en-US" dirty="0"/>
            <a:t> </a:t>
          </a:r>
          <a:r>
            <a:rPr lang="en-US" dirty="0" err="1"/>
            <a:t>uppföljningen</a:t>
          </a:r>
          <a:r>
            <a:rPr lang="en-US" dirty="0"/>
            <a:t>. </a:t>
          </a:r>
          <a:r>
            <a:rPr lang="en-US" dirty="0" err="1"/>
            <a:t>På</a:t>
          </a:r>
          <a:r>
            <a:rPr lang="en-US" dirty="0"/>
            <a:t> </a:t>
          </a:r>
          <a:r>
            <a:rPr lang="en-US" dirty="0" err="1"/>
            <a:t>förekommen</a:t>
          </a:r>
          <a:r>
            <a:rPr lang="en-US" dirty="0"/>
            <a:t> </a:t>
          </a:r>
          <a:r>
            <a:rPr lang="en-US" dirty="0" err="1"/>
            <a:t>anledning</a:t>
          </a:r>
          <a:r>
            <a:rPr lang="en-US" dirty="0"/>
            <a:t> </a:t>
          </a:r>
          <a:r>
            <a:rPr lang="en-US" dirty="0" err="1"/>
            <a:t>sker</a:t>
          </a:r>
          <a:r>
            <a:rPr lang="en-US" dirty="0"/>
            <a:t> </a:t>
          </a:r>
          <a:r>
            <a:rPr lang="en-US" dirty="0" err="1"/>
            <a:t>fortsatt</a:t>
          </a:r>
          <a:r>
            <a:rPr lang="en-US" dirty="0"/>
            <a:t> </a:t>
          </a:r>
          <a:r>
            <a:rPr lang="en-US" dirty="0" err="1"/>
            <a:t>uppföljning</a:t>
          </a:r>
          <a:r>
            <a:rPr lang="en-US" dirty="0"/>
            <a:t> och dialog.</a:t>
          </a:r>
        </a:p>
      </dgm:t>
    </dgm:pt>
    <dgm:pt modelId="{8FE3B465-42DE-4895-9690-44BE732825ED}" type="parTrans" cxnId="{61867D0B-832A-47D5-81DF-AF88BF86D59D}">
      <dgm:prSet/>
      <dgm:spPr/>
      <dgm:t>
        <a:bodyPr/>
        <a:lstStyle/>
        <a:p>
          <a:endParaRPr lang="en-US"/>
        </a:p>
      </dgm:t>
    </dgm:pt>
    <dgm:pt modelId="{1640036D-24C8-4CC4-8CAD-850A07233F99}" type="sibTrans" cxnId="{61867D0B-832A-47D5-81DF-AF88BF86D59D}">
      <dgm:prSet/>
      <dgm:spPr/>
      <dgm:t>
        <a:bodyPr/>
        <a:lstStyle/>
        <a:p>
          <a:endParaRPr lang="en-US"/>
        </a:p>
      </dgm:t>
    </dgm:pt>
    <dgm:pt modelId="{2F4DF10B-60BB-4E77-B86A-FA8DC2FCEC7D}" type="pres">
      <dgm:prSet presAssocID="{C6C39BED-93FC-4464-BB79-01CF9FBB8708}" presName="linear" presStyleCnt="0">
        <dgm:presLayoutVars>
          <dgm:animLvl val="lvl"/>
          <dgm:resizeHandles val="exact"/>
        </dgm:presLayoutVars>
      </dgm:prSet>
      <dgm:spPr/>
    </dgm:pt>
    <dgm:pt modelId="{EC39EC57-4830-44F9-9F01-9D845109D5F9}" type="pres">
      <dgm:prSet presAssocID="{59E6A308-8C50-4B3D-99CB-2AA3DE1EDCFE}" presName="parentText" presStyleLbl="node1" presStyleIdx="0" presStyleCnt="2">
        <dgm:presLayoutVars>
          <dgm:chMax val="0"/>
          <dgm:bulletEnabled val="1"/>
        </dgm:presLayoutVars>
      </dgm:prSet>
      <dgm:spPr/>
    </dgm:pt>
    <dgm:pt modelId="{74F2EE25-8AE1-4257-AD2D-5853C5607A71}" type="pres">
      <dgm:prSet presAssocID="{2DEDFA91-FAAB-44E4-B5CF-803FABD0553C}" presName="spacer" presStyleCnt="0"/>
      <dgm:spPr/>
    </dgm:pt>
    <dgm:pt modelId="{9EC9C22D-80CE-4DB6-AB9C-AFB50FEE836C}" type="pres">
      <dgm:prSet presAssocID="{53929AF4-F50F-4D04-BFFA-B519037F0565}" presName="parentText" presStyleLbl="node1" presStyleIdx="1" presStyleCnt="2">
        <dgm:presLayoutVars>
          <dgm:chMax val="0"/>
          <dgm:bulletEnabled val="1"/>
        </dgm:presLayoutVars>
      </dgm:prSet>
      <dgm:spPr/>
    </dgm:pt>
  </dgm:ptLst>
  <dgm:cxnLst>
    <dgm:cxn modelId="{61867D0B-832A-47D5-81DF-AF88BF86D59D}" srcId="{C6C39BED-93FC-4464-BB79-01CF9FBB8708}" destId="{53929AF4-F50F-4D04-BFFA-B519037F0565}" srcOrd="1" destOrd="0" parTransId="{8FE3B465-42DE-4895-9690-44BE732825ED}" sibTransId="{1640036D-24C8-4CC4-8CAD-850A07233F99}"/>
    <dgm:cxn modelId="{D00EE42A-4440-4DF6-89A4-F17DDE58C212}" type="presOf" srcId="{C6C39BED-93FC-4464-BB79-01CF9FBB8708}" destId="{2F4DF10B-60BB-4E77-B86A-FA8DC2FCEC7D}" srcOrd="0" destOrd="0" presId="urn:microsoft.com/office/officeart/2005/8/layout/vList2"/>
    <dgm:cxn modelId="{17FB996A-511C-4449-A849-BB5DA74144EB}" type="presOf" srcId="{59E6A308-8C50-4B3D-99CB-2AA3DE1EDCFE}" destId="{EC39EC57-4830-44F9-9F01-9D845109D5F9}" srcOrd="0" destOrd="0" presId="urn:microsoft.com/office/officeart/2005/8/layout/vList2"/>
    <dgm:cxn modelId="{59C64EB0-9CB4-4F6E-A9BB-B8726B903099}" srcId="{C6C39BED-93FC-4464-BB79-01CF9FBB8708}" destId="{59E6A308-8C50-4B3D-99CB-2AA3DE1EDCFE}" srcOrd="0" destOrd="0" parTransId="{88B84485-8A8E-4C4E-90CE-6EDCE76984B7}" sibTransId="{2DEDFA91-FAAB-44E4-B5CF-803FABD0553C}"/>
    <dgm:cxn modelId="{4C4407D6-9277-4300-BD5B-B6DBFFA4DA1B}" type="presOf" srcId="{53929AF4-F50F-4D04-BFFA-B519037F0565}" destId="{9EC9C22D-80CE-4DB6-AB9C-AFB50FEE836C}" srcOrd="0" destOrd="0" presId="urn:microsoft.com/office/officeart/2005/8/layout/vList2"/>
    <dgm:cxn modelId="{E9AEF4E2-0411-4FBF-828F-1B6109980D59}" type="presParOf" srcId="{2F4DF10B-60BB-4E77-B86A-FA8DC2FCEC7D}" destId="{EC39EC57-4830-44F9-9F01-9D845109D5F9}" srcOrd="0" destOrd="0" presId="urn:microsoft.com/office/officeart/2005/8/layout/vList2"/>
    <dgm:cxn modelId="{B2E68888-E9DF-4C8B-BE31-B4054ABCAC9B}" type="presParOf" srcId="{2F4DF10B-60BB-4E77-B86A-FA8DC2FCEC7D}" destId="{74F2EE25-8AE1-4257-AD2D-5853C5607A71}" srcOrd="1" destOrd="0" presId="urn:microsoft.com/office/officeart/2005/8/layout/vList2"/>
    <dgm:cxn modelId="{327549AE-C9F7-4650-8CD1-FBCC164E8630}" type="presParOf" srcId="{2F4DF10B-60BB-4E77-B86A-FA8DC2FCEC7D}" destId="{9EC9C22D-80CE-4DB6-AB9C-AFB50FEE836C}"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2FFADC-2E4E-4B8C-A628-57098093DFA7}" type="doc">
      <dgm:prSet loTypeId="urn:microsoft.com/office/officeart/2005/8/layout/process2" loCatId="process" qsTypeId="urn:microsoft.com/office/officeart/2005/8/quickstyle/simple2#1" qsCatId="simple" csTypeId="urn:microsoft.com/office/officeart/2005/8/colors/accent2_2#1" csCatId="accent2"/>
      <dgm:spPr/>
      <dgm:t>
        <a:bodyPr/>
        <a:lstStyle/>
        <a:p>
          <a:endParaRPr lang="en-US"/>
        </a:p>
      </dgm:t>
    </dgm:pt>
    <dgm:pt modelId="{12811028-11A0-4F78-BCB1-CE1B3D812970}">
      <dgm:prSet/>
      <dgm:spPr/>
      <dgm:t>
        <a:bodyPr/>
        <a:lstStyle/>
        <a:p>
          <a:r>
            <a:rPr lang="en-US" b="1"/>
            <a:t>Övergripande styrkor</a:t>
          </a:r>
          <a:endParaRPr lang="en-US"/>
        </a:p>
      </dgm:t>
    </dgm:pt>
    <dgm:pt modelId="{D61AAC03-ADA4-47F5-9978-44B240D112A4}" type="parTrans" cxnId="{E4673B3F-6D4A-4035-8CE8-796C00EBAF8F}">
      <dgm:prSet/>
      <dgm:spPr/>
      <dgm:t>
        <a:bodyPr/>
        <a:lstStyle/>
        <a:p>
          <a:endParaRPr lang="en-US"/>
        </a:p>
      </dgm:t>
    </dgm:pt>
    <dgm:pt modelId="{E1583B58-ADFC-4B52-A27E-14AE5E56E03A}" type="sibTrans" cxnId="{E4673B3F-6D4A-4035-8CE8-796C00EBAF8F}">
      <dgm:prSet/>
      <dgm:spPr/>
      <dgm:t>
        <a:bodyPr/>
        <a:lstStyle/>
        <a:p>
          <a:endParaRPr lang="en-US"/>
        </a:p>
      </dgm:t>
    </dgm:pt>
    <dgm:pt modelId="{223965C4-5F09-4663-9ECB-73FAB79713CF}">
      <dgm:prSet/>
      <dgm:spPr/>
      <dgm:t>
        <a:bodyPr/>
        <a:lstStyle/>
        <a:p>
          <a:r>
            <a:rPr lang="en-US"/>
            <a:t>Flera hälsocentraler beskriver stabil bemanning och god kontinuitet i ledarskapet</a:t>
          </a:r>
        </a:p>
      </dgm:t>
    </dgm:pt>
    <dgm:pt modelId="{8F873383-0B54-4503-8D7B-FD4E1B077AFC}" type="parTrans" cxnId="{9D22D9B6-96C4-4254-9CF0-EE5854A51876}">
      <dgm:prSet/>
      <dgm:spPr/>
      <dgm:t>
        <a:bodyPr/>
        <a:lstStyle/>
        <a:p>
          <a:endParaRPr lang="en-US"/>
        </a:p>
      </dgm:t>
    </dgm:pt>
    <dgm:pt modelId="{D63E62A4-07FF-4095-86DA-F17DA921E0AD}" type="sibTrans" cxnId="{9D22D9B6-96C4-4254-9CF0-EE5854A51876}">
      <dgm:prSet/>
      <dgm:spPr/>
      <dgm:t>
        <a:bodyPr/>
        <a:lstStyle/>
        <a:p>
          <a:endParaRPr lang="en-US"/>
        </a:p>
      </dgm:t>
    </dgm:pt>
    <dgm:pt modelId="{58347EED-206F-4CB3-AA6D-802F1EECCB6E}">
      <dgm:prSet/>
      <dgm:spPr/>
      <dgm:t>
        <a:bodyPr/>
        <a:lstStyle/>
        <a:p>
          <a:r>
            <a:rPr lang="en-US"/>
            <a:t>Ett antal verksamheter är välbemannade avseende sjuksköterskor och övriga professioner</a:t>
          </a:r>
        </a:p>
      </dgm:t>
    </dgm:pt>
    <dgm:pt modelId="{42C8B3E8-4A5D-470D-ABEA-7CC9BC94D143}" type="parTrans" cxnId="{B8E82B4E-9CF5-44EE-8109-E4158AE3F5DE}">
      <dgm:prSet/>
      <dgm:spPr/>
      <dgm:t>
        <a:bodyPr/>
        <a:lstStyle/>
        <a:p>
          <a:endParaRPr lang="en-US"/>
        </a:p>
      </dgm:t>
    </dgm:pt>
    <dgm:pt modelId="{AD82657C-630E-40F6-A6CC-0ECC66C3206E}" type="sibTrans" cxnId="{B8E82B4E-9CF5-44EE-8109-E4158AE3F5DE}">
      <dgm:prSet/>
      <dgm:spPr/>
      <dgm:t>
        <a:bodyPr/>
        <a:lstStyle/>
        <a:p>
          <a:endParaRPr lang="en-US"/>
        </a:p>
      </dgm:t>
    </dgm:pt>
    <dgm:pt modelId="{520574C7-A468-49E1-AE87-C4664CCE588C}">
      <dgm:prSet/>
      <dgm:spPr/>
      <dgm:t>
        <a:bodyPr/>
        <a:lstStyle/>
        <a:p>
          <a:r>
            <a:rPr lang="en-US"/>
            <a:t>Teamarbete utvecklas successivt vid flera hälsocentraler.</a:t>
          </a:r>
        </a:p>
      </dgm:t>
    </dgm:pt>
    <dgm:pt modelId="{C9314FB3-A664-41AE-850D-C0ABF2B01D4B}" type="parTrans" cxnId="{6C29839D-9B32-45B8-83AD-FA5D5E13E45A}">
      <dgm:prSet/>
      <dgm:spPr/>
      <dgm:t>
        <a:bodyPr/>
        <a:lstStyle/>
        <a:p>
          <a:endParaRPr lang="en-US"/>
        </a:p>
      </dgm:t>
    </dgm:pt>
    <dgm:pt modelId="{F2F5EF89-319D-46C4-921D-D037DB8715ED}" type="sibTrans" cxnId="{6C29839D-9B32-45B8-83AD-FA5D5E13E45A}">
      <dgm:prSet/>
      <dgm:spPr/>
      <dgm:t>
        <a:bodyPr/>
        <a:lstStyle/>
        <a:p>
          <a:endParaRPr lang="en-US"/>
        </a:p>
      </dgm:t>
    </dgm:pt>
    <dgm:pt modelId="{573B2065-5EF6-401E-A27B-B1D04159C9DE}">
      <dgm:prSet/>
      <dgm:spPr/>
      <dgm:t>
        <a:bodyPr/>
        <a:lstStyle/>
        <a:p>
          <a:r>
            <a:rPr lang="en-US"/>
            <a:t>Flera verksamheter har starka läkargrupper och god förmåga att handleda och ta emot utbildningsläkare. </a:t>
          </a:r>
        </a:p>
      </dgm:t>
    </dgm:pt>
    <dgm:pt modelId="{81FC72F1-4091-410A-A9A5-4701AD0EACC3}" type="parTrans" cxnId="{ABA3B3E2-44E2-4703-886E-856CE43EC194}">
      <dgm:prSet/>
      <dgm:spPr/>
      <dgm:t>
        <a:bodyPr/>
        <a:lstStyle/>
        <a:p>
          <a:endParaRPr lang="en-US"/>
        </a:p>
      </dgm:t>
    </dgm:pt>
    <dgm:pt modelId="{5DED62BD-DA8E-435A-A15F-F6E67CF6DB8D}" type="sibTrans" cxnId="{ABA3B3E2-44E2-4703-886E-856CE43EC194}">
      <dgm:prSet/>
      <dgm:spPr/>
      <dgm:t>
        <a:bodyPr/>
        <a:lstStyle/>
        <a:p>
          <a:endParaRPr lang="en-US"/>
        </a:p>
      </dgm:t>
    </dgm:pt>
    <dgm:pt modelId="{BE6243DA-C0F3-4083-B197-C88F1C8FF5C0}" type="pres">
      <dgm:prSet presAssocID="{9F2FFADC-2E4E-4B8C-A628-57098093DFA7}" presName="linearFlow" presStyleCnt="0">
        <dgm:presLayoutVars>
          <dgm:resizeHandles val="exact"/>
        </dgm:presLayoutVars>
      </dgm:prSet>
      <dgm:spPr/>
    </dgm:pt>
    <dgm:pt modelId="{B6D24147-DC20-4F24-AA93-33628469EDC4}" type="pres">
      <dgm:prSet presAssocID="{12811028-11A0-4F78-BCB1-CE1B3D812970}" presName="node" presStyleLbl="node1" presStyleIdx="0" presStyleCnt="1">
        <dgm:presLayoutVars>
          <dgm:bulletEnabled val="1"/>
        </dgm:presLayoutVars>
      </dgm:prSet>
      <dgm:spPr/>
    </dgm:pt>
  </dgm:ptLst>
  <dgm:cxnLst>
    <dgm:cxn modelId="{F4C3E414-9DA2-43AA-9E94-0394393496D2}" type="presOf" srcId="{520574C7-A468-49E1-AE87-C4664CCE588C}" destId="{B6D24147-DC20-4F24-AA93-33628469EDC4}" srcOrd="0" destOrd="3" presId="urn:microsoft.com/office/officeart/2005/8/layout/process2"/>
    <dgm:cxn modelId="{AE4FBC2B-BE47-4449-820E-29218D41645D}" type="presOf" srcId="{58347EED-206F-4CB3-AA6D-802F1EECCB6E}" destId="{B6D24147-DC20-4F24-AA93-33628469EDC4}" srcOrd="0" destOrd="2" presId="urn:microsoft.com/office/officeart/2005/8/layout/process2"/>
    <dgm:cxn modelId="{A395A02D-6B88-460B-BCCE-24E9EF52F35B}" type="presOf" srcId="{9F2FFADC-2E4E-4B8C-A628-57098093DFA7}" destId="{BE6243DA-C0F3-4083-B197-C88F1C8FF5C0}" srcOrd="0" destOrd="0" presId="urn:microsoft.com/office/officeart/2005/8/layout/process2"/>
    <dgm:cxn modelId="{E4673B3F-6D4A-4035-8CE8-796C00EBAF8F}" srcId="{9F2FFADC-2E4E-4B8C-A628-57098093DFA7}" destId="{12811028-11A0-4F78-BCB1-CE1B3D812970}" srcOrd="0" destOrd="0" parTransId="{D61AAC03-ADA4-47F5-9978-44B240D112A4}" sibTransId="{E1583B58-ADFC-4B52-A27E-14AE5E56E03A}"/>
    <dgm:cxn modelId="{F2FC9043-5BF9-453B-86E5-F6FEFA0CEF1B}" type="presOf" srcId="{573B2065-5EF6-401E-A27B-B1D04159C9DE}" destId="{B6D24147-DC20-4F24-AA93-33628469EDC4}" srcOrd="0" destOrd="4" presId="urn:microsoft.com/office/officeart/2005/8/layout/process2"/>
    <dgm:cxn modelId="{B8E82B4E-9CF5-44EE-8109-E4158AE3F5DE}" srcId="{12811028-11A0-4F78-BCB1-CE1B3D812970}" destId="{58347EED-206F-4CB3-AA6D-802F1EECCB6E}" srcOrd="1" destOrd="0" parTransId="{42C8B3E8-4A5D-470D-ABEA-7CC9BC94D143}" sibTransId="{AD82657C-630E-40F6-A6CC-0ECC66C3206E}"/>
    <dgm:cxn modelId="{710FAA75-6A8F-41B5-A08A-EBB1A092286A}" type="presOf" srcId="{12811028-11A0-4F78-BCB1-CE1B3D812970}" destId="{B6D24147-DC20-4F24-AA93-33628469EDC4}" srcOrd="0" destOrd="0" presId="urn:microsoft.com/office/officeart/2005/8/layout/process2"/>
    <dgm:cxn modelId="{D0D84C92-FD45-4D8D-9E6E-8916871C3D2C}" type="presOf" srcId="{223965C4-5F09-4663-9ECB-73FAB79713CF}" destId="{B6D24147-DC20-4F24-AA93-33628469EDC4}" srcOrd="0" destOrd="1" presId="urn:microsoft.com/office/officeart/2005/8/layout/process2"/>
    <dgm:cxn modelId="{6C29839D-9B32-45B8-83AD-FA5D5E13E45A}" srcId="{12811028-11A0-4F78-BCB1-CE1B3D812970}" destId="{520574C7-A468-49E1-AE87-C4664CCE588C}" srcOrd="2" destOrd="0" parTransId="{C9314FB3-A664-41AE-850D-C0ABF2B01D4B}" sibTransId="{F2F5EF89-319D-46C4-921D-D037DB8715ED}"/>
    <dgm:cxn modelId="{9D22D9B6-96C4-4254-9CF0-EE5854A51876}" srcId="{12811028-11A0-4F78-BCB1-CE1B3D812970}" destId="{223965C4-5F09-4663-9ECB-73FAB79713CF}" srcOrd="0" destOrd="0" parTransId="{8F873383-0B54-4503-8D7B-FD4E1B077AFC}" sibTransId="{D63E62A4-07FF-4095-86DA-F17DA921E0AD}"/>
    <dgm:cxn modelId="{ABA3B3E2-44E2-4703-886E-856CE43EC194}" srcId="{12811028-11A0-4F78-BCB1-CE1B3D812970}" destId="{573B2065-5EF6-401E-A27B-B1D04159C9DE}" srcOrd="3" destOrd="0" parTransId="{81FC72F1-4091-410A-A9A5-4701AD0EACC3}" sibTransId="{5DED62BD-DA8E-435A-A15F-F6E67CF6DB8D}"/>
    <dgm:cxn modelId="{7C777372-BAB0-4576-9821-C62B2E102413}" type="presParOf" srcId="{BE6243DA-C0F3-4083-B197-C88F1C8FF5C0}" destId="{B6D24147-DC20-4F24-AA93-33628469EDC4}" srcOrd="0"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42CEBD-8B3F-4E63-BB9E-13801F0E44C8}" type="doc">
      <dgm:prSet loTypeId="urn:microsoft.com/office/officeart/2005/8/layout/vList2" loCatId="list" qsTypeId="urn:microsoft.com/office/officeart/2005/8/quickstyle/simple1#15" qsCatId="simple" csTypeId="urn:microsoft.com/office/officeart/2005/8/colors/accent1_2#12" csCatId="accent1"/>
      <dgm:spPr/>
      <dgm:t>
        <a:bodyPr/>
        <a:lstStyle/>
        <a:p>
          <a:endParaRPr lang="en-US"/>
        </a:p>
      </dgm:t>
    </dgm:pt>
    <dgm:pt modelId="{24C662D0-381D-425D-AA8B-4551642F9A1D}">
      <dgm:prSet/>
      <dgm:spPr/>
      <dgm:t>
        <a:bodyPr/>
        <a:lstStyle/>
        <a:p>
          <a:r>
            <a:rPr lang="en-US" b="1"/>
            <a:t>Utvecklingsområden</a:t>
          </a:r>
          <a:endParaRPr lang="en-US"/>
        </a:p>
      </dgm:t>
    </dgm:pt>
    <dgm:pt modelId="{4BEE160E-CF0C-4097-BD30-16C880C4D55E}" type="parTrans" cxnId="{92400886-C530-412B-B44A-C5ABFF7BFD06}">
      <dgm:prSet/>
      <dgm:spPr/>
      <dgm:t>
        <a:bodyPr/>
        <a:lstStyle/>
        <a:p>
          <a:endParaRPr lang="en-US"/>
        </a:p>
      </dgm:t>
    </dgm:pt>
    <dgm:pt modelId="{ACD4CE3C-23CF-4692-AAA6-DC2AAFE01CAE}" type="sibTrans" cxnId="{92400886-C530-412B-B44A-C5ABFF7BFD06}">
      <dgm:prSet/>
      <dgm:spPr/>
      <dgm:t>
        <a:bodyPr/>
        <a:lstStyle/>
        <a:p>
          <a:endParaRPr lang="en-US"/>
        </a:p>
      </dgm:t>
    </dgm:pt>
    <dgm:pt modelId="{F4E712BF-3DC4-447A-B615-A8627DED6B8B}">
      <dgm:prSet/>
      <dgm:spPr/>
      <dgm:t>
        <a:bodyPr/>
        <a:lstStyle/>
        <a:p>
          <a:r>
            <a:rPr lang="en-US"/>
            <a:t>Ett antal hälsocentraler behöver utse vårdsamordnare formellt</a:t>
          </a:r>
        </a:p>
      </dgm:t>
    </dgm:pt>
    <dgm:pt modelId="{CC5FE033-F03F-47BD-9572-CBE781B9787C}" type="parTrans" cxnId="{2888E67E-C0DC-48F9-B887-61BB9115A7D6}">
      <dgm:prSet/>
      <dgm:spPr/>
      <dgm:t>
        <a:bodyPr/>
        <a:lstStyle/>
        <a:p>
          <a:endParaRPr lang="en-US"/>
        </a:p>
      </dgm:t>
    </dgm:pt>
    <dgm:pt modelId="{69975C64-90D5-45E7-9A46-971C425EBD9A}" type="sibTrans" cxnId="{2888E67E-C0DC-48F9-B887-61BB9115A7D6}">
      <dgm:prSet/>
      <dgm:spPr/>
      <dgm:t>
        <a:bodyPr/>
        <a:lstStyle/>
        <a:p>
          <a:endParaRPr lang="en-US"/>
        </a:p>
      </dgm:t>
    </dgm:pt>
    <dgm:pt modelId="{C9F6855C-884A-4A09-AA60-84E90AACA6BC}">
      <dgm:prSet/>
      <dgm:spPr/>
      <dgm:t>
        <a:bodyPr/>
        <a:lstStyle/>
        <a:p>
          <a:r>
            <a:rPr lang="en-US"/>
            <a:t>Tydliggöra rutiner och dokumentera uppdrag och ansvar</a:t>
          </a:r>
        </a:p>
      </dgm:t>
    </dgm:pt>
    <dgm:pt modelId="{7041404D-D295-42A6-B9FE-98F628A66E3C}" type="parTrans" cxnId="{B7CC3F0E-F183-4279-AA53-C80E4EEC72BA}">
      <dgm:prSet/>
      <dgm:spPr/>
      <dgm:t>
        <a:bodyPr/>
        <a:lstStyle/>
        <a:p>
          <a:endParaRPr lang="en-US"/>
        </a:p>
      </dgm:t>
    </dgm:pt>
    <dgm:pt modelId="{A06849DB-3984-4D3C-A985-ED60748AB8DD}" type="sibTrans" cxnId="{B7CC3F0E-F183-4279-AA53-C80E4EEC72BA}">
      <dgm:prSet/>
      <dgm:spPr/>
      <dgm:t>
        <a:bodyPr/>
        <a:lstStyle/>
        <a:p>
          <a:endParaRPr lang="en-US"/>
        </a:p>
      </dgm:t>
    </dgm:pt>
    <dgm:pt modelId="{0A10CF89-21DD-44EB-BE60-C1AE78C9E6A8}" type="pres">
      <dgm:prSet presAssocID="{ED42CEBD-8B3F-4E63-BB9E-13801F0E44C8}" presName="linear" presStyleCnt="0">
        <dgm:presLayoutVars>
          <dgm:animLvl val="lvl"/>
          <dgm:resizeHandles val="exact"/>
        </dgm:presLayoutVars>
      </dgm:prSet>
      <dgm:spPr/>
    </dgm:pt>
    <dgm:pt modelId="{2A605FCF-3AB5-4F72-AFBC-B6D130364746}" type="pres">
      <dgm:prSet presAssocID="{24C662D0-381D-425D-AA8B-4551642F9A1D}" presName="parentText" presStyleLbl="node1" presStyleIdx="0" presStyleCnt="1">
        <dgm:presLayoutVars>
          <dgm:chMax val="0"/>
          <dgm:bulletEnabled val="1"/>
        </dgm:presLayoutVars>
      </dgm:prSet>
      <dgm:spPr/>
    </dgm:pt>
    <dgm:pt modelId="{00B2DAC5-8BBB-4ED0-B4F0-7811C979A584}" type="pres">
      <dgm:prSet presAssocID="{24C662D0-381D-425D-AA8B-4551642F9A1D}" presName="childText" presStyleLbl="revTx" presStyleIdx="0" presStyleCnt="1">
        <dgm:presLayoutVars>
          <dgm:bulletEnabled val="1"/>
        </dgm:presLayoutVars>
      </dgm:prSet>
      <dgm:spPr/>
    </dgm:pt>
  </dgm:ptLst>
  <dgm:cxnLst>
    <dgm:cxn modelId="{B7CC3F0E-F183-4279-AA53-C80E4EEC72BA}" srcId="{24C662D0-381D-425D-AA8B-4551642F9A1D}" destId="{C9F6855C-884A-4A09-AA60-84E90AACA6BC}" srcOrd="1" destOrd="0" parTransId="{7041404D-D295-42A6-B9FE-98F628A66E3C}" sibTransId="{A06849DB-3984-4D3C-A985-ED60748AB8DD}"/>
    <dgm:cxn modelId="{37097D29-D2B4-48A7-911F-212AF26AFA45}" type="presOf" srcId="{ED42CEBD-8B3F-4E63-BB9E-13801F0E44C8}" destId="{0A10CF89-21DD-44EB-BE60-C1AE78C9E6A8}" srcOrd="0" destOrd="0" presId="urn:microsoft.com/office/officeart/2005/8/layout/vList2"/>
    <dgm:cxn modelId="{3ADC2A66-2F1C-4803-A10A-6CA9E25BF454}" type="presOf" srcId="{C9F6855C-884A-4A09-AA60-84E90AACA6BC}" destId="{00B2DAC5-8BBB-4ED0-B4F0-7811C979A584}" srcOrd="0" destOrd="1" presId="urn:microsoft.com/office/officeart/2005/8/layout/vList2"/>
    <dgm:cxn modelId="{27C06177-0C6A-4C2D-8EBF-E67DA0C78E0E}" type="presOf" srcId="{F4E712BF-3DC4-447A-B615-A8627DED6B8B}" destId="{00B2DAC5-8BBB-4ED0-B4F0-7811C979A584}" srcOrd="0" destOrd="0" presId="urn:microsoft.com/office/officeart/2005/8/layout/vList2"/>
    <dgm:cxn modelId="{2888E67E-C0DC-48F9-B887-61BB9115A7D6}" srcId="{24C662D0-381D-425D-AA8B-4551642F9A1D}" destId="{F4E712BF-3DC4-447A-B615-A8627DED6B8B}" srcOrd="0" destOrd="0" parTransId="{CC5FE033-F03F-47BD-9572-CBE781B9787C}" sibTransId="{69975C64-90D5-45E7-9A46-971C425EBD9A}"/>
    <dgm:cxn modelId="{92400886-C530-412B-B44A-C5ABFF7BFD06}" srcId="{ED42CEBD-8B3F-4E63-BB9E-13801F0E44C8}" destId="{24C662D0-381D-425D-AA8B-4551642F9A1D}" srcOrd="0" destOrd="0" parTransId="{4BEE160E-CF0C-4097-BD30-16C880C4D55E}" sibTransId="{ACD4CE3C-23CF-4692-AAA6-DC2AAFE01CAE}"/>
    <dgm:cxn modelId="{C5CF088E-2562-438E-9DAD-C3F4B28A70F4}" type="presOf" srcId="{24C662D0-381D-425D-AA8B-4551642F9A1D}" destId="{2A605FCF-3AB5-4F72-AFBC-B6D130364746}" srcOrd="0" destOrd="0" presId="urn:microsoft.com/office/officeart/2005/8/layout/vList2"/>
    <dgm:cxn modelId="{59924667-0F21-44A5-97F7-3AE4CD7AE685}" type="presParOf" srcId="{0A10CF89-21DD-44EB-BE60-C1AE78C9E6A8}" destId="{2A605FCF-3AB5-4F72-AFBC-B6D130364746}" srcOrd="0" destOrd="0" presId="urn:microsoft.com/office/officeart/2005/8/layout/vList2"/>
    <dgm:cxn modelId="{91001229-7953-480F-8F2F-F057064E0157}" type="presParOf" srcId="{0A10CF89-21DD-44EB-BE60-C1AE78C9E6A8}" destId="{00B2DAC5-8BBB-4ED0-B4F0-7811C979A584}"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1378584-EE07-4F21-9E51-4507571BA71C}" type="doc">
      <dgm:prSet loTypeId="urn:microsoft.com/office/officeart/2018/2/layout/IconVerticalSolidList" loCatId="icon" qsTypeId="urn:microsoft.com/office/officeart/2005/8/quickstyle/simple1#6" qsCatId="simple" csTypeId="urn:microsoft.com/office/officeart/2005/8/colors/accent1_2#6" csCatId="accent1" phldr="1"/>
      <dgm:spPr/>
      <dgm:t>
        <a:bodyPr/>
        <a:lstStyle/>
        <a:p>
          <a:endParaRPr lang="en-US"/>
        </a:p>
      </dgm:t>
    </dgm:pt>
    <dgm:pt modelId="{22CBC3B6-6BC2-4D8B-8F04-D9DD0828080E}">
      <dgm:prSet/>
      <dgm:spPr/>
      <dgm:t>
        <a:bodyPr/>
        <a:lstStyle/>
        <a:p>
          <a:pPr>
            <a:lnSpc>
              <a:spcPct val="100000"/>
            </a:lnSpc>
          </a:pPr>
          <a:r>
            <a:rPr lang="en-US"/>
            <a:t>Inför uppföljningen 2025 reviderades vissa av de specifika frågor som ställs till verksamheterna avseende läkarmedverkan vid SÄBO. Tidigare ställde HVK frågan: </a:t>
          </a:r>
          <a:r>
            <a:rPr lang="en-US" i="1"/>
            <a:t>”</a:t>
          </a:r>
          <a:r>
            <a:rPr lang="en-US" b="1" i="1"/>
            <a:t>Har ni genomfört några förändringar eller anpassningar i tillgängligheten för SÄBO enligt beslut om minimitid 6 minuter per brukare och vecka?”</a:t>
          </a:r>
          <a:r>
            <a:rPr lang="en-US" b="1"/>
            <a:t> </a:t>
          </a:r>
          <a:endParaRPr lang="en-US"/>
        </a:p>
      </dgm:t>
    </dgm:pt>
    <dgm:pt modelId="{E9DC7596-F533-4D84-B37F-9458DC4A2FF8}" type="parTrans" cxnId="{EB4902E4-A4C3-4DE5-B7AA-60E6C727C8F5}">
      <dgm:prSet/>
      <dgm:spPr/>
      <dgm:t>
        <a:bodyPr/>
        <a:lstStyle/>
        <a:p>
          <a:endParaRPr lang="en-US"/>
        </a:p>
      </dgm:t>
    </dgm:pt>
    <dgm:pt modelId="{55ECD9B2-DD54-47DB-80A0-F25029D7CB9E}" type="sibTrans" cxnId="{EB4902E4-A4C3-4DE5-B7AA-60E6C727C8F5}">
      <dgm:prSet/>
      <dgm:spPr/>
      <dgm:t>
        <a:bodyPr/>
        <a:lstStyle/>
        <a:p>
          <a:endParaRPr lang="en-US"/>
        </a:p>
      </dgm:t>
    </dgm:pt>
    <dgm:pt modelId="{A2FF69D2-CA20-4AE1-AA40-96600BFD29A3}">
      <dgm:prSet/>
      <dgm:spPr/>
      <dgm:t>
        <a:bodyPr/>
        <a:lstStyle/>
        <a:p>
          <a:pPr>
            <a:lnSpc>
              <a:spcPct val="100000"/>
            </a:lnSpc>
          </a:pPr>
          <a:r>
            <a:rPr lang="en-US" b="1" dirty="0" err="1"/>
            <a:t>Från</a:t>
          </a:r>
          <a:r>
            <a:rPr lang="en-US" b="1" dirty="0"/>
            <a:t> och med 2025 </a:t>
          </a:r>
          <a:r>
            <a:rPr lang="en-US" b="1" dirty="0" err="1"/>
            <a:t>ersattes</a:t>
          </a:r>
          <a:r>
            <a:rPr lang="en-US" b="1" dirty="0"/>
            <a:t> </a:t>
          </a:r>
          <a:r>
            <a:rPr lang="en-US" b="1" dirty="0" err="1"/>
            <a:t>denna</a:t>
          </a:r>
          <a:r>
            <a:rPr lang="en-US" b="1" dirty="0"/>
            <a:t> med </a:t>
          </a:r>
          <a:r>
            <a:rPr lang="en-US" b="1" dirty="0" err="1"/>
            <a:t>frågan</a:t>
          </a:r>
          <a:r>
            <a:rPr lang="en-US" b="1" dirty="0"/>
            <a:t>: </a:t>
          </a:r>
          <a:r>
            <a:rPr lang="en-US" b="1" i="1" dirty="0"/>
            <a:t>”Hur </a:t>
          </a:r>
          <a:r>
            <a:rPr lang="en-US" b="1" i="1" dirty="0" err="1"/>
            <a:t>många</a:t>
          </a:r>
          <a:r>
            <a:rPr lang="en-US" b="1" i="1" dirty="0"/>
            <a:t> </a:t>
          </a:r>
          <a:r>
            <a:rPr lang="en-US" b="1" i="1" dirty="0" err="1"/>
            <a:t>timmar</a:t>
          </a:r>
          <a:r>
            <a:rPr lang="en-US" b="1" i="1" dirty="0"/>
            <a:t> per </a:t>
          </a:r>
          <a:r>
            <a:rPr lang="en-US" b="1" i="1" dirty="0" err="1"/>
            <a:t>vecka</a:t>
          </a:r>
          <a:r>
            <a:rPr lang="en-US" b="1" i="1" dirty="0"/>
            <a:t> </a:t>
          </a:r>
          <a:r>
            <a:rPr lang="en-US" b="1" i="1" dirty="0" err="1"/>
            <a:t>är</a:t>
          </a:r>
          <a:r>
            <a:rPr lang="en-US" b="1" i="1" dirty="0"/>
            <a:t> </a:t>
          </a:r>
          <a:r>
            <a:rPr lang="en-US" b="1" i="1" dirty="0" err="1"/>
            <a:t>läkare</a:t>
          </a:r>
          <a:r>
            <a:rPr lang="en-US" b="1" i="1" dirty="0"/>
            <a:t> </a:t>
          </a:r>
          <a:r>
            <a:rPr lang="en-US" b="1" i="1" dirty="0" err="1"/>
            <a:t>fysiskt</a:t>
          </a:r>
          <a:r>
            <a:rPr lang="en-US" b="1" i="1" dirty="0"/>
            <a:t> på plats på </a:t>
          </a:r>
          <a:r>
            <a:rPr lang="en-US" b="1" i="1" dirty="0" err="1"/>
            <a:t>boendet</a:t>
          </a:r>
          <a:r>
            <a:rPr lang="en-US" b="1" i="1" dirty="0"/>
            <a:t> för </a:t>
          </a:r>
          <a:r>
            <a:rPr lang="en-US" b="1" i="1" dirty="0" err="1"/>
            <a:t>rond</a:t>
          </a:r>
          <a:r>
            <a:rPr lang="en-US" b="1" i="1" dirty="0"/>
            <a:t>?”</a:t>
          </a:r>
          <a:endParaRPr lang="en-US" dirty="0"/>
        </a:p>
      </dgm:t>
    </dgm:pt>
    <dgm:pt modelId="{1E30DBA5-BB81-465B-870A-91B666E0D438}" type="parTrans" cxnId="{E7F4BA29-B0CB-4326-BC48-A0DC4D1DCA12}">
      <dgm:prSet/>
      <dgm:spPr/>
      <dgm:t>
        <a:bodyPr/>
        <a:lstStyle/>
        <a:p>
          <a:endParaRPr lang="en-US"/>
        </a:p>
      </dgm:t>
    </dgm:pt>
    <dgm:pt modelId="{5B163505-565B-4A68-B5C0-38CCA87346C3}" type="sibTrans" cxnId="{E7F4BA29-B0CB-4326-BC48-A0DC4D1DCA12}">
      <dgm:prSet/>
      <dgm:spPr/>
      <dgm:t>
        <a:bodyPr/>
        <a:lstStyle/>
        <a:p>
          <a:endParaRPr lang="en-US"/>
        </a:p>
      </dgm:t>
    </dgm:pt>
    <dgm:pt modelId="{7917056B-C1E7-4718-A2E6-DBE636A5314F}">
      <dgm:prSet/>
      <dgm:spPr/>
      <dgm:t>
        <a:bodyPr/>
        <a:lstStyle/>
        <a:p>
          <a:pPr>
            <a:lnSpc>
              <a:spcPct val="100000"/>
            </a:lnSpc>
          </a:pPr>
          <a:r>
            <a:rPr lang="en-US"/>
            <a:t>Efter IVO:s granskning av SÄBO-verksamheten under pandemin tog Region Gävleborg fram rutinen </a:t>
          </a:r>
          <a:r>
            <a:rPr lang="en-US" u="sng">
              <a:hlinkClick xmlns:r="http://schemas.openxmlformats.org/officeDocument/2006/relationships" r:id="rId1"/>
            </a:rPr>
            <a:t>Introduktion till hemsjukvård och SÄBO, läkare Primärvård, Hälsoval Region Gävleborg (9).pdf</a:t>
          </a:r>
          <a:r>
            <a:rPr lang="en-US"/>
            <a:t> Regionen har även bedömt att det är rimligt att avsätta minst sex minuter per boende och vecka för rondtid. </a:t>
          </a:r>
        </a:p>
      </dgm:t>
    </dgm:pt>
    <dgm:pt modelId="{55C1D0A4-32BE-4346-B068-A220023EAFA5}" type="parTrans" cxnId="{14112851-006F-4248-A21A-B4AA6613153B}">
      <dgm:prSet/>
      <dgm:spPr/>
      <dgm:t>
        <a:bodyPr/>
        <a:lstStyle/>
        <a:p>
          <a:endParaRPr lang="en-US"/>
        </a:p>
      </dgm:t>
    </dgm:pt>
    <dgm:pt modelId="{2FB218DA-843B-471D-B9EA-01891AF202CC}" type="sibTrans" cxnId="{14112851-006F-4248-A21A-B4AA6613153B}">
      <dgm:prSet/>
      <dgm:spPr/>
      <dgm:t>
        <a:bodyPr/>
        <a:lstStyle/>
        <a:p>
          <a:endParaRPr lang="en-US"/>
        </a:p>
      </dgm:t>
    </dgm:pt>
    <dgm:pt modelId="{D14E0758-73C7-4151-8F2C-BB901E81126E}" type="pres">
      <dgm:prSet presAssocID="{F1378584-EE07-4F21-9E51-4507571BA71C}" presName="root" presStyleCnt="0">
        <dgm:presLayoutVars>
          <dgm:dir/>
          <dgm:resizeHandles val="exact"/>
        </dgm:presLayoutVars>
      </dgm:prSet>
      <dgm:spPr/>
    </dgm:pt>
    <dgm:pt modelId="{C04AFFB6-7F0F-4035-B17F-393787114A46}" type="pres">
      <dgm:prSet presAssocID="{22CBC3B6-6BC2-4D8B-8F04-D9DD0828080E}" presName="compNode" presStyleCnt="0"/>
      <dgm:spPr/>
    </dgm:pt>
    <dgm:pt modelId="{9D350514-8DB2-4633-90DA-2C37E664439D}" type="pres">
      <dgm:prSet presAssocID="{22CBC3B6-6BC2-4D8B-8F04-D9DD0828080E}" presName="bgRect" presStyleLbl="bgShp" presStyleIdx="0" presStyleCnt="3"/>
      <dgm:spPr/>
    </dgm:pt>
    <dgm:pt modelId="{4E185520-528C-4374-9C5D-511C04F2DDB2}" type="pres">
      <dgm:prSet presAssocID="{22CBC3B6-6BC2-4D8B-8F04-D9DD0828080E}"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C4A82A88-B5D7-4C23-8424-200AD4114B36}" type="pres">
      <dgm:prSet presAssocID="{22CBC3B6-6BC2-4D8B-8F04-D9DD0828080E}" presName="spaceRect" presStyleCnt="0"/>
      <dgm:spPr/>
    </dgm:pt>
    <dgm:pt modelId="{3A579E57-F349-4C05-B0CB-131544EDEA85}" type="pres">
      <dgm:prSet presAssocID="{22CBC3B6-6BC2-4D8B-8F04-D9DD0828080E}" presName="parTx" presStyleLbl="revTx" presStyleIdx="0" presStyleCnt="3">
        <dgm:presLayoutVars>
          <dgm:chMax val="0"/>
          <dgm:chPref val="0"/>
        </dgm:presLayoutVars>
      </dgm:prSet>
      <dgm:spPr/>
    </dgm:pt>
    <dgm:pt modelId="{91A19A45-1E5E-4D2C-8893-965716E1D34B}" type="pres">
      <dgm:prSet presAssocID="{55ECD9B2-DD54-47DB-80A0-F25029D7CB9E}" presName="sibTrans" presStyleCnt="0"/>
      <dgm:spPr/>
    </dgm:pt>
    <dgm:pt modelId="{C0712892-A829-43A0-8251-B1664EDDAFDD}" type="pres">
      <dgm:prSet presAssocID="{A2FF69D2-CA20-4AE1-AA40-96600BFD29A3}" presName="compNode" presStyleCnt="0"/>
      <dgm:spPr/>
    </dgm:pt>
    <dgm:pt modelId="{8A6654A3-D316-4D9E-8390-F56ADCA0090F}" type="pres">
      <dgm:prSet presAssocID="{A2FF69D2-CA20-4AE1-AA40-96600BFD29A3}" presName="bgRect" presStyleLbl="bgShp" presStyleIdx="1" presStyleCnt="3"/>
      <dgm:spPr/>
    </dgm:pt>
    <dgm:pt modelId="{45301FA7-E283-4962-8273-5539A1BD5175}" type="pres">
      <dgm:prSet presAssocID="{A2FF69D2-CA20-4AE1-AA40-96600BFD29A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tetoskop"/>
        </a:ext>
      </dgm:extLst>
    </dgm:pt>
    <dgm:pt modelId="{C11548BD-4351-49DA-B68B-318E7DDB5CBF}" type="pres">
      <dgm:prSet presAssocID="{A2FF69D2-CA20-4AE1-AA40-96600BFD29A3}" presName="spaceRect" presStyleCnt="0"/>
      <dgm:spPr/>
    </dgm:pt>
    <dgm:pt modelId="{4A473095-D4EF-4469-BB97-8E8A251F42E7}" type="pres">
      <dgm:prSet presAssocID="{A2FF69D2-CA20-4AE1-AA40-96600BFD29A3}" presName="parTx" presStyleLbl="revTx" presStyleIdx="1" presStyleCnt="3">
        <dgm:presLayoutVars>
          <dgm:chMax val="0"/>
          <dgm:chPref val="0"/>
        </dgm:presLayoutVars>
      </dgm:prSet>
      <dgm:spPr/>
    </dgm:pt>
    <dgm:pt modelId="{118D0128-22CF-42C6-BD6C-C225B21851B0}" type="pres">
      <dgm:prSet presAssocID="{5B163505-565B-4A68-B5C0-38CCA87346C3}" presName="sibTrans" presStyleCnt="0"/>
      <dgm:spPr/>
    </dgm:pt>
    <dgm:pt modelId="{CD85B137-820D-4A89-97CB-F02607AAA7EE}" type="pres">
      <dgm:prSet presAssocID="{7917056B-C1E7-4718-A2E6-DBE636A5314F}" presName="compNode" presStyleCnt="0"/>
      <dgm:spPr/>
    </dgm:pt>
    <dgm:pt modelId="{7C312F05-59B5-4485-A742-D5A991EC27C8}" type="pres">
      <dgm:prSet presAssocID="{7917056B-C1E7-4718-A2E6-DBE636A5314F}" presName="bgRect" presStyleLbl="bgShp" presStyleIdx="2" presStyleCnt="3"/>
      <dgm:spPr/>
    </dgm:pt>
    <dgm:pt modelId="{15ADCDBF-5F4D-445E-95E2-06C46015EFBB}" type="pres">
      <dgm:prSet presAssocID="{7917056B-C1E7-4718-A2E6-DBE636A5314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Frågor"/>
        </a:ext>
      </dgm:extLst>
    </dgm:pt>
    <dgm:pt modelId="{94670805-5D3A-42C5-8F42-EBCE5A5DBEC0}" type="pres">
      <dgm:prSet presAssocID="{7917056B-C1E7-4718-A2E6-DBE636A5314F}" presName="spaceRect" presStyleCnt="0"/>
      <dgm:spPr/>
    </dgm:pt>
    <dgm:pt modelId="{3735B7A0-2684-4F20-8A93-1ECE203D626F}" type="pres">
      <dgm:prSet presAssocID="{7917056B-C1E7-4718-A2E6-DBE636A5314F}" presName="parTx" presStyleLbl="revTx" presStyleIdx="2" presStyleCnt="3">
        <dgm:presLayoutVars>
          <dgm:chMax val="0"/>
          <dgm:chPref val="0"/>
        </dgm:presLayoutVars>
      </dgm:prSet>
      <dgm:spPr/>
    </dgm:pt>
  </dgm:ptLst>
  <dgm:cxnLst>
    <dgm:cxn modelId="{C6CD1802-BD09-4B80-ACCB-6AE4CC294180}" type="presOf" srcId="{F1378584-EE07-4F21-9E51-4507571BA71C}" destId="{D14E0758-73C7-4151-8F2C-BB901E81126E}" srcOrd="0" destOrd="0" presId="urn:microsoft.com/office/officeart/2018/2/layout/IconVerticalSolidList"/>
    <dgm:cxn modelId="{E7F4BA29-B0CB-4326-BC48-A0DC4D1DCA12}" srcId="{F1378584-EE07-4F21-9E51-4507571BA71C}" destId="{A2FF69D2-CA20-4AE1-AA40-96600BFD29A3}" srcOrd="1" destOrd="0" parTransId="{1E30DBA5-BB81-465B-870A-91B666E0D438}" sibTransId="{5B163505-565B-4A68-B5C0-38CCA87346C3}"/>
    <dgm:cxn modelId="{14112851-006F-4248-A21A-B4AA6613153B}" srcId="{F1378584-EE07-4F21-9E51-4507571BA71C}" destId="{7917056B-C1E7-4718-A2E6-DBE636A5314F}" srcOrd="2" destOrd="0" parTransId="{55C1D0A4-32BE-4346-B068-A220023EAFA5}" sibTransId="{2FB218DA-843B-471D-B9EA-01891AF202CC}"/>
    <dgm:cxn modelId="{0F49E257-364B-4DE8-85EB-61C17972F245}" type="presOf" srcId="{A2FF69D2-CA20-4AE1-AA40-96600BFD29A3}" destId="{4A473095-D4EF-4469-BB97-8E8A251F42E7}" srcOrd="0" destOrd="0" presId="urn:microsoft.com/office/officeart/2018/2/layout/IconVerticalSolidList"/>
    <dgm:cxn modelId="{3F7752B4-405E-4EC5-B2CB-4D5A4761F293}" type="presOf" srcId="{7917056B-C1E7-4718-A2E6-DBE636A5314F}" destId="{3735B7A0-2684-4F20-8A93-1ECE203D626F}" srcOrd="0" destOrd="0" presId="urn:microsoft.com/office/officeart/2018/2/layout/IconVerticalSolidList"/>
    <dgm:cxn modelId="{BE2DE2DF-EBF6-4347-9F22-25EF8E8D60B8}" type="presOf" srcId="{22CBC3B6-6BC2-4D8B-8F04-D9DD0828080E}" destId="{3A579E57-F349-4C05-B0CB-131544EDEA85}" srcOrd="0" destOrd="0" presId="urn:microsoft.com/office/officeart/2018/2/layout/IconVerticalSolidList"/>
    <dgm:cxn modelId="{EB4902E4-A4C3-4DE5-B7AA-60E6C727C8F5}" srcId="{F1378584-EE07-4F21-9E51-4507571BA71C}" destId="{22CBC3B6-6BC2-4D8B-8F04-D9DD0828080E}" srcOrd="0" destOrd="0" parTransId="{E9DC7596-F533-4D84-B37F-9458DC4A2FF8}" sibTransId="{55ECD9B2-DD54-47DB-80A0-F25029D7CB9E}"/>
    <dgm:cxn modelId="{C8BB64AF-B478-4E15-A15E-646AD7C152F3}" type="presParOf" srcId="{D14E0758-73C7-4151-8F2C-BB901E81126E}" destId="{C04AFFB6-7F0F-4035-B17F-393787114A46}" srcOrd="0" destOrd="0" presId="urn:microsoft.com/office/officeart/2018/2/layout/IconVerticalSolidList"/>
    <dgm:cxn modelId="{3039A7ED-275A-46F2-8B70-B215A7E8F487}" type="presParOf" srcId="{C04AFFB6-7F0F-4035-B17F-393787114A46}" destId="{9D350514-8DB2-4633-90DA-2C37E664439D}" srcOrd="0" destOrd="0" presId="urn:microsoft.com/office/officeart/2018/2/layout/IconVerticalSolidList"/>
    <dgm:cxn modelId="{3164A4F1-D34A-4D44-BF54-13B2BEF44077}" type="presParOf" srcId="{C04AFFB6-7F0F-4035-B17F-393787114A46}" destId="{4E185520-528C-4374-9C5D-511C04F2DDB2}" srcOrd="1" destOrd="0" presId="urn:microsoft.com/office/officeart/2018/2/layout/IconVerticalSolidList"/>
    <dgm:cxn modelId="{53FA4D04-5B57-4EC5-8BE9-E9D600F75179}" type="presParOf" srcId="{C04AFFB6-7F0F-4035-B17F-393787114A46}" destId="{C4A82A88-B5D7-4C23-8424-200AD4114B36}" srcOrd="2" destOrd="0" presId="urn:microsoft.com/office/officeart/2018/2/layout/IconVerticalSolidList"/>
    <dgm:cxn modelId="{AFC1A9FA-2D28-4873-8409-E74F2C864CF5}" type="presParOf" srcId="{C04AFFB6-7F0F-4035-B17F-393787114A46}" destId="{3A579E57-F349-4C05-B0CB-131544EDEA85}" srcOrd="3" destOrd="0" presId="urn:microsoft.com/office/officeart/2018/2/layout/IconVerticalSolidList"/>
    <dgm:cxn modelId="{B682E52D-342B-4657-A816-FC44974372D6}" type="presParOf" srcId="{D14E0758-73C7-4151-8F2C-BB901E81126E}" destId="{91A19A45-1E5E-4D2C-8893-965716E1D34B}" srcOrd="1" destOrd="0" presId="urn:microsoft.com/office/officeart/2018/2/layout/IconVerticalSolidList"/>
    <dgm:cxn modelId="{9288033A-703C-453C-952A-8BB28C85024B}" type="presParOf" srcId="{D14E0758-73C7-4151-8F2C-BB901E81126E}" destId="{C0712892-A829-43A0-8251-B1664EDDAFDD}" srcOrd="2" destOrd="0" presId="urn:microsoft.com/office/officeart/2018/2/layout/IconVerticalSolidList"/>
    <dgm:cxn modelId="{87E0C7EC-094C-43D1-988A-C7F5F4F10275}" type="presParOf" srcId="{C0712892-A829-43A0-8251-B1664EDDAFDD}" destId="{8A6654A3-D316-4D9E-8390-F56ADCA0090F}" srcOrd="0" destOrd="0" presId="urn:microsoft.com/office/officeart/2018/2/layout/IconVerticalSolidList"/>
    <dgm:cxn modelId="{376678BF-8165-449B-8A03-DE13E0158F2B}" type="presParOf" srcId="{C0712892-A829-43A0-8251-B1664EDDAFDD}" destId="{45301FA7-E283-4962-8273-5539A1BD5175}" srcOrd="1" destOrd="0" presId="urn:microsoft.com/office/officeart/2018/2/layout/IconVerticalSolidList"/>
    <dgm:cxn modelId="{CE9265B7-62C5-4D59-BE79-2E4E16D69F4F}" type="presParOf" srcId="{C0712892-A829-43A0-8251-B1664EDDAFDD}" destId="{C11548BD-4351-49DA-B68B-318E7DDB5CBF}" srcOrd="2" destOrd="0" presId="urn:microsoft.com/office/officeart/2018/2/layout/IconVerticalSolidList"/>
    <dgm:cxn modelId="{0BF96551-A01A-40E5-9668-04352A099BCE}" type="presParOf" srcId="{C0712892-A829-43A0-8251-B1664EDDAFDD}" destId="{4A473095-D4EF-4469-BB97-8E8A251F42E7}" srcOrd="3" destOrd="0" presId="urn:microsoft.com/office/officeart/2018/2/layout/IconVerticalSolidList"/>
    <dgm:cxn modelId="{12F0A330-B0B3-44A0-AE67-1AF9B80DCB4D}" type="presParOf" srcId="{D14E0758-73C7-4151-8F2C-BB901E81126E}" destId="{118D0128-22CF-42C6-BD6C-C225B21851B0}" srcOrd="3" destOrd="0" presId="urn:microsoft.com/office/officeart/2018/2/layout/IconVerticalSolidList"/>
    <dgm:cxn modelId="{2DF3E43F-D79F-4E94-B760-0A872DA3AC05}" type="presParOf" srcId="{D14E0758-73C7-4151-8F2C-BB901E81126E}" destId="{CD85B137-820D-4A89-97CB-F02607AAA7EE}" srcOrd="4" destOrd="0" presId="urn:microsoft.com/office/officeart/2018/2/layout/IconVerticalSolidList"/>
    <dgm:cxn modelId="{F24D2460-891E-4749-8ACB-8CB9422A021F}" type="presParOf" srcId="{CD85B137-820D-4A89-97CB-F02607AAA7EE}" destId="{7C312F05-59B5-4485-A742-D5A991EC27C8}" srcOrd="0" destOrd="0" presId="urn:microsoft.com/office/officeart/2018/2/layout/IconVerticalSolidList"/>
    <dgm:cxn modelId="{0B9B7EC7-AFF7-4739-9EBE-1989943A5CE9}" type="presParOf" srcId="{CD85B137-820D-4A89-97CB-F02607AAA7EE}" destId="{15ADCDBF-5F4D-445E-95E2-06C46015EFBB}" srcOrd="1" destOrd="0" presId="urn:microsoft.com/office/officeart/2018/2/layout/IconVerticalSolidList"/>
    <dgm:cxn modelId="{38FEC28C-D348-4643-AC0C-DF505AE63B73}" type="presParOf" srcId="{CD85B137-820D-4A89-97CB-F02607AAA7EE}" destId="{94670805-5D3A-42C5-8F42-EBCE5A5DBEC0}" srcOrd="2" destOrd="0" presId="urn:microsoft.com/office/officeart/2018/2/layout/IconVerticalSolidList"/>
    <dgm:cxn modelId="{9CD100E6-A542-46E8-A96F-1A94C4BBE24E}" type="presParOf" srcId="{CD85B137-820D-4A89-97CB-F02607AAA7EE}" destId="{3735B7A0-2684-4F20-8A93-1ECE203D626F}"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A16510D-9964-4C61-B7EE-18005C338877}">
      <dsp:nvSpPr>
        <dsp:cNvPr id="0" name=""/>
        <dsp:cNvSpPr/>
      </dsp:nvSpPr>
      <dsp:spPr>
        <a:xfrm>
          <a:off x="8290" y="1605888"/>
          <a:ext cx="2478017" cy="1486810"/>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a:t>Förskrivare på hälsocentralerna ges tillgång till ett nytt kostnadsställe </a:t>
          </a:r>
        </a:p>
      </dsp:txBody>
      <dsp:txXfrm>
        <a:off x="51837" y="1649435"/>
        <a:ext cx="2390923" cy="1399716"/>
      </dsp:txXfrm>
    </dsp:sp>
    <dsp:sp modelId="{8106F2F2-7C02-4DDC-8779-E0700414C7CB}">
      <dsp:nvSpPr>
        <dsp:cNvPr id="0" name=""/>
        <dsp:cNvSpPr/>
      </dsp:nvSpPr>
      <dsp:spPr>
        <a:xfrm>
          <a:off x="2734110" y="2042019"/>
          <a:ext cx="525339" cy="6145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sv-SE" sz="1600" kern="1200"/>
        </a:p>
      </dsp:txBody>
      <dsp:txXfrm>
        <a:off x="2734110" y="2164929"/>
        <a:ext cx="367737" cy="368728"/>
      </dsp:txXfrm>
    </dsp:sp>
    <dsp:sp modelId="{3D946C59-D936-46EF-84F7-5FE38AD4060F}">
      <dsp:nvSpPr>
        <dsp:cNvPr id="0" name=""/>
        <dsp:cNvSpPr/>
      </dsp:nvSpPr>
      <dsp:spPr>
        <a:xfrm>
          <a:off x="3477515" y="1605888"/>
          <a:ext cx="2478017" cy="1486810"/>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a:t>Nya förskrivningar läggs upp mot den nya betalaren</a:t>
          </a:r>
        </a:p>
      </dsp:txBody>
      <dsp:txXfrm>
        <a:off x="3521062" y="1649435"/>
        <a:ext cx="2390923" cy="1399716"/>
      </dsp:txXfrm>
    </dsp:sp>
    <dsp:sp modelId="{ECB85FEF-FC21-4576-94B5-9CA1894D67AC}">
      <dsp:nvSpPr>
        <dsp:cNvPr id="0" name=""/>
        <dsp:cNvSpPr/>
      </dsp:nvSpPr>
      <dsp:spPr>
        <a:xfrm>
          <a:off x="6203334" y="2042019"/>
          <a:ext cx="525339" cy="61454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sv-SE" sz="1600" kern="1200"/>
        </a:p>
      </dsp:txBody>
      <dsp:txXfrm>
        <a:off x="6203334" y="2164929"/>
        <a:ext cx="367737" cy="368728"/>
      </dsp:txXfrm>
    </dsp:sp>
    <dsp:sp modelId="{B8C6F8B1-740B-422C-96F6-893FF2A988C1}">
      <dsp:nvSpPr>
        <dsp:cNvPr id="0" name=""/>
        <dsp:cNvSpPr/>
      </dsp:nvSpPr>
      <dsp:spPr>
        <a:xfrm>
          <a:off x="6946739" y="1605888"/>
          <a:ext cx="2478017" cy="1486810"/>
        </a:xfrm>
        <a:prstGeom prst="roundRect">
          <a:avLst>
            <a:gd name="adj" fmla="val 10000"/>
          </a:avLst>
        </a:prstGeom>
        <a:solidFill>
          <a:schemeClr val="accent1">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sv-SE" sz="2000" kern="1200"/>
            <a:t>För befintliga hjälpmedel byts betalare</a:t>
          </a:r>
        </a:p>
      </dsp:txBody>
      <dsp:txXfrm>
        <a:off x="6990286" y="1649435"/>
        <a:ext cx="2390923" cy="139971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9EC57-4830-44F9-9F01-9D845109D5F9}">
      <dsp:nvSpPr>
        <dsp:cNvPr id="0" name=""/>
        <dsp:cNvSpPr/>
      </dsp:nvSpPr>
      <dsp:spPr>
        <a:xfrm>
          <a:off x="0" y="404927"/>
          <a:ext cx="9930705" cy="233107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dirty="0" err="1"/>
            <a:t>Majoriteten</a:t>
          </a:r>
          <a:r>
            <a:rPr lang="en-US" sz="2100" b="1" kern="1200" dirty="0"/>
            <a:t> av </a:t>
          </a:r>
          <a:r>
            <a:rPr lang="en-US" sz="2100" b="1" kern="1200" dirty="0" err="1"/>
            <a:t>hälsocentralerna</a:t>
          </a:r>
          <a:r>
            <a:rPr lang="en-US" sz="2100" b="1" kern="1200" dirty="0"/>
            <a:t> </a:t>
          </a:r>
          <a:r>
            <a:rPr lang="en-US" sz="2100" b="1" kern="1200" dirty="0" err="1"/>
            <a:t>har</a:t>
          </a:r>
          <a:r>
            <a:rPr lang="en-US" sz="2100" b="1" kern="1200" dirty="0"/>
            <a:t> </a:t>
          </a:r>
          <a:r>
            <a:rPr lang="en-US" sz="2100" b="1" kern="1200" dirty="0" err="1"/>
            <a:t>fått</a:t>
          </a:r>
          <a:r>
            <a:rPr lang="en-US" sz="2100" b="1" kern="1200" dirty="0"/>
            <a:t> </a:t>
          </a:r>
          <a:r>
            <a:rPr lang="en-US" sz="2100" b="1" kern="1200" dirty="0" err="1"/>
            <a:t>skriftlig</a:t>
          </a:r>
          <a:r>
            <a:rPr lang="en-US" sz="2100" b="1" kern="1200" dirty="0"/>
            <a:t> </a:t>
          </a:r>
          <a:r>
            <a:rPr lang="en-US" sz="2100" b="1" kern="1200" dirty="0" err="1"/>
            <a:t>återkoppling</a:t>
          </a:r>
          <a:r>
            <a:rPr lang="en-US" sz="2100" b="1" kern="1200" dirty="0"/>
            <a:t> </a:t>
          </a:r>
          <a:r>
            <a:rPr lang="en-US" sz="2100" kern="1200" dirty="0"/>
            <a:t>med </a:t>
          </a:r>
          <a:r>
            <a:rPr lang="en-US" sz="2100" kern="1200" dirty="0" err="1"/>
            <a:t>ett</a:t>
          </a:r>
          <a:r>
            <a:rPr lang="en-US" sz="2100" kern="1200" dirty="0"/>
            <a:t> </a:t>
          </a:r>
          <a:r>
            <a:rPr lang="en-US" sz="2100" kern="1200" dirty="0" err="1"/>
            <a:t>urval</a:t>
          </a:r>
          <a:r>
            <a:rPr lang="en-US" sz="2100" kern="1200" dirty="0"/>
            <a:t> av </a:t>
          </a:r>
          <a:r>
            <a:rPr lang="en-US" sz="2100" kern="1200" dirty="0" err="1"/>
            <a:t>identifierade</a:t>
          </a:r>
          <a:r>
            <a:rPr lang="en-US" sz="2100" kern="1200" dirty="0"/>
            <a:t> </a:t>
          </a:r>
          <a:r>
            <a:rPr lang="en-US" sz="2100" kern="1200" dirty="0" err="1"/>
            <a:t>styrkor</a:t>
          </a:r>
          <a:r>
            <a:rPr lang="en-US" sz="2100" kern="1200" dirty="0"/>
            <a:t>, </a:t>
          </a:r>
          <a:r>
            <a:rPr lang="en-US" sz="2100" kern="1200" dirty="0" err="1"/>
            <a:t>förbättringsområden</a:t>
          </a:r>
          <a:r>
            <a:rPr lang="en-US" sz="2100" kern="1200" dirty="0"/>
            <a:t> och </a:t>
          </a:r>
          <a:r>
            <a:rPr lang="en-US" sz="2100" kern="1200" dirty="0" err="1"/>
            <a:t>frågor</a:t>
          </a:r>
          <a:r>
            <a:rPr lang="en-US" sz="2100" kern="1200" dirty="0"/>
            <a:t> </a:t>
          </a:r>
          <a:r>
            <a:rPr lang="en-US" sz="2100" kern="1200" dirty="0" err="1"/>
            <a:t>att</a:t>
          </a:r>
          <a:r>
            <a:rPr lang="en-US" sz="2100" kern="1200" dirty="0"/>
            <a:t> </a:t>
          </a:r>
          <a:r>
            <a:rPr lang="en-US" sz="2100" kern="1200" dirty="0" err="1"/>
            <a:t>arbeta</a:t>
          </a:r>
          <a:r>
            <a:rPr lang="en-US" sz="2100" kern="1200" dirty="0"/>
            <a:t> </a:t>
          </a:r>
          <a:r>
            <a:rPr lang="en-US" sz="2100" kern="1200" dirty="0" err="1"/>
            <a:t>vidare</a:t>
          </a:r>
          <a:r>
            <a:rPr lang="en-US" sz="2100" kern="1200" dirty="0"/>
            <a:t> med. Vid </a:t>
          </a:r>
          <a:r>
            <a:rPr lang="en-US" sz="2100" kern="1200" dirty="0" err="1"/>
            <a:t>behov</a:t>
          </a:r>
          <a:r>
            <a:rPr lang="en-US" sz="2100" kern="1200" dirty="0"/>
            <a:t> </a:t>
          </a:r>
          <a:r>
            <a:rPr lang="en-US" sz="2100" kern="1200" dirty="0" err="1"/>
            <a:t>har</a:t>
          </a:r>
          <a:r>
            <a:rPr lang="en-US" sz="2100" kern="1200" dirty="0"/>
            <a:t> HVK </a:t>
          </a:r>
          <a:r>
            <a:rPr lang="en-US" sz="2100" kern="1200" dirty="0" err="1"/>
            <a:t>dessutom</a:t>
          </a:r>
          <a:r>
            <a:rPr lang="en-US" sz="2100" kern="1200" dirty="0"/>
            <a:t> </a:t>
          </a:r>
          <a:r>
            <a:rPr lang="en-US" sz="2100" kern="1200" dirty="0" err="1"/>
            <a:t>ställt</a:t>
          </a:r>
          <a:r>
            <a:rPr lang="en-US" sz="2100" kern="1200" dirty="0"/>
            <a:t> </a:t>
          </a:r>
          <a:r>
            <a:rPr lang="en-US" sz="2100" kern="1200" dirty="0" err="1"/>
            <a:t>kompletterande</a:t>
          </a:r>
          <a:r>
            <a:rPr lang="en-US" sz="2100" kern="1200" dirty="0"/>
            <a:t> </a:t>
          </a:r>
          <a:r>
            <a:rPr lang="en-US" sz="2100" kern="1200" dirty="0" err="1"/>
            <a:t>frågor</a:t>
          </a:r>
          <a:r>
            <a:rPr lang="en-US" sz="2100" kern="1200" dirty="0"/>
            <a:t> och </a:t>
          </a:r>
          <a:r>
            <a:rPr lang="en-US" sz="2100" kern="1200" dirty="0" err="1"/>
            <a:t>genomfört</a:t>
          </a:r>
          <a:r>
            <a:rPr lang="en-US" sz="2100" kern="1200" dirty="0"/>
            <a:t> </a:t>
          </a:r>
          <a:r>
            <a:rPr lang="en-US" sz="2100" kern="1200" dirty="0" err="1"/>
            <a:t>kortare</a:t>
          </a:r>
          <a:r>
            <a:rPr lang="en-US" sz="2100" kern="1200" dirty="0"/>
            <a:t> </a:t>
          </a:r>
          <a:r>
            <a:rPr lang="en-US" sz="2100" kern="1200" dirty="0" err="1"/>
            <a:t>uppföljande</a:t>
          </a:r>
          <a:r>
            <a:rPr lang="en-US" sz="2100" kern="1200" dirty="0"/>
            <a:t> </a:t>
          </a:r>
          <a:r>
            <a:rPr lang="en-US" sz="2100" kern="1200" dirty="0" err="1"/>
            <a:t>kontakter</a:t>
          </a:r>
          <a:r>
            <a:rPr lang="en-US" sz="2100" kern="1200" dirty="0"/>
            <a:t> via </a:t>
          </a:r>
          <a:r>
            <a:rPr lang="en-US" sz="2100" kern="1200" dirty="0" err="1"/>
            <a:t>digitala</a:t>
          </a:r>
          <a:r>
            <a:rPr lang="en-US" sz="2100" kern="1200" dirty="0"/>
            <a:t> </a:t>
          </a:r>
          <a:r>
            <a:rPr lang="en-US" sz="2100" kern="1200" dirty="0" err="1"/>
            <a:t>möten</a:t>
          </a:r>
          <a:r>
            <a:rPr lang="en-US" sz="2100" kern="1200" dirty="0"/>
            <a:t> </a:t>
          </a:r>
          <a:r>
            <a:rPr lang="en-US" sz="2100" kern="1200" dirty="0" err="1"/>
            <a:t>eller</a:t>
          </a:r>
          <a:r>
            <a:rPr lang="en-US" sz="2100" kern="1200" dirty="0"/>
            <a:t> </a:t>
          </a:r>
          <a:r>
            <a:rPr lang="en-US" sz="2100" kern="1200" dirty="0" err="1"/>
            <a:t>telefon</a:t>
          </a:r>
          <a:r>
            <a:rPr lang="en-US" sz="2100" kern="1200" dirty="0"/>
            <a:t>.</a:t>
          </a:r>
        </a:p>
      </dsp:txBody>
      <dsp:txXfrm>
        <a:off x="113794" y="518721"/>
        <a:ext cx="9703117" cy="2103490"/>
      </dsp:txXfrm>
    </dsp:sp>
    <dsp:sp modelId="{9EC9C22D-80CE-4DB6-AB9C-AFB50FEE836C}">
      <dsp:nvSpPr>
        <dsp:cNvPr id="0" name=""/>
        <dsp:cNvSpPr/>
      </dsp:nvSpPr>
      <dsp:spPr>
        <a:xfrm>
          <a:off x="0" y="2796486"/>
          <a:ext cx="9930705" cy="2331078"/>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US" sz="2100" b="1" kern="1200" dirty="0" err="1"/>
            <a:t>Verksamhetsdialoger</a:t>
          </a:r>
          <a:r>
            <a:rPr lang="en-US" sz="2100" b="1" kern="1200" dirty="0"/>
            <a:t> </a:t>
          </a:r>
          <a:r>
            <a:rPr lang="en-US" sz="2100" b="1" kern="1200" dirty="0" err="1"/>
            <a:t>har</a:t>
          </a:r>
          <a:r>
            <a:rPr lang="en-US" sz="2100" b="1" kern="1200" dirty="0"/>
            <a:t> </a:t>
          </a:r>
          <a:r>
            <a:rPr lang="en-US" sz="2100" b="1" kern="1200" dirty="0" err="1"/>
            <a:t>genomförts</a:t>
          </a:r>
          <a:r>
            <a:rPr lang="en-US" sz="2100" b="1" kern="1200" dirty="0"/>
            <a:t> vid 11 </a:t>
          </a:r>
          <a:r>
            <a:rPr lang="en-US" sz="2100" b="1" kern="1200" dirty="0" err="1"/>
            <a:t>hälsocentraler</a:t>
          </a:r>
          <a:r>
            <a:rPr lang="en-US" sz="2100" b="1" kern="1200" dirty="0"/>
            <a:t>, </a:t>
          </a:r>
          <a:r>
            <a:rPr lang="en-US" sz="2100" b="1" kern="1200" dirty="0" err="1"/>
            <a:t>antingen</a:t>
          </a:r>
          <a:r>
            <a:rPr lang="en-US" sz="2100" b="1" kern="1200" dirty="0"/>
            <a:t> </a:t>
          </a:r>
          <a:r>
            <a:rPr lang="en-US" sz="2100" b="1" kern="1200" dirty="0" err="1"/>
            <a:t>fysiskt</a:t>
          </a:r>
          <a:r>
            <a:rPr lang="en-US" sz="2100" b="1" kern="1200" dirty="0"/>
            <a:t> </a:t>
          </a:r>
          <a:r>
            <a:rPr lang="en-US" sz="2100" b="1" kern="1200" dirty="0" err="1"/>
            <a:t>eller</a:t>
          </a:r>
          <a:r>
            <a:rPr lang="en-US" sz="2100" b="1" kern="1200" dirty="0"/>
            <a:t> </a:t>
          </a:r>
          <a:r>
            <a:rPr lang="en-US" sz="2100" b="1" kern="1200" dirty="0" err="1"/>
            <a:t>digitalt</a:t>
          </a:r>
          <a:r>
            <a:rPr lang="en-US" sz="2100" b="1" kern="1200" dirty="0"/>
            <a:t>, </a:t>
          </a:r>
          <a:r>
            <a:rPr lang="en-US" sz="2100" b="1" kern="1200" dirty="0" err="1"/>
            <a:t>utifrån</a:t>
          </a:r>
          <a:r>
            <a:rPr lang="en-US" sz="2100" b="1" kern="1200" dirty="0"/>
            <a:t> </a:t>
          </a:r>
          <a:r>
            <a:rPr lang="en-US" sz="2100" b="1" kern="1200" dirty="0" err="1"/>
            <a:t>en</a:t>
          </a:r>
          <a:r>
            <a:rPr lang="en-US" sz="2100" b="1" kern="1200" dirty="0"/>
            <a:t> </a:t>
          </a:r>
          <a:r>
            <a:rPr lang="en-US" sz="2100" b="1" kern="1200" dirty="0" err="1"/>
            <a:t>prioritering</a:t>
          </a:r>
          <a:r>
            <a:rPr lang="en-US" sz="2100" b="1" kern="1200" dirty="0"/>
            <a:t> av </a:t>
          </a:r>
          <a:r>
            <a:rPr lang="en-US" sz="2100" b="1" kern="1200" dirty="0" err="1"/>
            <a:t>uppföljningsbehov</a:t>
          </a:r>
          <a:r>
            <a:rPr lang="en-US" sz="2100" b="1" kern="1200" dirty="0"/>
            <a:t>. </a:t>
          </a:r>
          <a:r>
            <a:rPr lang="en-US" sz="2100" kern="1200" dirty="0" err="1"/>
            <a:t>Prioriteringsgrunder</a:t>
          </a:r>
          <a:r>
            <a:rPr lang="en-US" sz="2100" kern="1200" dirty="0"/>
            <a:t> </a:t>
          </a:r>
          <a:r>
            <a:rPr lang="en-US" sz="2100" kern="1200" dirty="0" err="1"/>
            <a:t>har</a:t>
          </a:r>
          <a:r>
            <a:rPr lang="en-US" sz="2100" kern="1200" dirty="0"/>
            <a:t> bland </a:t>
          </a:r>
          <a:r>
            <a:rPr lang="en-US" sz="2100" kern="1200" dirty="0" err="1"/>
            <a:t>annat</a:t>
          </a:r>
          <a:r>
            <a:rPr lang="en-US" sz="2100" kern="1200" dirty="0"/>
            <a:t> </a:t>
          </a:r>
          <a:r>
            <a:rPr lang="en-US" sz="2100" kern="1200" dirty="0" err="1"/>
            <a:t>varit</a:t>
          </a:r>
          <a:r>
            <a:rPr lang="en-US" sz="2100" kern="1200" dirty="0"/>
            <a:t> </a:t>
          </a:r>
          <a:r>
            <a:rPr lang="en-US" sz="2100" kern="1200" dirty="0" err="1"/>
            <a:t>ny</a:t>
          </a:r>
          <a:r>
            <a:rPr lang="en-US" sz="2100" kern="1200" dirty="0"/>
            <a:t> chef sedan </a:t>
          </a:r>
          <a:r>
            <a:rPr lang="en-US" sz="2100" kern="1200" dirty="0" err="1"/>
            <a:t>föregående</a:t>
          </a:r>
          <a:r>
            <a:rPr lang="en-US" sz="2100" kern="1200" dirty="0"/>
            <a:t> </a:t>
          </a:r>
          <a:r>
            <a:rPr lang="en-US" sz="2100" kern="1200" dirty="0" err="1"/>
            <a:t>uppföljning</a:t>
          </a:r>
          <a:r>
            <a:rPr lang="en-US" sz="2100" kern="1200" dirty="0"/>
            <a:t>, </a:t>
          </a:r>
          <a:r>
            <a:rPr lang="en-US" sz="2100" kern="1200" dirty="0" err="1"/>
            <a:t>utfall</a:t>
          </a:r>
          <a:r>
            <a:rPr lang="en-US" sz="2100" kern="1200" dirty="0"/>
            <a:t> </a:t>
          </a:r>
          <a:r>
            <a:rPr lang="en-US" sz="2100" kern="1200" dirty="0" err="1"/>
            <a:t>i</a:t>
          </a:r>
          <a:r>
            <a:rPr lang="en-US" sz="2100" kern="1200" dirty="0"/>
            <a:t> </a:t>
          </a:r>
          <a:r>
            <a:rPr lang="en-US" sz="2100" kern="1200" dirty="0" err="1"/>
            <a:t>indikatorer</a:t>
          </a:r>
          <a:r>
            <a:rPr lang="en-US" sz="2100" kern="1200" dirty="0"/>
            <a:t> och </a:t>
          </a:r>
          <a:r>
            <a:rPr lang="en-US" sz="2100" kern="1200" dirty="0" err="1"/>
            <a:t>nyckeltal</a:t>
          </a:r>
          <a:r>
            <a:rPr lang="en-US" sz="2100" kern="1200" dirty="0"/>
            <a:t> </a:t>
          </a:r>
          <a:r>
            <a:rPr lang="en-US" sz="2100" kern="1200" dirty="0" err="1"/>
            <a:t>samt</a:t>
          </a:r>
          <a:r>
            <a:rPr lang="en-US" sz="2100" kern="1200" dirty="0"/>
            <a:t> </a:t>
          </a:r>
          <a:r>
            <a:rPr lang="en-US" sz="2100" kern="1200" dirty="0" err="1"/>
            <a:t>behov</a:t>
          </a:r>
          <a:r>
            <a:rPr lang="en-US" sz="2100" kern="1200" dirty="0"/>
            <a:t> av </a:t>
          </a:r>
          <a:r>
            <a:rPr lang="en-US" sz="2100" kern="1200" dirty="0" err="1"/>
            <a:t>fortsatt</a:t>
          </a:r>
          <a:r>
            <a:rPr lang="en-US" sz="2100" kern="1200" dirty="0"/>
            <a:t> </a:t>
          </a:r>
          <a:r>
            <a:rPr lang="en-US" sz="2100" kern="1200" dirty="0" err="1"/>
            <a:t>uppföljning</a:t>
          </a:r>
          <a:r>
            <a:rPr lang="en-US" sz="2100" kern="1200" dirty="0"/>
            <a:t> </a:t>
          </a:r>
          <a:r>
            <a:rPr lang="en-US" sz="2100" kern="1200" dirty="0" err="1"/>
            <a:t>utifrån</a:t>
          </a:r>
          <a:r>
            <a:rPr lang="en-US" sz="2100" kern="1200" dirty="0"/>
            <a:t> </a:t>
          </a:r>
          <a:r>
            <a:rPr lang="en-US" sz="2100" kern="1200" dirty="0" err="1"/>
            <a:t>tidigare</a:t>
          </a:r>
          <a:r>
            <a:rPr lang="en-US" sz="2100" kern="1200" dirty="0"/>
            <a:t> </a:t>
          </a:r>
          <a:r>
            <a:rPr lang="en-US" sz="2100" kern="1200" dirty="0" err="1"/>
            <a:t>verksamhetsdialoger</a:t>
          </a:r>
          <a:r>
            <a:rPr lang="en-US" sz="2100" kern="1200" dirty="0"/>
            <a:t> </a:t>
          </a:r>
          <a:r>
            <a:rPr lang="en-US" sz="2100" kern="1200" dirty="0" err="1"/>
            <a:t>eller</a:t>
          </a:r>
          <a:r>
            <a:rPr lang="en-US" sz="2100" kern="1200" dirty="0"/>
            <a:t> den </a:t>
          </a:r>
          <a:r>
            <a:rPr lang="en-US" sz="2100" kern="1200" dirty="0" err="1"/>
            <a:t>fortlöpande</a:t>
          </a:r>
          <a:r>
            <a:rPr lang="en-US" sz="2100" kern="1200" dirty="0"/>
            <a:t> </a:t>
          </a:r>
          <a:r>
            <a:rPr lang="en-US" sz="2100" kern="1200" dirty="0" err="1"/>
            <a:t>uppföljningen</a:t>
          </a:r>
          <a:r>
            <a:rPr lang="en-US" sz="2100" kern="1200" dirty="0"/>
            <a:t>. </a:t>
          </a:r>
          <a:r>
            <a:rPr lang="en-US" sz="2100" kern="1200" dirty="0" err="1"/>
            <a:t>På</a:t>
          </a:r>
          <a:r>
            <a:rPr lang="en-US" sz="2100" kern="1200" dirty="0"/>
            <a:t> </a:t>
          </a:r>
          <a:r>
            <a:rPr lang="en-US" sz="2100" kern="1200" dirty="0" err="1"/>
            <a:t>förekommen</a:t>
          </a:r>
          <a:r>
            <a:rPr lang="en-US" sz="2100" kern="1200" dirty="0"/>
            <a:t> </a:t>
          </a:r>
          <a:r>
            <a:rPr lang="en-US" sz="2100" kern="1200" dirty="0" err="1"/>
            <a:t>anledning</a:t>
          </a:r>
          <a:r>
            <a:rPr lang="en-US" sz="2100" kern="1200" dirty="0"/>
            <a:t> </a:t>
          </a:r>
          <a:r>
            <a:rPr lang="en-US" sz="2100" kern="1200" dirty="0" err="1"/>
            <a:t>sker</a:t>
          </a:r>
          <a:r>
            <a:rPr lang="en-US" sz="2100" kern="1200" dirty="0"/>
            <a:t> </a:t>
          </a:r>
          <a:r>
            <a:rPr lang="en-US" sz="2100" kern="1200" dirty="0" err="1"/>
            <a:t>fortsatt</a:t>
          </a:r>
          <a:r>
            <a:rPr lang="en-US" sz="2100" kern="1200" dirty="0"/>
            <a:t> </a:t>
          </a:r>
          <a:r>
            <a:rPr lang="en-US" sz="2100" kern="1200" dirty="0" err="1"/>
            <a:t>uppföljning</a:t>
          </a:r>
          <a:r>
            <a:rPr lang="en-US" sz="2100" kern="1200" dirty="0"/>
            <a:t> och dialog.</a:t>
          </a:r>
        </a:p>
      </dsp:txBody>
      <dsp:txXfrm>
        <a:off x="113794" y="2910280"/>
        <a:ext cx="9703117" cy="210349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24147-DC20-4F24-AA93-33628469EDC4}">
      <dsp:nvSpPr>
        <dsp:cNvPr id="0" name=""/>
        <dsp:cNvSpPr/>
      </dsp:nvSpPr>
      <dsp:spPr>
        <a:xfrm>
          <a:off x="0" y="1997"/>
          <a:ext cx="5364161" cy="4086595"/>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en-US" sz="2300" b="1" kern="1200"/>
            <a:t>Övergripande styrkor</a:t>
          </a:r>
          <a:endParaRPr lang="en-US" sz="2300" kern="1200"/>
        </a:p>
        <a:p>
          <a:pPr marL="171450" lvl="1" indent="-171450" algn="l" defTabSz="800100">
            <a:lnSpc>
              <a:spcPct val="90000"/>
            </a:lnSpc>
            <a:spcBef>
              <a:spcPct val="0"/>
            </a:spcBef>
            <a:spcAft>
              <a:spcPct val="15000"/>
            </a:spcAft>
            <a:buChar char="•"/>
          </a:pPr>
          <a:r>
            <a:rPr lang="en-US" sz="1800" kern="1200"/>
            <a:t>Flera hälsocentraler beskriver stabil bemanning och god kontinuitet i ledarskapet</a:t>
          </a:r>
        </a:p>
        <a:p>
          <a:pPr marL="171450" lvl="1" indent="-171450" algn="l" defTabSz="800100">
            <a:lnSpc>
              <a:spcPct val="90000"/>
            </a:lnSpc>
            <a:spcBef>
              <a:spcPct val="0"/>
            </a:spcBef>
            <a:spcAft>
              <a:spcPct val="15000"/>
            </a:spcAft>
            <a:buChar char="•"/>
          </a:pPr>
          <a:r>
            <a:rPr lang="en-US" sz="1800" kern="1200"/>
            <a:t>Ett antal verksamheter är välbemannade avseende sjuksköterskor och övriga professioner</a:t>
          </a:r>
        </a:p>
        <a:p>
          <a:pPr marL="171450" lvl="1" indent="-171450" algn="l" defTabSz="800100">
            <a:lnSpc>
              <a:spcPct val="90000"/>
            </a:lnSpc>
            <a:spcBef>
              <a:spcPct val="0"/>
            </a:spcBef>
            <a:spcAft>
              <a:spcPct val="15000"/>
            </a:spcAft>
            <a:buChar char="•"/>
          </a:pPr>
          <a:r>
            <a:rPr lang="en-US" sz="1800" kern="1200"/>
            <a:t>Teamarbete utvecklas successivt vid flera hälsocentraler.</a:t>
          </a:r>
        </a:p>
        <a:p>
          <a:pPr marL="171450" lvl="1" indent="-171450" algn="l" defTabSz="800100">
            <a:lnSpc>
              <a:spcPct val="90000"/>
            </a:lnSpc>
            <a:spcBef>
              <a:spcPct val="0"/>
            </a:spcBef>
            <a:spcAft>
              <a:spcPct val="15000"/>
            </a:spcAft>
            <a:buChar char="•"/>
          </a:pPr>
          <a:r>
            <a:rPr lang="en-US" sz="1800" kern="1200"/>
            <a:t>Flera verksamheter har starka läkargrupper och god förmåga att handleda och ta emot utbildningsläkare. </a:t>
          </a:r>
        </a:p>
      </dsp:txBody>
      <dsp:txXfrm>
        <a:off x="119692" y="121689"/>
        <a:ext cx="5124777" cy="38472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605FCF-3AB5-4F72-AFBC-B6D130364746}">
      <dsp:nvSpPr>
        <dsp:cNvPr id="0" name=""/>
        <dsp:cNvSpPr/>
      </dsp:nvSpPr>
      <dsp:spPr>
        <a:xfrm>
          <a:off x="0" y="372308"/>
          <a:ext cx="5362575" cy="10038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a:lnSpc>
              <a:spcPct val="90000"/>
            </a:lnSpc>
            <a:spcBef>
              <a:spcPct val="0"/>
            </a:spcBef>
            <a:spcAft>
              <a:spcPct val="35000"/>
            </a:spcAft>
            <a:buNone/>
          </a:pPr>
          <a:r>
            <a:rPr lang="en-US" sz="3900" b="1" kern="1200"/>
            <a:t>Utvecklingsområden</a:t>
          </a:r>
          <a:endParaRPr lang="en-US" sz="3900" kern="1200"/>
        </a:p>
      </dsp:txBody>
      <dsp:txXfrm>
        <a:off x="49004" y="421312"/>
        <a:ext cx="5264567" cy="905852"/>
      </dsp:txXfrm>
    </dsp:sp>
    <dsp:sp modelId="{00B2DAC5-8BBB-4ED0-B4F0-7811C979A584}">
      <dsp:nvSpPr>
        <dsp:cNvPr id="0" name=""/>
        <dsp:cNvSpPr/>
      </dsp:nvSpPr>
      <dsp:spPr>
        <a:xfrm>
          <a:off x="0" y="1376169"/>
          <a:ext cx="5362575" cy="29870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0262" tIns="49530" rIns="277368" bIns="49530" numCol="1" spcCol="1270" anchor="t" anchorCtr="0">
          <a:noAutofit/>
        </a:bodyPr>
        <a:lstStyle/>
        <a:p>
          <a:pPr marL="285750" lvl="1" indent="-285750" algn="l" defTabSz="1333500">
            <a:lnSpc>
              <a:spcPct val="90000"/>
            </a:lnSpc>
            <a:spcBef>
              <a:spcPct val="0"/>
            </a:spcBef>
            <a:spcAft>
              <a:spcPct val="20000"/>
            </a:spcAft>
            <a:buChar char="•"/>
          </a:pPr>
          <a:r>
            <a:rPr lang="en-US" sz="3000" kern="1200"/>
            <a:t>Ett antal hälsocentraler behöver utse vårdsamordnare formellt</a:t>
          </a:r>
        </a:p>
        <a:p>
          <a:pPr marL="285750" lvl="1" indent="-285750" algn="l" defTabSz="1333500">
            <a:lnSpc>
              <a:spcPct val="90000"/>
            </a:lnSpc>
            <a:spcBef>
              <a:spcPct val="0"/>
            </a:spcBef>
            <a:spcAft>
              <a:spcPct val="20000"/>
            </a:spcAft>
            <a:buChar char="•"/>
          </a:pPr>
          <a:r>
            <a:rPr lang="en-US" sz="3000" kern="1200"/>
            <a:t>Tydliggöra rutiner och dokumentera uppdrag och ansvar</a:t>
          </a:r>
        </a:p>
      </dsp:txBody>
      <dsp:txXfrm>
        <a:off x="0" y="1376169"/>
        <a:ext cx="5362575" cy="298701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350514-8DB2-4633-90DA-2C37E664439D}">
      <dsp:nvSpPr>
        <dsp:cNvPr id="0" name=""/>
        <dsp:cNvSpPr/>
      </dsp:nvSpPr>
      <dsp:spPr>
        <a:xfrm>
          <a:off x="0" y="537"/>
          <a:ext cx="9267475" cy="12578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185520-528C-4374-9C5D-511C04F2DDB2}">
      <dsp:nvSpPr>
        <dsp:cNvPr id="0" name=""/>
        <dsp:cNvSpPr/>
      </dsp:nvSpPr>
      <dsp:spPr>
        <a:xfrm>
          <a:off x="380514" y="283564"/>
          <a:ext cx="691844" cy="6918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579E57-F349-4C05-B0CB-131544EDEA85}">
      <dsp:nvSpPr>
        <dsp:cNvPr id="0" name=""/>
        <dsp:cNvSpPr/>
      </dsp:nvSpPr>
      <dsp:spPr>
        <a:xfrm>
          <a:off x="1452873" y="537"/>
          <a:ext cx="7814601" cy="1257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128" tIns="133128" rIns="133128" bIns="133128" numCol="1" spcCol="1270" anchor="ctr" anchorCtr="0">
          <a:noAutofit/>
        </a:bodyPr>
        <a:lstStyle/>
        <a:p>
          <a:pPr marL="0" lvl="0" indent="0" algn="l" defTabSz="622300">
            <a:lnSpc>
              <a:spcPct val="100000"/>
            </a:lnSpc>
            <a:spcBef>
              <a:spcPct val="0"/>
            </a:spcBef>
            <a:spcAft>
              <a:spcPct val="35000"/>
            </a:spcAft>
            <a:buNone/>
          </a:pPr>
          <a:r>
            <a:rPr lang="en-US" sz="1400" kern="1200"/>
            <a:t>Inför uppföljningen 2025 reviderades vissa av de specifika frågor som ställs till verksamheterna avseende läkarmedverkan vid SÄBO. Tidigare ställde HVK frågan: </a:t>
          </a:r>
          <a:r>
            <a:rPr lang="en-US" sz="1400" i="1" kern="1200"/>
            <a:t>”</a:t>
          </a:r>
          <a:r>
            <a:rPr lang="en-US" sz="1400" b="1" i="1" kern="1200"/>
            <a:t>Har ni genomfört några förändringar eller anpassningar i tillgängligheten för SÄBO enligt beslut om minimitid 6 minuter per brukare och vecka?”</a:t>
          </a:r>
          <a:r>
            <a:rPr lang="en-US" sz="1400" b="1" kern="1200"/>
            <a:t> </a:t>
          </a:r>
          <a:endParaRPr lang="en-US" sz="1400" kern="1200"/>
        </a:p>
      </dsp:txBody>
      <dsp:txXfrm>
        <a:off x="1452873" y="537"/>
        <a:ext cx="7814601" cy="1257899"/>
      </dsp:txXfrm>
    </dsp:sp>
    <dsp:sp modelId="{8A6654A3-D316-4D9E-8390-F56ADCA0090F}">
      <dsp:nvSpPr>
        <dsp:cNvPr id="0" name=""/>
        <dsp:cNvSpPr/>
      </dsp:nvSpPr>
      <dsp:spPr>
        <a:xfrm>
          <a:off x="0" y="1572911"/>
          <a:ext cx="9267475" cy="12578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5301FA7-E283-4962-8273-5539A1BD5175}">
      <dsp:nvSpPr>
        <dsp:cNvPr id="0" name=""/>
        <dsp:cNvSpPr/>
      </dsp:nvSpPr>
      <dsp:spPr>
        <a:xfrm>
          <a:off x="380514" y="1855939"/>
          <a:ext cx="691844" cy="6918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A473095-D4EF-4469-BB97-8E8A251F42E7}">
      <dsp:nvSpPr>
        <dsp:cNvPr id="0" name=""/>
        <dsp:cNvSpPr/>
      </dsp:nvSpPr>
      <dsp:spPr>
        <a:xfrm>
          <a:off x="1452873" y="1572911"/>
          <a:ext cx="7814601" cy="1257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128" tIns="133128" rIns="133128" bIns="133128" numCol="1" spcCol="1270" anchor="ctr" anchorCtr="0">
          <a:noAutofit/>
        </a:bodyPr>
        <a:lstStyle/>
        <a:p>
          <a:pPr marL="0" lvl="0" indent="0" algn="l" defTabSz="622300">
            <a:lnSpc>
              <a:spcPct val="100000"/>
            </a:lnSpc>
            <a:spcBef>
              <a:spcPct val="0"/>
            </a:spcBef>
            <a:spcAft>
              <a:spcPct val="35000"/>
            </a:spcAft>
            <a:buNone/>
          </a:pPr>
          <a:r>
            <a:rPr lang="en-US" sz="1400" b="1" kern="1200" dirty="0" err="1"/>
            <a:t>Från</a:t>
          </a:r>
          <a:r>
            <a:rPr lang="en-US" sz="1400" b="1" kern="1200" dirty="0"/>
            <a:t> och med 2025 </a:t>
          </a:r>
          <a:r>
            <a:rPr lang="en-US" sz="1400" b="1" kern="1200" dirty="0" err="1"/>
            <a:t>ersattes</a:t>
          </a:r>
          <a:r>
            <a:rPr lang="en-US" sz="1400" b="1" kern="1200" dirty="0"/>
            <a:t> </a:t>
          </a:r>
          <a:r>
            <a:rPr lang="en-US" sz="1400" b="1" kern="1200" dirty="0" err="1"/>
            <a:t>denna</a:t>
          </a:r>
          <a:r>
            <a:rPr lang="en-US" sz="1400" b="1" kern="1200" dirty="0"/>
            <a:t> med </a:t>
          </a:r>
          <a:r>
            <a:rPr lang="en-US" sz="1400" b="1" kern="1200" dirty="0" err="1"/>
            <a:t>frågan</a:t>
          </a:r>
          <a:r>
            <a:rPr lang="en-US" sz="1400" b="1" kern="1200" dirty="0"/>
            <a:t>: </a:t>
          </a:r>
          <a:r>
            <a:rPr lang="en-US" sz="1400" b="1" i="1" kern="1200" dirty="0"/>
            <a:t>”Hur </a:t>
          </a:r>
          <a:r>
            <a:rPr lang="en-US" sz="1400" b="1" i="1" kern="1200" dirty="0" err="1"/>
            <a:t>många</a:t>
          </a:r>
          <a:r>
            <a:rPr lang="en-US" sz="1400" b="1" i="1" kern="1200" dirty="0"/>
            <a:t> </a:t>
          </a:r>
          <a:r>
            <a:rPr lang="en-US" sz="1400" b="1" i="1" kern="1200" dirty="0" err="1"/>
            <a:t>timmar</a:t>
          </a:r>
          <a:r>
            <a:rPr lang="en-US" sz="1400" b="1" i="1" kern="1200" dirty="0"/>
            <a:t> per </a:t>
          </a:r>
          <a:r>
            <a:rPr lang="en-US" sz="1400" b="1" i="1" kern="1200" dirty="0" err="1"/>
            <a:t>vecka</a:t>
          </a:r>
          <a:r>
            <a:rPr lang="en-US" sz="1400" b="1" i="1" kern="1200" dirty="0"/>
            <a:t> </a:t>
          </a:r>
          <a:r>
            <a:rPr lang="en-US" sz="1400" b="1" i="1" kern="1200" dirty="0" err="1"/>
            <a:t>är</a:t>
          </a:r>
          <a:r>
            <a:rPr lang="en-US" sz="1400" b="1" i="1" kern="1200" dirty="0"/>
            <a:t> </a:t>
          </a:r>
          <a:r>
            <a:rPr lang="en-US" sz="1400" b="1" i="1" kern="1200" dirty="0" err="1"/>
            <a:t>läkare</a:t>
          </a:r>
          <a:r>
            <a:rPr lang="en-US" sz="1400" b="1" i="1" kern="1200" dirty="0"/>
            <a:t> </a:t>
          </a:r>
          <a:r>
            <a:rPr lang="en-US" sz="1400" b="1" i="1" kern="1200" dirty="0" err="1"/>
            <a:t>fysiskt</a:t>
          </a:r>
          <a:r>
            <a:rPr lang="en-US" sz="1400" b="1" i="1" kern="1200" dirty="0"/>
            <a:t> på plats på </a:t>
          </a:r>
          <a:r>
            <a:rPr lang="en-US" sz="1400" b="1" i="1" kern="1200" dirty="0" err="1"/>
            <a:t>boendet</a:t>
          </a:r>
          <a:r>
            <a:rPr lang="en-US" sz="1400" b="1" i="1" kern="1200" dirty="0"/>
            <a:t> för </a:t>
          </a:r>
          <a:r>
            <a:rPr lang="en-US" sz="1400" b="1" i="1" kern="1200" dirty="0" err="1"/>
            <a:t>rond</a:t>
          </a:r>
          <a:r>
            <a:rPr lang="en-US" sz="1400" b="1" i="1" kern="1200" dirty="0"/>
            <a:t>?”</a:t>
          </a:r>
          <a:endParaRPr lang="en-US" sz="1400" kern="1200" dirty="0"/>
        </a:p>
      </dsp:txBody>
      <dsp:txXfrm>
        <a:off x="1452873" y="1572911"/>
        <a:ext cx="7814601" cy="1257899"/>
      </dsp:txXfrm>
    </dsp:sp>
    <dsp:sp modelId="{7C312F05-59B5-4485-A742-D5A991EC27C8}">
      <dsp:nvSpPr>
        <dsp:cNvPr id="0" name=""/>
        <dsp:cNvSpPr/>
      </dsp:nvSpPr>
      <dsp:spPr>
        <a:xfrm>
          <a:off x="0" y="3145286"/>
          <a:ext cx="9267475" cy="125789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ADCDBF-5F4D-445E-95E2-06C46015EFBB}">
      <dsp:nvSpPr>
        <dsp:cNvPr id="0" name=""/>
        <dsp:cNvSpPr/>
      </dsp:nvSpPr>
      <dsp:spPr>
        <a:xfrm>
          <a:off x="380514" y="3428313"/>
          <a:ext cx="691844" cy="6918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735B7A0-2684-4F20-8A93-1ECE203D626F}">
      <dsp:nvSpPr>
        <dsp:cNvPr id="0" name=""/>
        <dsp:cNvSpPr/>
      </dsp:nvSpPr>
      <dsp:spPr>
        <a:xfrm>
          <a:off x="1452873" y="3145286"/>
          <a:ext cx="7814601" cy="12578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128" tIns="133128" rIns="133128" bIns="133128" numCol="1" spcCol="1270" anchor="ctr" anchorCtr="0">
          <a:noAutofit/>
        </a:bodyPr>
        <a:lstStyle/>
        <a:p>
          <a:pPr marL="0" lvl="0" indent="0" algn="l" defTabSz="622300">
            <a:lnSpc>
              <a:spcPct val="100000"/>
            </a:lnSpc>
            <a:spcBef>
              <a:spcPct val="0"/>
            </a:spcBef>
            <a:spcAft>
              <a:spcPct val="35000"/>
            </a:spcAft>
            <a:buNone/>
          </a:pPr>
          <a:r>
            <a:rPr lang="en-US" sz="1400" kern="1200"/>
            <a:t>Efter IVO:s granskning av SÄBO-verksamheten under pandemin tog Region Gävleborg fram rutinen </a:t>
          </a:r>
          <a:r>
            <a:rPr lang="en-US" sz="1400" u="sng" kern="1200">
              <a:hlinkClick xmlns:r="http://schemas.openxmlformats.org/officeDocument/2006/relationships" r:id="rId4"/>
            </a:rPr>
            <a:t>Introduktion till hemsjukvård och SÄBO, läkare Primärvård, Hälsoval Region Gävleborg (9).pdf</a:t>
          </a:r>
          <a:r>
            <a:rPr lang="en-US" sz="1400" kern="1200"/>
            <a:t> Regionen har även bedömt att det är rimligt att avsätta minst sex minuter per boende och vecka för rondtid. </a:t>
          </a:r>
        </a:p>
      </dsp:txBody>
      <dsp:txXfrm>
        <a:off x="1452873" y="3145286"/>
        <a:ext cx="7814601" cy="1257899"/>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6FB9444-33F6-4DFC-B0B9-0EEEC620C68C}" type="datetimeFigureOut">
              <a:rPr lang="sv-SE" smtClean="0"/>
              <a:t>2026-11-06</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16A5FD-DF4D-4303-9CDC-86A33396A71C}" type="slidenum">
              <a:rPr lang="sv-SE" smtClean="0"/>
              <a:t>‹#›</a:t>
            </a:fld>
            <a:endParaRPr lang="sv-SE"/>
          </a:p>
        </p:txBody>
      </p:sp>
    </p:spTree>
    <p:extLst>
      <p:ext uri="{BB962C8B-B14F-4D97-AF65-F5344CB8AC3E}">
        <p14:creationId xmlns:p14="http://schemas.microsoft.com/office/powerpoint/2010/main" val="3670129735"/>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5C1400-2C88-4534-BEA9-FBB25F8CE162}" type="datetimeFigureOut">
              <a:rPr lang="sv-SE" smtClean="0"/>
              <a:t>2026-11-06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FCAF75-46F3-41EC-9666-65C231E29B25}" type="slidenum">
              <a:rPr lang="sv-SE" smtClean="0"/>
              <a:t>‹#›</a:t>
            </a:fld>
            <a:endParaRPr lang="sv-SE"/>
          </a:p>
        </p:txBody>
      </p:sp>
    </p:spTree>
    <p:extLst>
      <p:ext uri="{BB962C8B-B14F-4D97-AF65-F5344CB8AC3E}">
        <p14:creationId xmlns:p14="http://schemas.microsoft.com/office/powerpoint/2010/main" val="2153190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socialstyrelsen.se/contentassets/ead59e69b06241e8a71414464f00738e/2023-8-8602.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hlinkClick r:id="rId3"/>
              </a:rPr>
              <a:t>HSLF-FS 2023:26</a:t>
            </a:r>
            <a:r>
              <a:rPr lang="sv-SE" dirty="0"/>
              <a:t> – På dialogmötet våren -24 hade Lars Embäck en dragning om en ny författning gällande </a:t>
            </a:r>
            <a:r>
              <a:rPr lang="sv-SE" dirty="0" err="1"/>
              <a:t>listningstänster</a:t>
            </a:r>
            <a:r>
              <a:rPr lang="sv-SE" dirty="0"/>
              <a:t>. </a:t>
            </a:r>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EAA86D3-0A8C-433C-8FED-9D3432B1388D}"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8</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16605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pPr marL="0" marR="0" lvl="0" indent="0" algn="r" defTabSz="914377" rtl="0" eaLnBrk="1" fontAlgn="auto" latinLnBrk="0" hangingPunct="1">
              <a:lnSpc>
                <a:spcPct val="100000"/>
              </a:lnSpc>
              <a:spcBef>
                <a:spcPts val="0"/>
              </a:spcBef>
              <a:spcAft>
                <a:spcPts val="0"/>
              </a:spcAft>
              <a:buClrTx/>
              <a:buSzTx/>
              <a:buFontTx/>
              <a:buNone/>
              <a:tabLst/>
              <a:defRPr/>
            </a:pPr>
            <a:fld id="{DEAA86D3-0A8C-433C-8FED-9D3432B1388D}"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377" rtl="0" eaLnBrk="1" fontAlgn="auto" latinLnBrk="0" hangingPunct="1">
                <a:lnSpc>
                  <a:spcPct val="100000"/>
                </a:lnSpc>
                <a:spcBef>
                  <a:spcPts val="0"/>
                </a:spcBef>
                <a:spcAft>
                  <a:spcPts val="0"/>
                </a:spcAft>
                <a:buClrTx/>
                <a:buSzTx/>
                <a:buFontTx/>
                <a:buNone/>
                <a:tabLst/>
                <a:defRPr/>
              </a:pPr>
              <a:t>9</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53984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E5FCAF75-46F3-41EC-9666-65C231E29B25}" type="slidenum">
              <a:rPr lang="sv-SE" smtClean="0"/>
              <a:t>23</a:t>
            </a:fld>
            <a:endParaRPr lang="sv-SE"/>
          </a:p>
        </p:txBody>
      </p:sp>
    </p:spTree>
    <p:extLst>
      <p:ext uri="{BB962C8B-B14F-4D97-AF65-F5344CB8AC3E}">
        <p14:creationId xmlns:p14="http://schemas.microsoft.com/office/powerpoint/2010/main" val="1335177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9AE0FF34-6161-4894-B7C1-5DF28A4901DB}" type="slidenum">
              <a:rPr lang="sv-SE" smtClean="0"/>
              <a:t>25</a:t>
            </a:fld>
            <a:endParaRPr lang="sv-SE"/>
          </a:p>
        </p:txBody>
      </p:sp>
    </p:spTree>
    <p:extLst>
      <p:ext uri="{BB962C8B-B14F-4D97-AF65-F5344CB8AC3E}">
        <p14:creationId xmlns:p14="http://schemas.microsoft.com/office/powerpoint/2010/main" val="3032347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27</a:t>
            </a:fld>
            <a:endParaRPr lang="sv-SE"/>
          </a:p>
        </p:txBody>
      </p:sp>
    </p:spTree>
    <p:extLst>
      <p:ext uri="{BB962C8B-B14F-4D97-AF65-F5344CB8AC3E}">
        <p14:creationId xmlns:p14="http://schemas.microsoft.com/office/powerpoint/2010/main" val="36950763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En försvårande/komplicerande omständighet för årets uppföljning har såklart varit införandet av Cosmic. Till följd av detta har flera indikatorer inte kunnat följas upp fullt ut och i vissa fall har schablonersättning tillämpats. Införandet av Cosmic har även påverkat produktion, tillgänglighet, arbetsmiljö och patientsäkerhetsarbete i varierande grad hos samtliga </a:t>
            </a:r>
            <a:r>
              <a:rPr lang="sv-SE" strike="sngStrike" dirty="0"/>
              <a:t>utförare</a:t>
            </a:r>
            <a:r>
              <a:rPr lang="sv-SE" dirty="0"/>
              <a:t>. </a:t>
            </a:r>
          </a:p>
          <a:p>
            <a:r>
              <a:rPr lang="sv-SE" b="1" dirty="0"/>
              <a:t>Vi redovisar därav inte utfall på:</a:t>
            </a:r>
          </a:p>
          <a:p>
            <a:r>
              <a:rPr lang="sv-SE" dirty="0"/>
              <a:t>Täckningsgraden</a:t>
            </a:r>
          </a:p>
          <a:p>
            <a:r>
              <a:rPr lang="sv-SE" dirty="0"/>
              <a:t>ACG</a:t>
            </a:r>
          </a:p>
          <a:p>
            <a:r>
              <a:rPr lang="sv-SE" dirty="0"/>
              <a:t>Vårdgarantin 3</a:t>
            </a:r>
          </a:p>
          <a:p>
            <a:r>
              <a:rPr lang="sv-SE" dirty="0"/>
              <a:t>Hembesök läkare</a:t>
            </a:r>
          </a:p>
          <a:p>
            <a:r>
              <a:rPr lang="sv-SE" dirty="0"/>
              <a:t>Hälsosamtal 40 åringar</a:t>
            </a:r>
          </a:p>
          <a:p>
            <a:r>
              <a:rPr lang="sv-SE" dirty="0"/>
              <a:t>Osäkert utfall produktion samverkan med andra län </a:t>
            </a:r>
            <a:r>
              <a:rPr lang="sv-SE" dirty="0" err="1"/>
              <a:t>sörmland</a:t>
            </a:r>
            <a:r>
              <a:rPr lang="sv-SE" dirty="0"/>
              <a:t>, dalarna</a:t>
            </a:r>
          </a:p>
          <a:p>
            <a:r>
              <a:rPr lang="sv-SE" sz="1200" kern="1200" dirty="0">
                <a:solidFill>
                  <a:schemeClr val="tx1"/>
                </a:solidFill>
                <a:effectLst/>
                <a:latin typeface="+mn-lt"/>
                <a:ea typeface="+mn-ea"/>
                <a:cs typeface="+mn-cs"/>
              </a:rPr>
              <a:t>Det är också viktigt att beakta att avtalsuppföljningen för verksamhetsåret 2024 genomfördes under senvåren och hösten 2025 på grund av införandet av Cosmic.</a:t>
            </a:r>
          </a:p>
          <a:p>
            <a:r>
              <a:rPr lang="sv-SE" sz="1200" kern="1200" dirty="0">
                <a:solidFill>
                  <a:schemeClr val="tx1"/>
                </a:solidFill>
                <a:effectLst/>
                <a:latin typeface="+mn-lt"/>
                <a:ea typeface="+mn-ea"/>
                <a:cs typeface="+mn-cs"/>
              </a:rPr>
              <a:t> </a:t>
            </a:r>
          </a:p>
          <a:p>
            <a:endParaRPr lang="sv-SE" dirty="0"/>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28</a:t>
            </a:fld>
            <a:endParaRPr lang="sv-SE"/>
          </a:p>
        </p:txBody>
      </p:sp>
    </p:spTree>
    <p:extLst>
      <p:ext uri="{BB962C8B-B14F-4D97-AF65-F5344CB8AC3E}">
        <p14:creationId xmlns:p14="http://schemas.microsoft.com/office/powerpoint/2010/main" val="42179055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Utifrån nya krav som infördes i Hälsovalshandboken för 2025 har kompletterande frågor ställts. Vissa frågeställningar har också reviderats, framför allt inom områdena läkarmedverkan i hemsjukvård i särskilt boende samt kvalitet och patientsäkerhet.</a:t>
            </a:r>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30</a:t>
            </a:fld>
            <a:endParaRPr lang="sv-SE"/>
          </a:p>
        </p:txBody>
      </p:sp>
    </p:spTree>
    <p:extLst>
      <p:ext uri="{BB962C8B-B14F-4D97-AF65-F5344CB8AC3E}">
        <p14:creationId xmlns:p14="http://schemas.microsoft.com/office/powerpoint/2010/main" val="281901762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Verksamhetsuppföljningen Hälsoval Gävleborg 2025 har, liksom verksamhetsuppföljningen för 2024, ett brett anslag och syftar till att ge en samlad bild av hälsocentralernas situation, förutsättningar och utmaningar. Rapporten gör även en ansats att beskriva en ögonblicksbild av primärvårdens aktuella situation. </a:t>
            </a:r>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31</a:t>
            </a:fld>
            <a:endParaRPr lang="sv-SE"/>
          </a:p>
        </p:txBody>
      </p:sp>
    </p:spTree>
    <p:extLst>
      <p:ext uri="{BB962C8B-B14F-4D97-AF65-F5344CB8AC3E}">
        <p14:creationId xmlns:p14="http://schemas.microsoft.com/office/powerpoint/2010/main" val="3187944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Region Gävleborg hävde avtalet med Gefle Läkargrupp 1 februari 2025 på grund av omfattande brister och misstankar om välfärdsbrott.</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I september 2025 öppnade hälsocentralen Sjöstaden i centrala Gävle.</a:t>
            </a:r>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32</a:t>
            </a:fld>
            <a:endParaRPr lang="sv-SE"/>
          </a:p>
        </p:txBody>
      </p:sp>
    </p:spTree>
    <p:extLst>
      <p:ext uri="{BB962C8B-B14F-4D97-AF65-F5344CB8AC3E}">
        <p14:creationId xmlns:p14="http://schemas.microsoft.com/office/powerpoint/2010/main" val="4150709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35</a:t>
            </a:fld>
            <a:endParaRPr lang="sv-SE"/>
          </a:p>
        </p:txBody>
      </p:sp>
    </p:spTree>
    <p:extLst>
      <p:ext uri="{BB962C8B-B14F-4D97-AF65-F5344CB8AC3E}">
        <p14:creationId xmlns:p14="http://schemas.microsoft.com/office/powerpoint/2010/main" val="18817486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Från 2025 finns krav på namngiven vårdsamordnare. Utföraren ska ha minst en namngiven vårdsamordnare. Detta för att underlätta för patienter med komplexa behov och deras närstående. Samordningen runt de mest sjuka är ett högt prioriterat område och vårdsamordnaren ska vara nyckelperson för att förbättra samordningen och medverka till att fast vårdkontakt utses när behov finns. Utföraren ska utveckla arbetssätt och rutiner för att tidigt upptäcka patienter med samordningsbehov.</a:t>
            </a:r>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36</a:t>
            </a:fld>
            <a:endParaRPr lang="sv-SE"/>
          </a:p>
        </p:txBody>
      </p:sp>
    </p:spTree>
    <p:extLst>
      <p:ext uri="{BB962C8B-B14F-4D97-AF65-F5344CB8AC3E}">
        <p14:creationId xmlns:p14="http://schemas.microsoft.com/office/powerpoint/2010/main" val="2071140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37</a:t>
            </a:fld>
            <a:endParaRPr lang="sv-SE"/>
          </a:p>
        </p:txBody>
      </p:sp>
    </p:spTree>
    <p:extLst>
      <p:ext uri="{BB962C8B-B14F-4D97-AF65-F5344CB8AC3E}">
        <p14:creationId xmlns:p14="http://schemas.microsoft.com/office/powerpoint/2010/main" val="701797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Alla hälsocentraler i länet deltog i undersökningen, varav 25 offentliga och 16 privata. I Gävleborg skickades 7 533 enkäter ut till ett urval av besökare under september månad och 3 542 svarade på enkäten och det ger en svarsfrekvens på 47% Högst rankat i riket för Region Gävleborg är Bemötande och Tillgänglighet med placering 8/20* Lägst rankad i riket för Region Gävleborg är Delaktighet med placering 15/20 Placering i riket för Region Gävleborg gällande Helhetsupplevelse är 13/20.</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Glädjande kan vi se en något högre svarsfrekvens jämfört med 2023 på ca 5%.</a:t>
            </a:r>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38</a:t>
            </a:fld>
            <a:endParaRPr lang="sv-SE"/>
          </a:p>
        </p:txBody>
      </p:sp>
    </p:spTree>
    <p:extLst>
      <p:ext uri="{BB962C8B-B14F-4D97-AF65-F5344CB8AC3E}">
        <p14:creationId xmlns:p14="http://schemas.microsoft.com/office/powerpoint/2010/main" val="4270583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HVK har vid tidigare årsuppföljningar noterat att ett antal hälsocentraler haft felaktiga eller inaktuella registreringar i befolkningsregistret. Exempelvis har läkare avslutat sina anställningar utan att uppgifterna i registret har uppdaterats. Under hösten 2025 fick hälsocentralerna möjlighet att ta del av statliga medel avseende fast läkarkontakt, under förutsättning att fastställda aktiviteter genomfördes. Aktiviteterna omfattade bland annat att säkerställa att befolkningsregistret var uppdaterat, att inaktuella registreringar rensades bort samt att patienter informeras om vem som var deras fasta läkarkontakt.</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Jämfört med 2024 har antalet individer med utsedd fast läkarkontakt ökat markant. Utvecklingen kan delvis förklaras av de insatser som genomförts för att förbättra kvaliteten i registreringarna och säkerställa att aktuella uppgifter finns registrerade i befolkningsregistret. Samtidigt har bemanningssituationen på läkarsidan förbättrats vid flera hälsocentraler under 2025, vilket har skapat bättre förutsättningar att erbjuda patienter en fast läkarkontakt.</a:t>
            </a:r>
          </a:p>
          <a:p>
            <a:r>
              <a:rPr lang="sv-SE" sz="1200" kern="1200" dirty="0">
                <a:solidFill>
                  <a:schemeClr val="tx1"/>
                </a:solidFill>
                <a:effectLst/>
                <a:latin typeface="+mn-lt"/>
                <a:ea typeface="+mn-ea"/>
                <a:cs typeface="+mn-cs"/>
              </a:rPr>
              <a:t>Trots den positiva utvecklingen kvarstår betydande skillnader mellan hälsocentralerna. Ett antal enheter har fortfarande begränsade möjligheter att tillgodose behovet av fast läkarkontakt på grund av bristande läkarbemanning. Dessa hälsocentraler arbetar därför, liksom tidigare år, med prioriteringar för att säkerställa att patienter med störst behov erbjuds en fast läkarkontakt. Detta innebär att tillgången till fast läkarkontakt </a:t>
            </a:r>
            <a:r>
              <a:rPr lang="sv-SE" sz="1200" b="1" kern="1200" dirty="0">
                <a:solidFill>
                  <a:schemeClr val="tx1"/>
                </a:solidFill>
                <a:effectLst/>
                <a:highlight>
                  <a:srgbClr val="FFFF00"/>
                </a:highlight>
                <a:latin typeface="+mn-lt"/>
                <a:ea typeface="+mn-ea"/>
                <a:cs typeface="+mn-cs"/>
              </a:rPr>
              <a:t>fortsatt påverkas av lokala förutsättningar och bemanningsläge</a:t>
            </a:r>
            <a:endParaRPr lang="sv-SE" b="1" dirty="0">
              <a:highlight>
                <a:srgbClr val="FFFF00"/>
              </a:highlight>
            </a:endParaRPr>
          </a:p>
        </p:txBody>
      </p:sp>
      <p:sp>
        <p:nvSpPr>
          <p:cNvPr id="4" name="Platshållare för bildnummer 3"/>
          <p:cNvSpPr>
            <a:spLocks noGrp="1"/>
          </p:cNvSpPr>
          <p:nvPr>
            <p:ph type="sldNum" sz="quarter" idx="5"/>
          </p:nvPr>
        </p:nvSpPr>
        <p:spPr/>
        <p:txBody>
          <a:bodyPr/>
          <a:lstStyle/>
          <a:p>
            <a:fld id="{14914F2D-C6BF-4951-8026-59F4B2EBE5FB}" type="slidenum">
              <a:rPr lang="sv-SE" smtClean="0"/>
              <a:t>39</a:t>
            </a:fld>
            <a:endParaRPr lang="sv-SE"/>
          </a:p>
        </p:txBody>
      </p:sp>
    </p:spTree>
    <p:extLst>
      <p:ext uri="{BB962C8B-B14F-4D97-AF65-F5344CB8AC3E}">
        <p14:creationId xmlns:p14="http://schemas.microsoft.com/office/powerpoint/2010/main" val="18987411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Trots den positiva utvecklingen kvarstår betydande skillnader mellan hälsocentralerna. Ett antal enheter har fortfarande begränsade möjligheter att tillgodose behovet av fast läkarkontakt på grund av bristande läkarbemanning. Dessa hälsocentraler arbetar därför, liksom tidigare år, med prioriteringar för att säkerställa att patienter med störst behov erbjuds en fast läkarkontakt. </a:t>
            </a:r>
            <a:r>
              <a:rPr lang="sv-SE" sz="1200" b="1" kern="1200" dirty="0">
                <a:solidFill>
                  <a:schemeClr val="tx1"/>
                </a:solidFill>
                <a:effectLst/>
                <a:latin typeface="+mn-lt"/>
                <a:ea typeface="+mn-ea"/>
                <a:cs typeface="+mn-cs"/>
              </a:rPr>
              <a:t>Detta innebär att tillgången till fast läkarkontakt fortsatt påverkas av lokala förutsättningar och bemanningsläge</a:t>
            </a:r>
          </a:p>
          <a:p>
            <a:pPr lvl="0"/>
            <a:r>
              <a:rPr lang="sv-SE" sz="1200" kern="1200" dirty="0">
                <a:solidFill>
                  <a:schemeClr val="tx1"/>
                </a:solidFill>
                <a:effectLst/>
                <a:latin typeface="+mn-lt"/>
                <a:ea typeface="+mn-ea"/>
                <a:cs typeface="+mn-cs"/>
              </a:rPr>
              <a:t>Ett stort antal hälsocentraler ligger fortfarande långt under regiongenomsnittet.</a:t>
            </a:r>
          </a:p>
          <a:p>
            <a:pPr lvl="0"/>
            <a:endParaRPr lang="sv-SE" sz="1200" kern="1200" dirty="0">
              <a:solidFill>
                <a:schemeClr val="tx1"/>
              </a:solidFill>
              <a:effectLst/>
              <a:latin typeface="+mn-lt"/>
              <a:ea typeface="+mn-ea"/>
              <a:cs typeface="+mn-cs"/>
            </a:endParaRPr>
          </a:p>
          <a:p>
            <a:pPr lvl="0"/>
            <a:r>
              <a:rPr lang="sv-SE" sz="1200" kern="1200" dirty="0">
                <a:solidFill>
                  <a:schemeClr val="tx1"/>
                </a:solidFill>
                <a:effectLst/>
                <a:latin typeface="+mn-lt"/>
                <a:ea typeface="+mn-ea"/>
                <a:cs typeface="+mn-cs"/>
              </a:rPr>
              <a:t>Hyrläkarberoende påverkar kontinuiteten negativt.</a:t>
            </a:r>
          </a:p>
          <a:p>
            <a:r>
              <a:rPr lang="sv-SE" sz="1200" kern="1200" dirty="0">
                <a:solidFill>
                  <a:schemeClr val="tx1"/>
                </a:solidFill>
                <a:effectLst/>
                <a:latin typeface="+mn-lt"/>
                <a:ea typeface="+mn-ea"/>
                <a:cs typeface="+mn-cs"/>
              </a:rPr>
              <a:t>Utbildningsläkare påverkar kontinuitetsindex vilket flera verksamheter lyfter som en problematik</a:t>
            </a:r>
          </a:p>
          <a:p>
            <a:endParaRPr lang="sv-SE" dirty="0"/>
          </a:p>
          <a:p>
            <a:r>
              <a:rPr lang="sv-SE" sz="1200" b="0" i="0" kern="1200" dirty="0">
                <a:solidFill>
                  <a:schemeClr val="tx1"/>
                </a:solidFill>
                <a:effectLst/>
                <a:latin typeface="+mn-lt"/>
                <a:ea typeface="+mn-ea"/>
                <a:cs typeface="+mn-cs"/>
              </a:rPr>
              <a:t>Kontinuitet mellan läkare och patient har kopplats till bland annat högre patientnöjdhet, färre akutbesök och lägre dödlighet. </a:t>
            </a:r>
            <a:r>
              <a:rPr lang="sv-SE" sz="1200" b="0" i="0" kern="1200" dirty="0">
                <a:solidFill>
                  <a:schemeClr val="tx1"/>
                </a:solidFill>
                <a:effectLst/>
                <a:highlight>
                  <a:srgbClr val="FFFF00"/>
                </a:highlight>
                <a:latin typeface="+mn-lt"/>
                <a:ea typeface="+mn-ea"/>
                <a:cs typeface="+mn-cs"/>
              </a:rPr>
              <a:t>Kontinuiteten i svensk primärvård är låg i ett internationellt perspektiv,</a:t>
            </a:r>
            <a:r>
              <a:rPr lang="sv-SE" sz="1200" b="0" i="0" kern="1200" dirty="0">
                <a:solidFill>
                  <a:schemeClr val="tx1"/>
                </a:solidFill>
                <a:effectLst/>
                <a:latin typeface="+mn-lt"/>
                <a:ea typeface="+mn-ea"/>
                <a:cs typeface="+mn-cs"/>
              </a:rPr>
              <a:t> och flera regioner har därför ställt krav på att vårdcentraler registrerar sina patienter på en namngiven läkare. Samtidigt har många vårdcentraler svårt att rekrytera och behålla läkare, vilket påverkar förutsättningarna för kontinuitet över tid. </a:t>
            </a:r>
            <a:endParaRPr lang="sv-SE" dirty="0"/>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40</a:t>
            </a:fld>
            <a:endParaRPr lang="sv-SE"/>
          </a:p>
        </p:txBody>
      </p:sp>
    </p:spTree>
    <p:extLst>
      <p:ext uri="{BB962C8B-B14F-4D97-AF65-F5344CB8AC3E}">
        <p14:creationId xmlns:p14="http://schemas.microsoft.com/office/powerpoint/2010/main" val="3397515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Att särskilt beakta är att Region Gävleborg fortsatt ligger under medel jämfört med riket på båda måtten. Kontinuitetsindex visar även fortsatt stora variationer mellan hälsocentralerna.</a:t>
            </a:r>
          </a:p>
          <a:p>
            <a:endParaRPr lang="sv-SE" sz="1200" i="1" kern="1200" dirty="0">
              <a:solidFill>
                <a:schemeClr val="tx1"/>
              </a:solidFill>
              <a:effectLst/>
              <a:latin typeface="+mn-lt"/>
              <a:ea typeface="+mn-ea"/>
              <a:cs typeface="+mn-cs"/>
            </a:endParaRPr>
          </a:p>
          <a:p>
            <a:r>
              <a:rPr lang="sv-SE" sz="1200" i="1" kern="1200" dirty="0">
                <a:solidFill>
                  <a:schemeClr val="tx1"/>
                </a:solidFill>
                <a:effectLst/>
                <a:latin typeface="+mn-lt"/>
                <a:ea typeface="+mn-ea"/>
                <a:cs typeface="+mn-cs"/>
              </a:rPr>
              <a:t>Hälsocentraler med stabil bemanning och etablerade arbetssätt kring Fast läkarkontakt uppvisar generellt högre kontinuitet, medan enheter med hög personalomsättning eller beroende av tillfällig bemanning tenderar att ha lägre värden. </a:t>
            </a:r>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42</a:t>
            </a:fld>
            <a:endParaRPr lang="sv-SE"/>
          </a:p>
        </p:txBody>
      </p:sp>
    </p:spTree>
    <p:extLst>
      <p:ext uri="{BB962C8B-B14F-4D97-AF65-F5344CB8AC3E}">
        <p14:creationId xmlns:p14="http://schemas.microsoft.com/office/powerpoint/2010/main" val="334141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43</a:t>
            </a:fld>
            <a:endParaRPr lang="sv-SE"/>
          </a:p>
        </p:txBody>
      </p:sp>
    </p:spTree>
    <p:extLst>
      <p:ext uri="{BB962C8B-B14F-4D97-AF65-F5344CB8AC3E}">
        <p14:creationId xmlns:p14="http://schemas.microsoft.com/office/powerpoint/2010/main" val="38518620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Under 2025 har flertalet hälsocentraler prioriterat ner arbetet med de riktade hälsosamtalen pga. införandet av Cosmic.</a:t>
            </a:r>
          </a:p>
          <a:p>
            <a:r>
              <a:rPr lang="sv-SE" sz="1200" kern="1200" dirty="0">
                <a:solidFill>
                  <a:schemeClr val="tx1"/>
                </a:solidFill>
                <a:effectLst/>
                <a:latin typeface="+mn-lt"/>
                <a:ea typeface="+mn-ea"/>
                <a:cs typeface="+mn-cs"/>
              </a:rPr>
              <a:t> </a:t>
            </a:r>
          </a:p>
          <a:p>
            <a:r>
              <a:rPr lang="sv-SE" sz="1200" kern="1200" dirty="0">
                <a:solidFill>
                  <a:schemeClr val="tx1"/>
                </a:solidFill>
                <a:effectLst/>
                <a:latin typeface="+mn-lt"/>
                <a:ea typeface="+mn-ea"/>
                <a:cs typeface="+mn-cs"/>
              </a:rPr>
              <a:t>Hälsotorg fick i uppdrag att under 2025 ta över ansvaret för de riktade hälsosamtalen för de offentligt drivna hälsocentralerna. Under oktober månad gick även ett erbjudande ut till de privata hälsocentralerna att även dem har möjlighet att köpa denna tjänst. Arbetet har påverkats tydligt av Cosmicinförandet. Majoriteten av hälsocentralerna i egen regi har hänvisat till Hälsotorg.</a:t>
            </a:r>
          </a:p>
          <a:p>
            <a:r>
              <a:rPr lang="sv-SE" sz="1200" kern="1200" dirty="0">
                <a:solidFill>
                  <a:schemeClr val="tx1"/>
                </a:solidFill>
                <a:effectLst/>
                <a:latin typeface="+mn-lt"/>
                <a:ea typeface="+mn-ea"/>
                <a:cs typeface="+mn-cs"/>
              </a:rPr>
              <a:t>Flera hälsocentraler efterfrågas planer för återstart under 2026.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För 2025 gäller dock ett undantag.</a:t>
            </a:r>
            <a:r>
              <a:rPr lang="sv-SE" sz="1200" kern="1200" dirty="0">
                <a:solidFill>
                  <a:schemeClr val="tx1"/>
                </a:solidFill>
                <a:effectLst/>
                <a:latin typeface="+mn-lt"/>
                <a:ea typeface="+mn-ea"/>
                <a:cs typeface="+mn-cs"/>
              </a:rPr>
              <a:t> Med anledning av införandet av det nya journalsystemet Cosmic behöver hälsocentralerna varken genomföra eller redovisa några utvecklingsarbeten inom ramen för den målrelaterade ersättningen. Syftet är att ge verksamheterna möjlighet att fullt ut fokusera på införandet och implementeringen av Cosmic.</a:t>
            </a:r>
          </a:p>
          <a:p>
            <a:endParaRPr lang="sv-SE" sz="1200" kern="1200" dirty="0">
              <a:solidFill>
                <a:schemeClr val="tx1"/>
              </a:solidFill>
              <a:effectLst/>
              <a:latin typeface="+mn-lt"/>
              <a:ea typeface="+mn-ea"/>
              <a:cs typeface="+mn-cs"/>
            </a:endParaRPr>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45</a:t>
            </a:fld>
            <a:endParaRPr lang="sv-SE"/>
          </a:p>
        </p:txBody>
      </p:sp>
    </p:spTree>
    <p:extLst>
      <p:ext uri="{BB962C8B-B14F-4D97-AF65-F5344CB8AC3E}">
        <p14:creationId xmlns:p14="http://schemas.microsoft.com/office/powerpoint/2010/main" val="39523211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kern="1200" dirty="0">
                <a:solidFill>
                  <a:schemeClr val="tx1"/>
                </a:solidFill>
                <a:effectLst/>
                <a:latin typeface="+mn-lt"/>
                <a:ea typeface="+mn-ea"/>
                <a:cs typeface="+mn-cs"/>
              </a:rPr>
              <a:t>Flera verksamheter beskriver att de genomför regelbundna journalgranskningar samt stickprovskontroller som en del av sitt kvalitetsarbete. De större vårdgivarna uppger att deras ledningssystem är digitaliserade, dokumenterade och lättillgängliga för medarbetarna.</a:t>
            </a:r>
          </a:p>
          <a:p>
            <a:endParaRPr lang="sv-SE" sz="1200" kern="1200" dirty="0">
              <a:solidFill>
                <a:schemeClr val="tx1"/>
              </a:solidFill>
              <a:effectLst/>
              <a:latin typeface="+mn-lt"/>
              <a:ea typeface="+mn-ea"/>
              <a:cs typeface="+mn-cs"/>
            </a:endParaRPr>
          </a:p>
          <a:p>
            <a:r>
              <a:rPr lang="sv-SE" sz="1200" kern="1200" dirty="0">
                <a:solidFill>
                  <a:schemeClr val="tx1"/>
                </a:solidFill>
                <a:effectLst/>
                <a:latin typeface="+mn-lt"/>
                <a:ea typeface="+mn-ea"/>
                <a:cs typeface="+mn-cs"/>
              </a:rPr>
              <a:t>Som ett led i att kvalitetssäkra </a:t>
            </a:r>
            <a:r>
              <a:rPr lang="sv-SE" sz="1200" kern="1200" dirty="0" err="1">
                <a:solidFill>
                  <a:schemeClr val="tx1"/>
                </a:solidFill>
                <a:effectLst/>
                <a:latin typeface="+mn-lt"/>
                <a:ea typeface="+mn-ea"/>
                <a:cs typeface="+mn-cs"/>
              </a:rPr>
              <a:t>hälso-</a:t>
            </a:r>
            <a:r>
              <a:rPr lang="sv-SE" sz="1200" kern="1200" dirty="0">
                <a:solidFill>
                  <a:schemeClr val="tx1"/>
                </a:solidFill>
                <a:effectLst/>
                <a:latin typeface="+mn-lt"/>
                <a:ea typeface="+mn-ea"/>
                <a:cs typeface="+mn-cs"/>
              </a:rPr>
              <a:t> och sjukvården för personer som bor på SÄBO har Utskott vuxna, som ingår i den övergripande samverkansstrukturen mellan länets kommuner och Region Gävleborg, beslutat att länets kommuner och utförare inom Hälsoval Region Gävleborg ska implementera gemensamma patientsäkerhetsdialoger</a:t>
            </a:r>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46</a:t>
            </a:fld>
            <a:endParaRPr lang="sv-SE"/>
          </a:p>
        </p:txBody>
      </p:sp>
    </p:spTree>
    <p:extLst>
      <p:ext uri="{BB962C8B-B14F-4D97-AF65-F5344CB8AC3E}">
        <p14:creationId xmlns:p14="http://schemas.microsoft.com/office/powerpoint/2010/main" val="30597731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sz="1200" kern="1200" dirty="0">
                <a:solidFill>
                  <a:schemeClr val="tx1"/>
                </a:solidFill>
                <a:effectLst/>
                <a:latin typeface="+mn-lt"/>
                <a:ea typeface="+mn-ea"/>
                <a:cs typeface="+mn-cs"/>
              </a:rPr>
              <a:t>Många verksamheter har minskat förskrivningen och flera klarar målet för 2025. </a:t>
            </a:r>
          </a:p>
          <a:p>
            <a:r>
              <a:rPr lang="sv-SE" sz="1200" kern="1200" dirty="0">
                <a:solidFill>
                  <a:schemeClr val="tx1"/>
                </a:solidFill>
                <a:effectLst/>
                <a:latin typeface="+mn-lt"/>
                <a:ea typeface="+mn-ea"/>
                <a:cs typeface="+mn-cs"/>
              </a:rPr>
              <a:t>Fortsatt höga nivåer ses hos vissa utförare.</a:t>
            </a:r>
          </a:p>
          <a:p>
            <a:r>
              <a:rPr lang="sv-SE" sz="1200" kern="1200" dirty="0">
                <a:solidFill>
                  <a:schemeClr val="tx1"/>
                </a:solidFill>
                <a:effectLst/>
                <a:latin typeface="+mn-lt"/>
                <a:ea typeface="+mn-ea"/>
                <a:cs typeface="+mn-cs"/>
              </a:rPr>
              <a:t>Mått: Att Reducera beroendeframkallande läkemedel till max  550 DDD  per 1000 listade per 3 månaders period eller att minska förskrivningen med minst 3 procentenheter i jämförelse med föregående period.</a:t>
            </a:r>
          </a:p>
          <a:p>
            <a:r>
              <a:rPr lang="sv-SE" sz="1200" kern="1200" dirty="0">
                <a:solidFill>
                  <a:schemeClr val="tx1"/>
                </a:solidFill>
                <a:effectLst/>
                <a:latin typeface="+mn-lt"/>
                <a:ea typeface="+mn-ea"/>
                <a:cs typeface="+mn-cs"/>
              </a:rPr>
              <a:t>Ständigt pågående arbete. Upprättande av behandlingsplaner för alla patienten som står på beroendeframkallande läkemedel. Utfasning alternativt utbyte av narkotikaklassade sömnläkemedel till icke narkotikaklassat. Utmaning med smärtpatienter </a:t>
            </a:r>
            <a:r>
              <a:rPr lang="sv-SE" sz="1200" kern="1200" dirty="0" err="1">
                <a:solidFill>
                  <a:schemeClr val="tx1"/>
                </a:solidFill>
                <a:effectLst/>
                <a:latin typeface="+mn-lt"/>
                <a:ea typeface="+mn-ea"/>
                <a:cs typeface="+mn-cs"/>
              </a:rPr>
              <a:t>etc</a:t>
            </a:r>
            <a:r>
              <a:rPr lang="sv-SE" sz="1200" kern="1200" dirty="0">
                <a:solidFill>
                  <a:schemeClr val="tx1"/>
                </a:solidFill>
                <a:effectLst/>
                <a:latin typeface="+mn-lt"/>
                <a:ea typeface="+mn-ea"/>
                <a:cs typeface="+mn-cs"/>
              </a:rPr>
              <a:t> som remitterats till </a:t>
            </a:r>
            <a:r>
              <a:rPr lang="sv-SE" sz="1200" kern="1200" dirty="0" err="1">
                <a:solidFill>
                  <a:schemeClr val="tx1"/>
                </a:solidFill>
                <a:effectLst/>
                <a:latin typeface="+mn-lt"/>
                <a:ea typeface="+mn-ea"/>
                <a:cs typeface="+mn-cs"/>
              </a:rPr>
              <a:t>smärtrehab</a:t>
            </a:r>
            <a:r>
              <a:rPr lang="sv-SE" sz="1200" kern="1200" dirty="0">
                <a:solidFill>
                  <a:schemeClr val="tx1"/>
                </a:solidFill>
                <a:effectLst/>
                <a:latin typeface="+mn-lt"/>
                <a:ea typeface="+mn-ea"/>
                <a:cs typeface="+mn-cs"/>
              </a:rPr>
              <a:t> men med 1 års väntetid.</a:t>
            </a:r>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47</a:t>
            </a:fld>
            <a:endParaRPr lang="sv-SE"/>
          </a:p>
        </p:txBody>
      </p:sp>
    </p:spTree>
    <p:extLst>
      <p:ext uri="{BB962C8B-B14F-4D97-AF65-F5344CB8AC3E}">
        <p14:creationId xmlns:p14="http://schemas.microsoft.com/office/powerpoint/2010/main" val="2950141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Mått: Att reducera antibiotikaförskrivningen till max 29 recept/1000 listningspoäng per 3 månaders period eller att minska förskrivningen med minst 3 procentenheter i jämförelse med motsvarande period för</a:t>
            </a:r>
          </a:p>
          <a:p>
            <a:r>
              <a:rPr lang="sv-SE" dirty="0"/>
              <a:t>Ständigt pågående arbete. </a:t>
            </a:r>
            <a:r>
              <a:rPr lang="sv-SE" dirty="0" err="1"/>
              <a:t>AntibiotikaSMART</a:t>
            </a:r>
            <a:r>
              <a:rPr lang="sv-SE" dirty="0"/>
              <a:t> genomfört årligen av läkare samt sköterskor samt vid introduktion av ny medarbetare. Vi bjuder in STRAMA till föreläsning avseende vård och behandling. Statistiken följs vid varje läkarmöte på grupp- och </a:t>
            </a:r>
            <a:r>
              <a:rPr lang="sv-SE" dirty="0" err="1"/>
              <a:t>individnivåegående</a:t>
            </a:r>
            <a:r>
              <a:rPr lang="sv-SE" dirty="0"/>
              <a:t> år.</a:t>
            </a:r>
          </a:p>
        </p:txBody>
      </p:sp>
      <p:sp>
        <p:nvSpPr>
          <p:cNvPr id="4" name="Platshållare för bildnummer 3"/>
          <p:cNvSpPr>
            <a:spLocks noGrp="1"/>
          </p:cNvSpPr>
          <p:nvPr>
            <p:ph type="sldNum" sz="quarter" idx="5"/>
          </p:nvPr>
        </p:nvSpPr>
        <p:spPr/>
        <p:txBody>
          <a:bodyPr/>
          <a:lstStyle/>
          <a:p>
            <a:fld id="{14914F2D-C6BF-4951-8026-59F4B2EBE5FB}" type="slidenum">
              <a:rPr lang="sv-SE" smtClean="0"/>
              <a:t>48</a:t>
            </a:fld>
            <a:endParaRPr lang="sv-SE"/>
          </a:p>
        </p:txBody>
      </p:sp>
    </p:spTree>
    <p:extLst>
      <p:ext uri="{BB962C8B-B14F-4D97-AF65-F5344CB8AC3E}">
        <p14:creationId xmlns:p14="http://schemas.microsoft.com/office/powerpoint/2010/main" val="4579262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pPr lvl="0"/>
            <a:r>
              <a:rPr lang="sv-SE" dirty="0"/>
              <a:t>Under första halvåret 2025 hade flera hälsocentraler stora utmaningar att upprätthålla en god tillgänglighet till följd av införandet av Cosmic. Resurserna var ansträngda och möjligheterna att exempelvis prioritera bemanningen på ett effektivt sätt begränsades. Under hösten skedde dock en successiv förbättring, och vid årets slut uppgick regionens genomsnitt till 93,6 procent, vilket är det bästa resultatet på flera år </a:t>
            </a:r>
            <a:r>
              <a:rPr lang="sv-SE" sz="1200" kern="1200" dirty="0">
                <a:solidFill>
                  <a:schemeClr val="tx1"/>
                </a:solidFill>
                <a:effectLst/>
                <a:latin typeface="+mn-lt"/>
                <a:ea typeface="+mn-ea"/>
                <a:cs typeface="+mn-cs"/>
              </a:rPr>
              <a:t>Många hälsocentraler har återhämtat sig efter de tillgänglighetsproblem som uppstod i samband med Cosmicinförandet.</a:t>
            </a:r>
          </a:p>
          <a:p>
            <a:pPr lvl="0"/>
            <a:r>
              <a:rPr lang="sv-SE" sz="1200" kern="1200" dirty="0">
                <a:solidFill>
                  <a:schemeClr val="tx1"/>
                </a:solidFill>
                <a:effectLst/>
                <a:latin typeface="+mn-lt"/>
                <a:ea typeface="+mn-ea"/>
                <a:cs typeface="+mn-cs"/>
              </a:rPr>
              <a:t>Flera verksamheter klarar nu uppsatta mål och uppvisar stabila resultat över tid.</a:t>
            </a:r>
          </a:p>
          <a:p>
            <a:r>
              <a:rPr lang="sv-SE" sz="1200" kern="1200" dirty="0">
                <a:solidFill>
                  <a:schemeClr val="tx1"/>
                </a:solidFill>
                <a:effectLst/>
                <a:latin typeface="+mn-lt"/>
                <a:ea typeface="+mn-ea"/>
                <a:cs typeface="+mn-cs"/>
              </a:rPr>
              <a:t>Samtidigt kvarstår variationer mellan hälsocentralerna och vissa når fortfarande inte målen</a:t>
            </a:r>
          </a:p>
          <a:p>
            <a:r>
              <a:rPr lang="sv-SE" sz="1200" kern="1200" dirty="0">
                <a:solidFill>
                  <a:schemeClr val="tx1"/>
                </a:solidFill>
                <a:effectLst/>
                <a:latin typeface="+mn-lt"/>
                <a:ea typeface="+mn-ea"/>
                <a:cs typeface="+mn-cs"/>
              </a:rPr>
              <a:t>Även om utveckling kan ses på flera håll är tillgängligheten fortsatt sårbar och starkt kopplad till bemanningssituationen</a:t>
            </a:r>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49</a:t>
            </a:fld>
            <a:endParaRPr lang="sv-SE"/>
          </a:p>
        </p:txBody>
      </p:sp>
    </p:spTree>
    <p:extLst>
      <p:ext uri="{BB962C8B-B14F-4D97-AF65-F5344CB8AC3E}">
        <p14:creationId xmlns:p14="http://schemas.microsoft.com/office/powerpoint/2010/main" val="2900500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50</a:t>
            </a:fld>
            <a:endParaRPr lang="sv-SE"/>
          </a:p>
        </p:txBody>
      </p:sp>
    </p:spTree>
    <p:extLst>
      <p:ext uri="{BB962C8B-B14F-4D97-AF65-F5344CB8AC3E}">
        <p14:creationId xmlns:p14="http://schemas.microsoft.com/office/powerpoint/2010/main" val="1854043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dirty="0"/>
              <a:t>168 -303</a:t>
            </a:r>
          </a:p>
          <a:p>
            <a:endParaRPr lang="sv-SE" dirty="0"/>
          </a:p>
          <a:p>
            <a:r>
              <a:rPr lang="sv-SE" dirty="0"/>
              <a:t>Från mars 2022 till feb2026</a:t>
            </a:r>
          </a:p>
        </p:txBody>
      </p:sp>
      <p:sp>
        <p:nvSpPr>
          <p:cNvPr id="4" name="Platshållare för bildnummer 3"/>
          <p:cNvSpPr>
            <a:spLocks noGrp="1"/>
          </p:cNvSpPr>
          <p:nvPr>
            <p:ph type="sldNum" sz="quarter" idx="5"/>
          </p:nvPr>
        </p:nvSpPr>
        <p:spPr/>
        <p:txBody>
          <a:bodyPr/>
          <a:lstStyle/>
          <a:p>
            <a:fld id="{14914F2D-C6BF-4951-8026-59F4B2EBE5FB}" type="slidenum">
              <a:rPr lang="sv-SE" smtClean="0"/>
              <a:t>52</a:t>
            </a:fld>
            <a:endParaRPr lang="sv-SE"/>
          </a:p>
        </p:txBody>
      </p:sp>
    </p:spTree>
    <p:extLst>
      <p:ext uri="{BB962C8B-B14F-4D97-AF65-F5344CB8AC3E}">
        <p14:creationId xmlns:p14="http://schemas.microsoft.com/office/powerpoint/2010/main" val="4159560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Stora utmaningar gällande bemanning och kompetens</a:t>
            </a:r>
          </a:p>
          <a:p>
            <a:endParaRPr lang="sv-SE" dirty="0"/>
          </a:p>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53</a:t>
            </a:fld>
            <a:endParaRPr lang="sv-SE"/>
          </a:p>
        </p:txBody>
      </p:sp>
    </p:spTree>
    <p:extLst>
      <p:ext uri="{BB962C8B-B14F-4D97-AF65-F5344CB8AC3E}">
        <p14:creationId xmlns:p14="http://schemas.microsoft.com/office/powerpoint/2010/main" val="11940949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14914F2D-C6BF-4951-8026-59F4B2EBE5FB}" type="slidenum">
              <a:rPr lang="sv-SE" smtClean="0"/>
              <a:t>54</a:t>
            </a:fld>
            <a:endParaRPr lang="sv-SE"/>
          </a:p>
        </p:txBody>
      </p:sp>
    </p:spTree>
    <p:extLst>
      <p:ext uri="{BB962C8B-B14F-4D97-AF65-F5344CB8AC3E}">
        <p14:creationId xmlns:p14="http://schemas.microsoft.com/office/powerpoint/2010/main" val="4445892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Första sida med rubrik - alt 1">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rgbClr val="66D5DD"/>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7488"/>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85775" y="5872162"/>
            <a:ext cx="10725150" cy="504441"/>
          </a:xfrm>
        </p:spPr>
        <p:txBody>
          <a:bodyPr anchor="t">
            <a:normAutofit/>
          </a:bodyPr>
          <a:lstStyle>
            <a:lvl1pPr marL="0" indent="0" algn="l">
              <a:buNone/>
              <a:defRPr sz="2400" b="0">
                <a:solidFill>
                  <a:schemeClr val="accent3"/>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5775" y="1952625"/>
            <a:ext cx="7318375" cy="3919537"/>
          </a:xfrm>
        </p:spPr>
        <p:txBody>
          <a:bodyPr anchor="b">
            <a:normAutofit/>
          </a:bodyPr>
          <a:lstStyle>
            <a:lvl1pPr algn="l">
              <a:lnSpc>
                <a:spcPct val="100000"/>
              </a:lnSpc>
              <a:defRPr sz="5200">
                <a:solidFill>
                  <a:schemeClr val="accent3"/>
                </a:solidFill>
                <a:latin typeface="Segoe UI Black" panose="020B0A02040204020203" pitchFamily="34" charset="0"/>
                <a:ea typeface="Segoe UI Black" panose="020B0A02040204020203" pitchFamily="34" charset="0"/>
              </a:defRPr>
            </a:lvl1pPr>
          </a:lstStyle>
          <a:p>
            <a:r>
              <a:rPr lang="sv-SE" dirty="0"/>
              <a:t>Skriv in en rubrik</a:t>
            </a:r>
          </a:p>
        </p:txBody>
      </p:sp>
      <p:grpSp>
        <p:nvGrpSpPr>
          <p:cNvPr id="9" name="Grupp 8"/>
          <p:cNvGrpSpPr/>
          <p:nvPr userDrawn="1"/>
        </p:nvGrpSpPr>
        <p:grpSpPr>
          <a:xfrm>
            <a:off x="191344" y="188640"/>
            <a:ext cx="1977638" cy="977512"/>
            <a:chOff x="263352" y="260648"/>
            <a:chExt cx="1977638" cy="977512"/>
          </a:xfrm>
        </p:grpSpPr>
        <p:sp>
          <p:nvSpPr>
            <p:cNvPr id="10" name="Rektangel 9"/>
            <p:cNvSpPr/>
            <p:nvPr userDrawn="1"/>
          </p:nvSpPr>
          <p:spPr>
            <a:xfrm>
              <a:off x="263352" y="260648"/>
              <a:ext cx="1977638" cy="9775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352" y="553405"/>
              <a:ext cx="1408969" cy="426220"/>
            </a:xfrm>
            <a:prstGeom prst="rect">
              <a:avLst/>
            </a:prstGeom>
          </p:spPr>
        </p:pic>
      </p:grpSp>
    </p:spTree>
    <p:extLst>
      <p:ext uri="{BB962C8B-B14F-4D97-AF65-F5344CB8AC3E}">
        <p14:creationId xmlns:p14="http://schemas.microsoft.com/office/powerpoint/2010/main" val="38840973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nehåll, agenda">
    <p:bg>
      <p:bgPr>
        <a:solidFill>
          <a:schemeClr val="bg2"/>
        </a:solidFill>
        <a:effectLst/>
      </p:bgPr>
    </p:bg>
    <p:spTree>
      <p:nvGrpSpPr>
        <p:cNvPr id="1" name=""/>
        <p:cNvGrpSpPr/>
        <p:nvPr/>
      </p:nvGrpSpPr>
      <p:grpSpPr>
        <a:xfrm>
          <a:off x="0" y="0"/>
          <a:ext cx="0" cy="0"/>
          <a:chOff x="0" y="0"/>
          <a:chExt cx="0" cy="0"/>
        </a:xfrm>
      </p:grpSpPr>
      <p:sp>
        <p:nvSpPr>
          <p:cNvPr id="9" name="Rektangel: ett hörn rundat 8">
            <a:extLst>
              <a:ext uri="{FF2B5EF4-FFF2-40B4-BE49-F238E27FC236}">
                <a16:creationId xmlns:a16="http://schemas.microsoft.com/office/drawing/2014/main" id="{D73B2C3D-108A-DF7B-FBFD-4183A369D755}"/>
              </a:ext>
            </a:extLst>
          </p:cNvPr>
          <p:cNvSpPr/>
          <p:nvPr userDrawn="1"/>
        </p:nvSpPr>
        <p:spPr>
          <a:xfrm>
            <a:off x="0" y="-21680"/>
            <a:ext cx="3900488" cy="6879679"/>
          </a:xfrm>
          <a:prstGeom prst="round1Rect">
            <a:avLst>
              <a:gd name="adj" fmla="val 0"/>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4391025" y="676274"/>
            <a:ext cx="7315200" cy="5688013"/>
          </a:xfrm>
        </p:spPr>
        <p:txBody>
          <a:bodyPr anchor="t">
            <a:normAutofit/>
          </a:bodyPr>
          <a:lstStyle>
            <a:lvl1pPr marL="342900" indent="-342900" algn="l">
              <a:buFont typeface="Arial" panose="020B0604020202020204" pitchFamily="34" charset="0"/>
              <a:buChar char="•"/>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5" name="Platshållare för text 14">
            <a:extLst>
              <a:ext uri="{FF2B5EF4-FFF2-40B4-BE49-F238E27FC236}">
                <a16:creationId xmlns:a16="http://schemas.microsoft.com/office/drawing/2014/main" id="{D4C30FDE-A6E7-1C78-238A-7E0D32B06C1B}"/>
              </a:ext>
            </a:extLst>
          </p:cNvPr>
          <p:cNvSpPr>
            <a:spLocks noGrp="1"/>
          </p:cNvSpPr>
          <p:nvPr>
            <p:ph type="body" sz="quarter" idx="10" hasCustomPrompt="1"/>
          </p:nvPr>
        </p:nvSpPr>
        <p:spPr>
          <a:xfrm>
            <a:off x="485775" y="442764"/>
            <a:ext cx="2945929" cy="707884"/>
          </a:xfrm>
        </p:spPr>
        <p:txBody>
          <a:bodyPr>
            <a:spAutoFit/>
          </a:bodyPr>
          <a:lstStyle>
            <a:lvl1pPr>
              <a:defRPr sz="4000" b="1">
                <a:latin typeface="+mj-lt"/>
              </a:defRPr>
            </a:lvl1pPr>
          </a:lstStyle>
          <a:p>
            <a:pPr lvl="0"/>
            <a:r>
              <a:rPr lang="sv-SE" dirty="0"/>
              <a:t>Rubrik</a:t>
            </a:r>
          </a:p>
        </p:txBody>
      </p:sp>
    </p:spTree>
    <p:extLst>
      <p:ext uri="{BB962C8B-B14F-4D97-AF65-F5344CB8AC3E}">
        <p14:creationId xmlns:p14="http://schemas.microsoft.com/office/powerpoint/2010/main" val="1229442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6" name="Platshållare för innehåll 5"/>
          <p:cNvSpPr>
            <a:spLocks noGrp="1"/>
          </p:cNvSpPr>
          <p:nvPr>
            <p:ph sz="quarter" idx="10"/>
          </p:nvPr>
        </p:nvSpPr>
        <p:spPr>
          <a:xfrm>
            <a:off x="485775" y="1628800"/>
            <a:ext cx="9267475" cy="473866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595798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akgrund, rubrik och innehåll">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3" name="Platshållare för innehåll 5">
            <a:extLst>
              <a:ext uri="{FF2B5EF4-FFF2-40B4-BE49-F238E27FC236}">
                <a16:creationId xmlns:a16="http://schemas.microsoft.com/office/drawing/2014/main" id="{447915A3-8C8B-BAD4-838F-64AE1398BE9B}"/>
              </a:ext>
            </a:extLst>
          </p:cNvPr>
          <p:cNvSpPr>
            <a:spLocks noGrp="1"/>
          </p:cNvSpPr>
          <p:nvPr>
            <p:ph sz="quarter" idx="10"/>
          </p:nvPr>
        </p:nvSpPr>
        <p:spPr>
          <a:xfrm>
            <a:off x="485775" y="1628800"/>
            <a:ext cx="9267475" cy="473866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313792267"/>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amp; två delar innehåll">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485774" y="1628800"/>
            <a:ext cx="5362575" cy="4735488"/>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5"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6" name="Platshållare för innehåll 2"/>
          <p:cNvSpPr>
            <a:spLocks noGrp="1"/>
          </p:cNvSpPr>
          <p:nvPr>
            <p:ph idx="13" hasCustomPrompt="1"/>
          </p:nvPr>
        </p:nvSpPr>
        <p:spPr>
          <a:xfrm>
            <a:off x="6343649" y="1628800"/>
            <a:ext cx="5362576" cy="4735488"/>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Tree>
    <p:extLst>
      <p:ext uri="{BB962C8B-B14F-4D97-AF65-F5344CB8AC3E}">
        <p14:creationId xmlns:p14="http://schemas.microsoft.com/office/powerpoint/2010/main" val="17303874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amp; tre delar innehåll">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485775"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5"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6" name="Platshållare för innehåll 2"/>
          <p:cNvSpPr>
            <a:spLocks noGrp="1"/>
          </p:cNvSpPr>
          <p:nvPr>
            <p:ph idx="13" hasCustomPrompt="1"/>
          </p:nvPr>
        </p:nvSpPr>
        <p:spPr>
          <a:xfrm>
            <a:off x="4386000"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2" name="Platshållare för innehåll 2">
            <a:extLst>
              <a:ext uri="{FF2B5EF4-FFF2-40B4-BE49-F238E27FC236}">
                <a16:creationId xmlns:a16="http://schemas.microsoft.com/office/drawing/2014/main" id="{20C6C6F3-E8A5-E150-E0BE-4B89CBBC4F7B}"/>
              </a:ext>
            </a:extLst>
          </p:cNvPr>
          <p:cNvSpPr>
            <a:spLocks noGrp="1"/>
          </p:cNvSpPr>
          <p:nvPr>
            <p:ph idx="14" hasCustomPrompt="1"/>
          </p:nvPr>
        </p:nvSpPr>
        <p:spPr>
          <a:xfrm>
            <a:off x="8286225"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Tree>
    <p:extLst>
      <p:ext uri="{BB962C8B-B14F-4D97-AF65-F5344CB8AC3E}">
        <p14:creationId xmlns:p14="http://schemas.microsoft.com/office/powerpoint/2010/main" val="885173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arkerad rubrik, två delar innehåll">
    <p:spTree>
      <p:nvGrpSpPr>
        <p:cNvPr id="1" name=""/>
        <p:cNvGrpSpPr/>
        <p:nvPr/>
      </p:nvGrpSpPr>
      <p:grpSpPr>
        <a:xfrm>
          <a:off x="0" y="0"/>
          <a:ext cx="0" cy="0"/>
          <a:chOff x="0" y="0"/>
          <a:chExt cx="0" cy="0"/>
        </a:xfrm>
      </p:grpSpPr>
      <p:sp>
        <p:nvSpPr>
          <p:cNvPr id="20" name="Freeform 5">
            <a:extLst>
              <a:ext uri="{FF2B5EF4-FFF2-40B4-BE49-F238E27FC236}">
                <a16:creationId xmlns:a16="http://schemas.microsoft.com/office/drawing/2014/main" id="{86DF0624-8D6E-930E-C310-103790070972}"/>
              </a:ext>
            </a:extLst>
          </p:cNvPr>
          <p:cNvSpPr>
            <a:spLocks/>
          </p:cNvSpPr>
          <p:nvPr userDrawn="1"/>
        </p:nvSpPr>
        <p:spPr bwMode="auto">
          <a:xfrm>
            <a:off x="1" y="0"/>
            <a:ext cx="12192000" cy="2178050"/>
          </a:xfrm>
          <a:custGeom>
            <a:avLst/>
            <a:gdLst>
              <a:gd name="T0" fmla="*/ 0 w 7628"/>
              <a:gd name="T1" fmla="*/ 0 h 1361"/>
              <a:gd name="T2" fmla="*/ 0 w 7628"/>
              <a:gd name="T3" fmla="*/ 929 h 1361"/>
              <a:gd name="T4" fmla="*/ 5829 w 7628"/>
              <a:gd name="T5" fmla="*/ 928 h 1361"/>
              <a:gd name="T6" fmla="*/ 5978 w 7628"/>
              <a:gd name="T7" fmla="*/ 926 h 1361"/>
              <a:gd name="T8" fmla="*/ 6675 w 7628"/>
              <a:gd name="T9" fmla="*/ 1002 h 1361"/>
              <a:gd name="T10" fmla="*/ 7141 w 7628"/>
              <a:gd name="T11" fmla="*/ 1361 h 1361"/>
              <a:gd name="T12" fmla="*/ 7628 w 7628"/>
              <a:gd name="T13" fmla="*/ 929 h 1361"/>
              <a:gd name="T14" fmla="*/ 7628 w 7628"/>
              <a:gd name="T15" fmla="*/ 0 h 13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28" h="1361">
                <a:moveTo>
                  <a:pt x="0" y="0"/>
                </a:moveTo>
                <a:cubicBezTo>
                  <a:pt x="0" y="717"/>
                  <a:pt x="0" y="929"/>
                  <a:pt x="0" y="929"/>
                </a:cubicBezTo>
                <a:cubicBezTo>
                  <a:pt x="5993" y="928"/>
                  <a:pt x="5829" y="928"/>
                  <a:pt x="5829" y="928"/>
                </a:cubicBezTo>
                <a:cubicBezTo>
                  <a:pt x="5829" y="928"/>
                  <a:pt x="5888" y="926"/>
                  <a:pt x="5978" y="926"/>
                </a:cubicBezTo>
                <a:cubicBezTo>
                  <a:pt x="6169" y="926"/>
                  <a:pt x="6495" y="936"/>
                  <a:pt x="6675" y="1002"/>
                </a:cubicBezTo>
                <a:cubicBezTo>
                  <a:pt x="6917" y="1090"/>
                  <a:pt x="7053" y="1270"/>
                  <a:pt x="7141" y="1361"/>
                </a:cubicBezTo>
                <a:cubicBezTo>
                  <a:pt x="7628" y="929"/>
                  <a:pt x="7628" y="929"/>
                  <a:pt x="7628" y="929"/>
                </a:cubicBezTo>
                <a:cubicBezTo>
                  <a:pt x="7628" y="212"/>
                  <a:pt x="7628" y="0"/>
                  <a:pt x="7628"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r>
              <a:rPr lang="sv-SE" dirty="0"/>
              <a:t> </a:t>
            </a:r>
          </a:p>
        </p:txBody>
      </p:sp>
      <p:sp>
        <p:nvSpPr>
          <p:cNvPr id="12" name="Platshållare för innehåll 2">
            <a:extLst>
              <a:ext uri="{FF2B5EF4-FFF2-40B4-BE49-F238E27FC236}">
                <a16:creationId xmlns:a16="http://schemas.microsoft.com/office/drawing/2014/main" id="{72F8C4B4-DB2F-E316-FC3A-F51253BC3462}"/>
              </a:ext>
            </a:extLst>
          </p:cNvPr>
          <p:cNvSpPr>
            <a:spLocks noGrp="1"/>
          </p:cNvSpPr>
          <p:nvPr userDrawn="1">
            <p:ph idx="12" hasCustomPrompt="1"/>
          </p:nvPr>
        </p:nvSpPr>
        <p:spPr>
          <a:xfrm>
            <a:off x="485775" y="2276872"/>
            <a:ext cx="5356225" cy="409059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13" name="Platshållare för innehåll 2">
            <a:extLst>
              <a:ext uri="{FF2B5EF4-FFF2-40B4-BE49-F238E27FC236}">
                <a16:creationId xmlns:a16="http://schemas.microsoft.com/office/drawing/2014/main" id="{53A49019-6A01-95D6-F4D2-AAC2B4AA7DD1}"/>
              </a:ext>
            </a:extLst>
          </p:cNvPr>
          <p:cNvSpPr>
            <a:spLocks noGrp="1"/>
          </p:cNvSpPr>
          <p:nvPr userDrawn="1">
            <p:ph idx="13" hasCustomPrompt="1"/>
          </p:nvPr>
        </p:nvSpPr>
        <p:spPr>
          <a:xfrm>
            <a:off x="6342063" y="2276872"/>
            <a:ext cx="5364161" cy="409059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3" name="Rubrik 1">
            <a:extLst>
              <a:ext uri="{FF2B5EF4-FFF2-40B4-BE49-F238E27FC236}">
                <a16:creationId xmlns:a16="http://schemas.microsoft.com/office/drawing/2014/main" id="{38B675DC-7AEA-3975-7689-51BCF621587D}"/>
              </a:ext>
            </a:extLst>
          </p:cNvPr>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2599725132"/>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underrubrik,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3712"/>
            <a:ext cx="11220450" cy="646329"/>
          </a:xfrm>
        </p:spPr>
        <p:txBody>
          <a:bodyPr anchor="t">
            <a:spAutoFit/>
          </a:bodyPr>
          <a:lstStyle>
            <a:lvl1pPr>
              <a:defRPr/>
            </a:lvl1pPr>
          </a:lstStyle>
          <a:p>
            <a:r>
              <a:rPr lang="sv-SE" dirty="0"/>
              <a:t>Skriv in en rubrik</a:t>
            </a:r>
          </a:p>
        </p:txBody>
      </p:sp>
      <p:sp>
        <p:nvSpPr>
          <p:cNvPr id="8" name="Platshållare för text 7">
            <a:extLst>
              <a:ext uri="{FF2B5EF4-FFF2-40B4-BE49-F238E27FC236}">
                <a16:creationId xmlns:a16="http://schemas.microsoft.com/office/drawing/2014/main" id="{F4A253A8-32DC-612F-A93B-30E7C4C95001}"/>
              </a:ext>
            </a:extLst>
          </p:cNvPr>
          <p:cNvSpPr>
            <a:spLocks noGrp="1"/>
          </p:cNvSpPr>
          <p:nvPr>
            <p:ph type="body" sz="quarter" idx="11" hasCustomPrompt="1"/>
          </p:nvPr>
        </p:nvSpPr>
        <p:spPr>
          <a:xfrm>
            <a:off x="485775" y="1124744"/>
            <a:ext cx="11220450" cy="523218"/>
          </a:xfrm>
        </p:spPr>
        <p:txBody>
          <a:bodyPr>
            <a:spAutoFit/>
          </a:bodyPr>
          <a:lstStyle>
            <a:lvl1pPr>
              <a:defRPr sz="2800"/>
            </a:lvl1pPr>
          </a:lstStyle>
          <a:p>
            <a:pPr lvl="0"/>
            <a:r>
              <a:rPr lang="sv-SE" dirty="0"/>
              <a:t>Skriv in en underrubrik</a:t>
            </a:r>
          </a:p>
        </p:txBody>
      </p:sp>
      <p:sp>
        <p:nvSpPr>
          <p:cNvPr id="4" name="Platshållare för innehåll 5">
            <a:extLst>
              <a:ext uri="{FF2B5EF4-FFF2-40B4-BE49-F238E27FC236}">
                <a16:creationId xmlns:a16="http://schemas.microsoft.com/office/drawing/2014/main" id="{85C6F5B2-CE4A-F012-97C3-DFAC84F6E0BC}"/>
              </a:ext>
            </a:extLst>
          </p:cNvPr>
          <p:cNvSpPr>
            <a:spLocks noGrp="1"/>
          </p:cNvSpPr>
          <p:nvPr>
            <p:ph sz="quarter" idx="10"/>
          </p:nvPr>
        </p:nvSpPr>
        <p:spPr>
          <a:xfrm>
            <a:off x="485775" y="1952625"/>
            <a:ext cx="9267475" cy="441483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389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sida med hörn">
    <p:spTree>
      <p:nvGrpSpPr>
        <p:cNvPr id="1" name=""/>
        <p:cNvGrpSpPr/>
        <p:nvPr/>
      </p:nvGrpSpPr>
      <p:grpSpPr>
        <a:xfrm>
          <a:off x="0" y="0"/>
          <a:ext cx="0" cy="0"/>
          <a:chOff x="0" y="0"/>
          <a:chExt cx="0" cy="0"/>
        </a:xfrm>
      </p:grpSpPr>
      <p:sp>
        <p:nvSpPr>
          <p:cNvPr id="9" name="Freeform 9"/>
          <p:cNvSpPr>
            <a:spLocks/>
          </p:cNvSpPr>
          <p:nvPr userDrawn="1"/>
        </p:nvSpPr>
        <p:spPr bwMode="auto">
          <a:xfrm>
            <a:off x="7176120" y="2100971"/>
            <a:ext cx="5017468" cy="475703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5" name="Underrubrik 2"/>
          <p:cNvSpPr>
            <a:spLocks noGrp="1"/>
          </p:cNvSpPr>
          <p:nvPr>
            <p:ph type="subTitle" idx="1" hasCustomPrompt="1"/>
          </p:nvPr>
        </p:nvSpPr>
        <p:spPr>
          <a:xfrm flipH="1">
            <a:off x="9120336" y="4780707"/>
            <a:ext cx="2592288" cy="1583581"/>
          </a:xfrm>
          <a:prstGeom prst="snip1Rect">
            <a:avLst>
              <a:gd name="adj" fmla="val 17004"/>
            </a:avLst>
          </a:prstGeom>
          <a:ln>
            <a:noFill/>
          </a:ln>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3" name="Rubrik 1">
            <a:extLst>
              <a:ext uri="{FF2B5EF4-FFF2-40B4-BE49-F238E27FC236}">
                <a16:creationId xmlns:a16="http://schemas.microsoft.com/office/drawing/2014/main" id="{6584FF44-22A1-673B-38CB-CBCB841DAE0D}"/>
              </a:ext>
            </a:extLst>
          </p:cNvPr>
          <p:cNvSpPr>
            <a:spLocks noGrp="1"/>
          </p:cNvSpPr>
          <p:nvPr>
            <p:ph type="title" hasCustomPrompt="1"/>
          </p:nvPr>
        </p:nvSpPr>
        <p:spPr>
          <a:xfrm>
            <a:off x="485775" y="493712"/>
            <a:ext cx="11220450" cy="646329"/>
          </a:xfrm>
        </p:spPr>
        <p:txBody>
          <a:bodyPr anchor="t">
            <a:spAutoFit/>
          </a:bodyPr>
          <a:lstStyle>
            <a:lvl1pPr>
              <a:defRPr/>
            </a:lvl1pPr>
          </a:lstStyle>
          <a:p>
            <a:r>
              <a:rPr lang="sv-SE" dirty="0"/>
              <a:t>Skriv in en rubrik</a:t>
            </a:r>
          </a:p>
        </p:txBody>
      </p:sp>
      <p:sp>
        <p:nvSpPr>
          <p:cNvPr id="2" name="Platshållare för innehåll 5">
            <a:extLst>
              <a:ext uri="{FF2B5EF4-FFF2-40B4-BE49-F238E27FC236}">
                <a16:creationId xmlns:a16="http://schemas.microsoft.com/office/drawing/2014/main" id="{521D52F4-013B-452D-0D84-9766620B73E3}"/>
              </a:ext>
            </a:extLst>
          </p:cNvPr>
          <p:cNvSpPr>
            <a:spLocks noGrp="1"/>
          </p:cNvSpPr>
          <p:nvPr>
            <p:ph sz="quarter" idx="10"/>
          </p:nvPr>
        </p:nvSpPr>
        <p:spPr>
          <a:xfrm>
            <a:off x="485775" y="1628800"/>
            <a:ext cx="9267475" cy="473866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617268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sida med hörn">
    <p:bg>
      <p:bgPr>
        <a:solidFill>
          <a:schemeClr val="bg2"/>
        </a:solidFill>
        <a:effectLst/>
      </p:bgPr>
    </p:bg>
    <p:spTree>
      <p:nvGrpSpPr>
        <p:cNvPr id="1" name=""/>
        <p:cNvGrpSpPr/>
        <p:nvPr/>
      </p:nvGrpSpPr>
      <p:grpSpPr>
        <a:xfrm>
          <a:off x="0" y="0"/>
          <a:ext cx="0" cy="0"/>
          <a:chOff x="0" y="0"/>
          <a:chExt cx="0" cy="0"/>
        </a:xfrm>
      </p:grpSpPr>
      <p:sp>
        <p:nvSpPr>
          <p:cNvPr id="9" name="Freeform 9"/>
          <p:cNvSpPr>
            <a:spLocks/>
          </p:cNvSpPr>
          <p:nvPr userDrawn="1"/>
        </p:nvSpPr>
        <p:spPr bwMode="auto">
          <a:xfrm>
            <a:off x="7176120" y="2100971"/>
            <a:ext cx="5017468" cy="475703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5" name="Underrubrik 2"/>
          <p:cNvSpPr>
            <a:spLocks noGrp="1"/>
          </p:cNvSpPr>
          <p:nvPr>
            <p:ph type="subTitle" idx="1" hasCustomPrompt="1"/>
          </p:nvPr>
        </p:nvSpPr>
        <p:spPr>
          <a:xfrm flipH="1">
            <a:off x="9120336" y="4777532"/>
            <a:ext cx="2592288" cy="1583581"/>
          </a:xfrm>
          <a:prstGeom prst="snip1Rect">
            <a:avLst>
              <a:gd name="adj" fmla="val 17004"/>
            </a:avLst>
          </a:prstGeom>
          <a:ln>
            <a:noFill/>
          </a:ln>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3" name="Rubrik 1">
            <a:extLst>
              <a:ext uri="{FF2B5EF4-FFF2-40B4-BE49-F238E27FC236}">
                <a16:creationId xmlns:a16="http://schemas.microsoft.com/office/drawing/2014/main" id="{5C1A22A3-49BC-1067-E8BE-14409FB3FBE3}"/>
              </a:ext>
            </a:extLst>
          </p:cNvPr>
          <p:cNvSpPr>
            <a:spLocks noGrp="1"/>
          </p:cNvSpPr>
          <p:nvPr>
            <p:ph type="title" hasCustomPrompt="1"/>
          </p:nvPr>
        </p:nvSpPr>
        <p:spPr>
          <a:xfrm>
            <a:off x="485775" y="493712"/>
            <a:ext cx="11220450" cy="646329"/>
          </a:xfrm>
        </p:spPr>
        <p:txBody>
          <a:bodyPr anchor="t">
            <a:spAutoFit/>
          </a:bodyPr>
          <a:lstStyle>
            <a:lvl1pPr>
              <a:defRPr/>
            </a:lvl1pPr>
          </a:lstStyle>
          <a:p>
            <a:r>
              <a:rPr lang="sv-SE" dirty="0"/>
              <a:t>Skriv in en rubrik</a:t>
            </a:r>
          </a:p>
        </p:txBody>
      </p:sp>
      <p:sp>
        <p:nvSpPr>
          <p:cNvPr id="2" name="Platshållare för innehåll 5">
            <a:extLst>
              <a:ext uri="{FF2B5EF4-FFF2-40B4-BE49-F238E27FC236}">
                <a16:creationId xmlns:a16="http://schemas.microsoft.com/office/drawing/2014/main" id="{D13336A6-D38F-C1CF-275A-280E01FC7CD7}"/>
              </a:ext>
            </a:extLst>
          </p:cNvPr>
          <p:cNvSpPr>
            <a:spLocks noGrp="1"/>
          </p:cNvSpPr>
          <p:nvPr>
            <p:ph sz="quarter" idx="10"/>
          </p:nvPr>
        </p:nvSpPr>
        <p:spPr>
          <a:xfrm>
            <a:off x="485775" y="1628800"/>
            <a:ext cx="9267475" cy="4738661"/>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3193552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CB424265-F12E-4F42-D7CD-99C5E9B9C63E}"/>
              </a:ext>
            </a:extLst>
          </p:cNvPr>
          <p:cNvSpPr>
            <a:spLocks noGrp="1"/>
          </p:cNvSpPr>
          <p:nvPr>
            <p:ph type="title" hasCustomPrompt="1"/>
          </p:nvPr>
        </p:nvSpPr>
        <p:spPr>
          <a:xfrm>
            <a:off x="485775" y="493712"/>
            <a:ext cx="11220450"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455948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och färgfält till höger">
    <p:spTree>
      <p:nvGrpSpPr>
        <p:cNvPr id="1" name=""/>
        <p:cNvGrpSpPr/>
        <p:nvPr/>
      </p:nvGrpSpPr>
      <p:grpSpPr>
        <a:xfrm>
          <a:off x="0" y="0"/>
          <a:ext cx="0" cy="0"/>
          <a:chOff x="0" y="0"/>
          <a:chExt cx="0" cy="0"/>
        </a:xfrm>
      </p:grpSpPr>
      <p:sp>
        <p:nvSpPr>
          <p:cNvPr id="4" name="Rektangel 3"/>
          <p:cNvSpPr/>
          <p:nvPr userDrawn="1"/>
        </p:nvSpPr>
        <p:spPr>
          <a:xfrm>
            <a:off x="6826750" y="0"/>
            <a:ext cx="536525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485775" y="1628800"/>
            <a:ext cx="5856288"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3" name="Platshållare för text 2"/>
          <p:cNvSpPr>
            <a:spLocks noGrp="1"/>
          </p:cNvSpPr>
          <p:nvPr>
            <p:ph type="body" sz="quarter" idx="10"/>
          </p:nvPr>
        </p:nvSpPr>
        <p:spPr>
          <a:xfrm>
            <a:off x="7314500" y="490540"/>
            <a:ext cx="4391725" cy="5873748"/>
          </a:xfrm>
        </p:spPr>
        <p:txBody>
          <a:bodyPr anchor="ctr"/>
          <a:lstStyle>
            <a:lvl1pPr>
              <a:defRPr sz="2000"/>
            </a:lvl1pPr>
            <a:lvl4pPr>
              <a:defRPr sz="2000"/>
            </a:lvl4pPr>
            <a:lvl5pPr>
              <a:defRPr sz="1800"/>
            </a:lvl5pPr>
          </a:lstStyle>
          <a:p>
            <a:pPr lvl="0"/>
            <a:r>
              <a:rPr lang="sv-SE"/>
              <a:t>Klicka här för att ändra format på bakgrundstexten</a:t>
            </a:r>
          </a:p>
          <a:p>
            <a:pPr lvl="1"/>
            <a:r>
              <a:rPr lang="sv-SE"/>
              <a:t>Nivå två</a:t>
            </a:r>
          </a:p>
          <a:p>
            <a:pPr lvl="2"/>
            <a:r>
              <a:rPr lang="sv-SE"/>
              <a:t>Nivå tre</a:t>
            </a:r>
          </a:p>
        </p:txBody>
      </p:sp>
      <p:sp>
        <p:nvSpPr>
          <p:cNvPr id="2" name="Rubrik 1">
            <a:extLst>
              <a:ext uri="{FF2B5EF4-FFF2-40B4-BE49-F238E27FC236}">
                <a16:creationId xmlns:a16="http://schemas.microsoft.com/office/drawing/2014/main" id="{9F71336C-E51B-DFCD-704F-8E4FE6CEEE41}"/>
              </a:ext>
            </a:extLst>
          </p:cNvPr>
          <p:cNvSpPr>
            <a:spLocks noGrp="1"/>
          </p:cNvSpPr>
          <p:nvPr>
            <p:ph type="title" hasCustomPrompt="1"/>
          </p:nvPr>
        </p:nvSpPr>
        <p:spPr>
          <a:xfrm>
            <a:off x="485775" y="493712"/>
            <a:ext cx="5855200" cy="646329"/>
          </a:xfrm>
        </p:spPr>
        <p:txBody>
          <a:bodyPr wrap="square" anchor="t">
            <a:spAutoFit/>
          </a:bodyPr>
          <a:lstStyle>
            <a:lvl1pPr>
              <a:defRPr/>
            </a:lvl1pPr>
          </a:lstStyle>
          <a:p>
            <a:r>
              <a:rPr lang="sv-SE" dirty="0"/>
              <a:t>Skriv in en rubrik</a:t>
            </a:r>
          </a:p>
        </p:txBody>
      </p:sp>
    </p:spTree>
    <p:extLst>
      <p:ext uri="{BB962C8B-B14F-4D97-AF65-F5344CB8AC3E}">
        <p14:creationId xmlns:p14="http://schemas.microsoft.com/office/powerpoint/2010/main" val="3637489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ch bild till höger">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484187" y="1628800"/>
            <a:ext cx="5857876" cy="4738662"/>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9" name="Platshållare för bild 8"/>
          <p:cNvSpPr>
            <a:spLocks noGrp="1"/>
          </p:cNvSpPr>
          <p:nvPr>
            <p:ph type="pic" sz="quarter" idx="13"/>
          </p:nvPr>
        </p:nvSpPr>
        <p:spPr>
          <a:xfrm>
            <a:off x="6826750" y="0"/>
            <a:ext cx="5365250" cy="6858000"/>
          </a:xfrm>
        </p:spPr>
        <p:txBody>
          <a:bodyPr>
            <a:normAutofit/>
          </a:bodyPr>
          <a:lstStyle>
            <a:lvl1pPr marL="0" indent="0">
              <a:buNone/>
              <a:defRPr sz="1900"/>
            </a:lvl1pPr>
          </a:lstStyle>
          <a:p>
            <a:r>
              <a:rPr lang="sv-SE"/>
              <a:t>Klicka på ikonen för att lägga till en bild</a:t>
            </a:r>
            <a:endParaRPr lang="sv-SE" dirty="0"/>
          </a:p>
        </p:txBody>
      </p:sp>
      <p:sp>
        <p:nvSpPr>
          <p:cNvPr id="2" name="Rubrik 1">
            <a:extLst>
              <a:ext uri="{FF2B5EF4-FFF2-40B4-BE49-F238E27FC236}">
                <a16:creationId xmlns:a16="http://schemas.microsoft.com/office/drawing/2014/main" id="{7E21917E-410B-046B-0520-62B15F109088}"/>
              </a:ext>
            </a:extLst>
          </p:cNvPr>
          <p:cNvSpPr>
            <a:spLocks noGrp="1"/>
          </p:cNvSpPr>
          <p:nvPr>
            <p:ph type="title" hasCustomPrompt="1"/>
          </p:nvPr>
        </p:nvSpPr>
        <p:spPr>
          <a:xfrm>
            <a:off x="485775" y="493712"/>
            <a:ext cx="5855200" cy="646329"/>
          </a:xfrm>
        </p:spPr>
        <p:txBody>
          <a:bodyPr wrap="square" anchor="t">
            <a:spAutoFit/>
          </a:bodyPr>
          <a:lstStyle>
            <a:lvl1pPr>
              <a:defRPr/>
            </a:lvl1pPr>
          </a:lstStyle>
          <a:p>
            <a:r>
              <a:rPr lang="sv-SE" dirty="0"/>
              <a:t>Skriv in en rubrik</a:t>
            </a:r>
          </a:p>
        </p:txBody>
      </p:sp>
    </p:spTree>
    <p:extLst>
      <p:ext uri="{BB962C8B-B14F-4D97-AF65-F5344CB8AC3E}">
        <p14:creationId xmlns:p14="http://schemas.microsoft.com/office/powerpoint/2010/main" val="3876984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och färgfält till vänster">
    <p:spTree>
      <p:nvGrpSpPr>
        <p:cNvPr id="1" name=""/>
        <p:cNvGrpSpPr/>
        <p:nvPr/>
      </p:nvGrpSpPr>
      <p:grpSpPr>
        <a:xfrm>
          <a:off x="0" y="0"/>
          <a:ext cx="0" cy="0"/>
          <a:chOff x="0" y="0"/>
          <a:chExt cx="0" cy="0"/>
        </a:xfrm>
      </p:grpSpPr>
      <p:sp>
        <p:nvSpPr>
          <p:cNvPr id="4" name="Rektangel 3"/>
          <p:cNvSpPr/>
          <p:nvPr userDrawn="1"/>
        </p:nvSpPr>
        <p:spPr>
          <a:xfrm>
            <a:off x="-15696" y="0"/>
            <a:ext cx="53809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5848349" y="1628800"/>
            <a:ext cx="5857875"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2" name="Platshållare för bild 11"/>
          <p:cNvSpPr>
            <a:spLocks noGrp="1"/>
          </p:cNvSpPr>
          <p:nvPr>
            <p:ph type="pic" sz="quarter" idx="10"/>
          </p:nvPr>
        </p:nvSpPr>
        <p:spPr>
          <a:xfrm>
            <a:off x="485776" y="490539"/>
            <a:ext cx="4389973" cy="5876922"/>
          </a:xfrm>
        </p:spPr>
        <p:txBody>
          <a:bodyPr/>
          <a:lstStyle/>
          <a:p>
            <a:r>
              <a:rPr lang="sv-SE"/>
              <a:t>Klicka på ikonen för att lägga till en bild</a:t>
            </a:r>
          </a:p>
        </p:txBody>
      </p:sp>
      <p:sp>
        <p:nvSpPr>
          <p:cNvPr id="2" name="Rubrik 1">
            <a:extLst>
              <a:ext uri="{FF2B5EF4-FFF2-40B4-BE49-F238E27FC236}">
                <a16:creationId xmlns:a16="http://schemas.microsoft.com/office/drawing/2014/main" id="{CD0D37BD-7AB4-E647-9D38-54FA77E69A61}"/>
              </a:ext>
            </a:extLst>
          </p:cNvPr>
          <p:cNvSpPr>
            <a:spLocks noGrp="1"/>
          </p:cNvSpPr>
          <p:nvPr>
            <p:ph type="title" hasCustomPrompt="1"/>
          </p:nvPr>
        </p:nvSpPr>
        <p:spPr>
          <a:xfrm>
            <a:off x="5842000" y="490539"/>
            <a:ext cx="5879922" cy="646329"/>
          </a:xfrm>
        </p:spPr>
        <p:txBody>
          <a:bodyPr wrap="square" anchor="t">
            <a:spAutoFit/>
          </a:bodyPr>
          <a:lstStyle>
            <a:lvl1pPr>
              <a:defRPr/>
            </a:lvl1pPr>
          </a:lstStyle>
          <a:p>
            <a:r>
              <a:rPr lang="sv-SE" dirty="0"/>
              <a:t>Skriv in en rubrik</a:t>
            </a:r>
          </a:p>
        </p:txBody>
      </p:sp>
    </p:spTree>
    <p:extLst>
      <p:ext uri="{BB962C8B-B14F-4D97-AF65-F5344CB8AC3E}">
        <p14:creationId xmlns:p14="http://schemas.microsoft.com/office/powerpoint/2010/main" val="2719460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och bild till vänster">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0" y="0"/>
            <a:ext cx="5365250" cy="6858000"/>
          </a:xfrm>
        </p:spPr>
        <p:txBody>
          <a:bodyPr>
            <a:normAutofit/>
          </a:bodyPr>
          <a:lstStyle>
            <a:lvl1pPr marL="0" indent="0">
              <a:buNone/>
              <a:defRPr sz="1900"/>
            </a:lvl1pPr>
          </a:lstStyle>
          <a:p>
            <a:r>
              <a:rPr lang="sv-SE"/>
              <a:t>Klicka på ikonen för att lägga till en bild</a:t>
            </a:r>
            <a:endParaRPr lang="sv-SE" dirty="0"/>
          </a:p>
        </p:txBody>
      </p:sp>
      <p:sp>
        <p:nvSpPr>
          <p:cNvPr id="5" name="Underrubrik 2"/>
          <p:cNvSpPr>
            <a:spLocks noGrp="1"/>
          </p:cNvSpPr>
          <p:nvPr>
            <p:ph type="subTitle" idx="1" hasCustomPrompt="1"/>
          </p:nvPr>
        </p:nvSpPr>
        <p:spPr>
          <a:xfrm>
            <a:off x="5848349" y="1628800"/>
            <a:ext cx="5857875"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2" name="Rubrik 1">
            <a:extLst>
              <a:ext uri="{FF2B5EF4-FFF2-40B4-BE49-F238E27FC236}">
                <a16:creationId xmlns:a16="http://schemas.microsoft.com/office/drawing/2014/main" id="{3F424B76-8B89-49A8-36B0-F8DED17B57E6}"/>
              </a:ext>
            </a:extLst>
          </p:cNvPr>
          <p:cNvSpPr>
            <a:spLocks noGrp="1"/>
          </p:cNvSpPr>
          <p:nvPr>
            <p:ph type="title" hasCustomPrompt="1"/>
          </p:nvPr>
        </p:nvSpPr>
        <p:spPr>
          <a:xfrm>
            <a:off x="5842000" y="490539"/>
            <a:ext cx="5879922" cy="646329"/>
          </a:xfrm>
        </p:spPr>
        <p:txBody>
          <a:bodyPr wrap="square" anchor="t">
            <a:spAutoFit/>
          </a:bodyPr>
          <a:lstStyle>
            <a:lvl1pPr>
              <a:defRPr/>
            </a:lvl1pPr>
          </a:lstStyle>
          <a:p>
            <a:r>
              <a:rPr lang="sv-SE" dirty="0"/>
              <a:t>Skriv in en rubrik</a:t>
            </a:r>
          </a:p>
        </p:txBody>
      </p:sp>
    </p:spTree>
    <p:extLst>
      <p:ext uri="{BB962C8B-B14F-4D97-AF65-F5344CB8AC3E}">
        <p14:creationId xmlns:p14="http://schemas.microsoft.com/office/powerpoint/2010/main" val="23260760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sida med enkel bred ram">
    <p:bg>
      <p:bgPr>
        <a:solidFill>
          <a:schemeClr val="bg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A29784B-C7AF-47DD-807E-13CD22133254}"/>
              </a:ext>
            </a:extLst>
          </p:cNvPr>
          <p:cNvSpPr/>
          <p:nvPr userDrawn="1"/>
        </p:nvSpPr>
        <p:spPr>
          <a:xfrm>
            <a:off x="485775" y="490538"/>
            <a:ext cx="11220450" cy="5873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innehåll 2">
            <a:extLst>
              <a:ext uri="{FF2B5EF4-FFF2-40B4-BE49-F238E27FC236}">
                <a16:creationId xmlns:a16="http://schemas.microsoft.com/office/drawing/2014/main" id="{A0D06836-B560-0CD2-C0E2-402263601281}"/>
              </a:ext>
            </a:extLst>
          </p:cNvPr>
          <p:cNvSpPr>
            <a:spLocks noGrp="1"/>
          </p:cNvSpPr>
          <p:nvPr>
            <p:ph idx="12" hasCustomPrompt="1"/>
          </p:nvPr>
        </p:nvSpPr>
        <p:spPr>
          <a:xfrm>
            <a:off x="2437000" y="3105150"/>
            <a:ext cx="7316250" cy="2770188"/>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7" name="Rubrik 1">
            <a:extLst>
              <a:ext uri="{FF2B5EF4-FFF2-40B4-BE49-F238E27FC236}">
                <a16:creationId xmlns:a16="http://schemas.microsoft.com/office/drawing/2014/main" id="{CCA02D13-9BC1-62DA-4C22-14CEAEC36366}"/>
              </a:ext>
            </a:extLst>
          </p:cNvPr>
          <p:cNvSpPr>
            <a:spLocks noGrp="1"/>
          </p:cNvSpPr>
          <p:nvPr>
            <p:ph type="title" hasCustomPrompt="1"/>
          </p:nvPr>
        </p:nvSpPr>
        <p:spPr>
          <a:xfrm>
            <a:off x="2437001" y="1962150"/>
            <a:ext cx="7316250"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3569466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itatsida med mönstrad ram">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8B10F7-22DD-0A8A-2E9C-71C98D2ED53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l="779" t="30017" b="14344"/>
          <a:stretch/>
        </p:blipFill>
        <p:spPr>
          <a:xfrm>
            <a:off x="-72380" y="0"/>
            <a:ext cx="12264379" cy="6858000"/>
          </a:xfrm>
          <a:prstGeom prst="rect">
            <a:avLst/>
          </a:prstGeom>
        </p:spPr>
      </p:pic>
      <p:sp>
        <p:nvSpPr>
          <p:cNvPr id="6" name="Rektangel 5">
            <a:extLst>
              <a:ext uri="{FF2B5EF4-FFF2-40B4-BE49-F238E27FC236}">
                <a16:creationId xmlns:a16="http://schemas.microsoft.com/office/drawing/2014/main" id="{18D3B104-6BCF-519E-C7FC-8619AA01E03E}"/>
              </a:ext>
            </a:extLst>
          </p:cNvPr>
          <p:cNvSpPr/>
          <p:nvPr userDrawn="1"/>
        </p:nvSpPr>
        <p:spPr>
          <a:xfrm>
            <a:off x="974726" y="979512"/>
            <a:ext cx="10239374" cy="4895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atshållare för text 9">
            <a:extLst>
              <a:ext uri="{FF2B5EF4-FFF2-40B4-BE49-F238E27FC236}">
                <a16:creationId xmlns:a16="http://schemas.microsoft.com/office/drawing/2014/main" id="{9A0A434A-12C3-9DE2-1704-3D5C001794B1}"/>
              </a:ext>
            </a:extLst>
          </p:cNvPr>
          <p:cNvSpPr>
            <a:spLocks noGrp="1"/>
          </p:cNvSpPr>
          <p:nvPr>
            <p:ph type="body" sz="quarter" idx="10"/>
          </p:nvPr>
        </p:nvSpPr>
        <p:spPr>
          <a:xfrm>
            <a:off x="2436999" y="1962150"/>
            <a:ext cx="7315601" cy="2936875"/>
          </a:xfrm>
        </p:spPr>
        <p:txBody>
          <a:bodyPr anchor="ctr">
            <a:normAutofit/>
          </a:bodyPr>
          <a:lstStyle>
            <a:lvl1pPr>
              <a:defRPr sz="2800"/>
            </a:lvl1pPr>
            <a:lvl2pPr>
              <a:defRPr sz="2800"/>
            </a:lvl2pPr>
            <a:lvl3pPr>
              <a:defRPr sz="2800"/>
            </a:lvl3pPr>
          </a:lstStyle>
          <a:p>
            <a:pPr lvl="0"/>
            <a:r>
              <a:rPr lang="sv-SE"/>
              <a:t>Klicka här för att ändra format på bakgrundstexten</a:t>
            </a:r>
          </a:p>
        </p:txBody>
      </p:sp>
      <p:grpSp>
        <p:nvGrpSpPr>
          <p:cNvPr id="2" name="Grupp 1">
            <a:extLst>
              <a:ext uri="{FF2B5EF4-FFF2-40B4-BE49-F238E27FC236}">
                <a16:creationId xmlns:a16="http://schemas.microsoft.com/office/drawing/2014/main" id="{F0EFDAD0-AE77-CEBD-3F70-45812719975D}"/>
              </a:ext>
            </a:extLst>
          </p:cNvPr>
          <p:cNvGrpSpPr/>
          <p:nvPr userDrawn="1"/>
        </p:nvGrpSpPr>
        <p:grpSpPr>
          <a:xfrm>
            <a:off x="9602622" y="1465208"/>
            <a:ext cx="1120942" cy="739656"/>
            <a:chOff x="9752013" y="4489450"/>
            <a:chExt cx="854075" cy="563563"/>
          </a:xfrm>
          <a:solidFill>
            <a:schemeClr val="accent2"/>
          </a:solidFill>
        </p:grpSpPr>
        <p:sp>
          <p:nvSpPr>
            <p:cNvPr id="3" name="Freeform 5">
              <a:extLst>
                <a:ext uri="{FF2B5EF4-FFF2-40B4-BE49-F238E27FC236}">
                  <a16:creationId xmlns:a16="http://schemas.microsoft.com/office/drawing/2014/main" id="{05CDBB30-9969-E66E-D0F7-3C76A07A0255}"/>
                </a:ext>
              </a:extLst>
            </p:cNvPr>
            <p:cNvSpPr>
              <a:spLocks/>
            </p:cNvSpPr>
            <p:nvPr/>
          </p:nvSpPr>
          <p:spPr bwMode="auto">
            <a:xfrm>
              <a:off x="9752013" y="4489450"/>
              <a:ext cx="396875" cy="563563"/>
            </a:xfrm>
            <a:custGeom>
              <a:avLst/>
              <a:gdLst>
                <a:gd name="T0" fmla="*/ 394 w 793"/>
                <a:gd name="T1" fmla="*/ 0 h 1124"/>
                <a:gd name="T2" fmla="*/ 0 w 793"/>
                <a:gd name="T3" fmla="*/ 395 h 1124"/>
                <a:gd name="T4" fmla="*/ 318 w 793"/>
                <a:gd name="T5" fmla="*/ 781 h 1124"/>
                <a:gd name="T6" fmla="*/ 402 w 793"/>
                <a:gd name="T7" fmla="*/ 790 h 1124"/>
                <a:gd name="T8" fmla="*/ 402 w 793"/>
                <a:gd name="T9" fmla="*/ 1108 h 1124"/>
                <a:gd name="T10" fmla="*/ 417 w 793"/>
                <a:gd name="T11" fmla="*/ 1124 h 1124"/>
                <a:gd name="T12" fmla="*/ 423 w 793"/>
                <a:gd name="T13" fmla="*/ 1121 h 1124"/>
                <a:gd name="T14" fmla="*/ 666 w 793"/>
                <a:gd name="T15" fmla="*/ 740 h 1124"/>
                <a:gd name="T16" fmla="*/ 789 w 793"/>
                <a:gd name="T17" fmla="*/ 400 h 1124"/>
                <a:gd name="T18" fmla="*/ 395 w 793"/>
                <a:gd name="T19" fmla="*/ 0 h 1124"/>
                <a:gd name="T20" fmla="*/ 394 w 793"/>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3" h="1124">
                  <a:moveTo>
                    <a:pt x="394" y="0"/>
                  </a:moveTo>
                  <a:cubicBezTo>
                    <a:pt x="176" y="0"/>
                    <a:pt x="0" y="177"/>
                    <a:pt x="0" y="395"/>
                  </a:cubicBezTo>
                  <a:cubicBezTo>
                    <a:pt x="0" y="585"/>
                    <a:pt x="139" y="744"/>
                    <a:pt x="318" y="781"/>
                  </a:cubicBezTo>
                  <a:cubicBezTo>
                    <a:pt x="318" y="781"/>
                    <a:pt x="358" y="789"/>
                    <a:pt x="402" y="790"/>
                  </a:cubicBezTo>
                  <a:cubicBezTo>
                    <a:pt x="402" y="835"/>
                    <a:pt x="402" y="1108"/>
                    <a:pt x="402" y="1108"/>
                  </a:cubicBezTo>
                  <a:cubicBezTo>
                    <a:pt x="402" y="1116"/>
                    <a:pt x="410" y="1124"/>
                    <a:pt x="417" y="1124"/>
                  </a:cubicBezTo>
                  <a:cubicBezTo>
                    <a:pt x="419" y="1124"/>
                    <a:pt x="421" y="1123"/>
                    <a:pt x="423" y="1121"/>
                  </a:cubicBezTo>
                  <a:cubicBezTo>
                    <a:pt x="491" y="1040"/>
                    <a:pt x="604" y="843"/>
                    <a:pt x="666" y="740"/>
                  </a:cubicBezTo>
                  <a:cubicBezTo>
                    <a:pt x="747" y="604"/>
                    <a:pt x="793"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4" name="Freeform 6">
              <a:extLst>
                <a:ext uri="{FF2B5EF4-FFF2-40B4-BE49-F238E27FC236}">
                  <a16:creationId xmlns:a16="http://schemas.microsoft.com/office/drawing/2014/main" id="{3AB90C85-41D0-E14D-A7A1-CC13D6D1E142}"/>
                </a:ext>
              </a:extLst>
            </p:cNvPr>
            <p:cNvSpPr>
              <a:spLocks/>
            </p:cNvSpPr>
            <p:nvPr/>
          </p:nvSpPr>
          <p:spPr bwMode="auto">
            <a:xfrm>
              <a:off x="10209213" y="4489450"/>
              <a:ext cx="396875" cy="563563"/>
            </a:xfrm>
            <a:custGeom>
              <a:avLst/>
              <a:gdLst>
                <a:gd name="T0" fmla="*/ 394 w 794"/>
                <a:gd name="T1" fmla="*/ 0 h 1124"/>
                <a:gd name="T2" fmla="*/ 0 w 794"/>
                <a:gd name="T3" fmla="*/ 395 h 1124"/>
                <a:gd name="T4" fmla="*/ 318 w 794"/>
                <a:gd name="T5" fmla="*/ 781 h 1124"/>
                <a:gd name="T6" fmla="*/ 403 w 794"/>
                <a:gd name="T7" fmla="*/ 790 h 1124"/>
                <a:gd name="T8" fmla="*/ 403 w 794"/>
                <a:gd name="T9" fmla="*/ 1108 h 1124"/>
                <a:gd name="T10" fmla="*/ 417 w 794"/>
                <a:gd name="T11" fmla="*/ 1124 h 1124"/>
                <a:gd name="T12" fmla="*/ 423 w 794"/>
                <a:gd name="T13" fmla="*/ 1121 h 1124"/>
                <a:gd name="T14" fmla="*/ 666 w 794"/>
                <a:gd name="T15" fmla="*/ 740 h 1124"/>
                <a:gd name="T16" fmla="*/ 789 w 794"/>
                <a:gd name="T17" fmla="*/ 400 h 1124"/>
                <a:gd name="T18" fmla="*/ 395 w 794"/>
                <a:gd name="T19" fmla="*/ 0 h 1124"/>
                <a:gd name="T20" fmla="*/ 394 w 794"/>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4" h="1124">
                  <a:moveTo>
                    <a:pt x="394" y="0"/>
                  </a:moveTo>
                  <a:cubicBezTo>
                    <a:pt x="177" y="0"/>
                    <a:pt x="0" y="177"/>
                    <a:pt x="0" y="395"/>
                  </a:cubicBezTo>
                  <a:cubicBezTo>
                    <a:pt x="0" y="585"/>
                    <a:pt x="139" y="744"/>
                    <a:pt x="318" y="781"/>
                  </a:cubicBezTo>
                  <a:cubicBezTo>
                    <a:pt x="318" y="781"/>
                    <a:pt x="358" y="789"/>
                    <a:pt x="403" y="790"/>
                  </a:cubicBezTo>
                  <a:cubicBezTo>
                    <a:pt x="403" y="835"/>
                    <a:pt x="403" y="1108"/>
                    <a:pt x="403" y="1108"/>
                  </a:cubicBezTo>
                  <a:cubicBezTo>
                    <a:pt x="402" y="1116"/>
                    <a:pt x="410" y="1124"/>
                    <a:pt x="417" y="1124"/>
                  </a:cubicBezTo>
                  <a:cubicBezTo>
                    <a:pt x="419" y="1124"/>
                    <a:pt x="421" y="1123"/>
                    <a:pt x="423" y="1121"/>
                  </a:cubicBezTo>
                  <a:cubicBezTo>
                    <a:pt x="491" y="1040"/>
                    <a:pt x="605" y="843"/>
                    <a:pt x="666" y="740"/>
                  </a:cubicBezTo>
                  <a:cubicBezTo>
                    <a:pt x="747" y="604"/>
                    <a:pt x="794"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26187288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vsnitt - alt 1">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485775" y="976313"/>
            <a:ext cx="5610225" cy="5384800"/>
          </a:xfrm>
        </p:spPr>
        <p:txBody>
          <a:bodyPr anchor="ctr">
            <a:normAutofit/>
          </a:bodyPr>
          <a:lstStyle>
            <a:lvl1pPr algn="l">
              <a:lnSpc>
                <a:spcPct val="100000"/>
              </a:lnSpc>
              <a:defRPr sz="5000" baseline="0">
                <a:solidFill>
                  <a:schemeClr val="accent3"/>
                </a:solidFill>
                <a:latin typeface="Segoe UI Black" panose="020B0A02040204020203" pitchFamily="34" charset="0"/>
                <a:ea typeface="Segoe UI Black" panose="020B0A02040204020203" pitchFamily="34" charset="0"/>
              </a:defRPr>
            </a:lvl1pPr>
          </a:lstStyle>
          <a:p>
            <a:r>
              <a:rPr lang="sv-SE" dirty="0"/>
              <a:t>Avsnittsrubrik</a:t>
            </a:r>
          </a:p>
        </p:txBody>
      </p:sp>
      <p:sp>
        <p:nvSpPr>
          <p:cNvPr id="7" name="AutoShape 3"/>
          <p:cNvSpPr>
            <a:spLocks noChangeAspect="1" noChangeArrowheads="1" noTextEdit="1"/>
          </p:cNvSpPr>
          <p:nvPr userDrawn="1"/>
        </p:nvSpPr>
        <p:spPr bwMode="auto">
          <a:xfrm>
            <a:off x="3500438" y="0"/>
            <a:ext cx="86979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Freeform 5"/>
          <p:cNvSpPr>
            <a:spLocks/>
          </p:cNvSpPr>
          <p:nvPr userDrawn="1"/>
        </p:nvSpPr>
        <p:spPr bwMode="auto">
          <a:xfrm>
            <a:off x="3498851" y="1588"/>
            <a:ext cx="8699499" cy="3784600"/>
          </a:xfrm>
          <a:custGeom>
            <a:avLst/>
            <a:gdLst>
              <a:gd name="T0" fmla="*/ 380 w 5470"/>
              <a:gd name="T1" fmla="*/ 146 h 2378"/>
              <a:gd name="T2" fmla="*/ 1818 w 5470"/>
              <a:gd name="T3" fmla="*/ 1301 h 2378"/>
              <a:gd name="T4" fmla="*/ 2806 w 5470"/>
              <a:gd name="T5" fmla="*/ 2378 h 2378"/>
              <a:gd name="T6" fmla="*/ 5470 w 5470"/>
              <a:gd name="T7" fmla="*/ 5 h 2378"/>
              <a:gd name="T8" fmla="*/ 5470 w 5470"/>
              <a:gd name="T9" fmla="*/ 0 h 2378"/>
              <a:gd name="T10" fmla="*/ 0 w 5470"/>
              <a:gd name="T11" fmla="*/ 0 h 2378"/>
              <a:gd name="T12" fmla="*/ 380 w 5470"/>
              <a:gd name="T13" fmla="*/ 146 h 2378"/>
            </a:gdLst>
            <a:ahLst/>
            <a:cxnLst>
              <a:cxn ang="0">
                <a:pos x="T0" y="T1"/>
              </a:cxn>
              <a:cxn ang="0">
                <a:pos x="T2" y="T3"/>
              </a:cxn>
              <a:cxn ang="0">
                <a:pos x="T4" y="T5"/>
              </a:cxn>
              <a:cxn ang="0">
                <a:pos x="T6" y="T7"/>
              </a:cxn>
              <a:cxn ang="0">
                <a:pos x="T8" y="T9"/>
              </a:cxn>
              <a:cxn ang="0">
                <a:pos x="T10" y="T11"/>
              </a:cxn>
              <a:cxn ang="0">
                <a:pos x="T12" y="T13"/>
              </a:cxn>
            </a:cxnLst>
            <a:rect l="0" t="0" r="r" b="b"/>
            <a:pathLst>
              <a:path w="5470" h="2378">
                <a:moveTo>
                  <a:pt x="380" y="146"/>
                </a:moveTo>
                <a:cubicBezTo>
                  <a:pt x="950" y="427"/>
                  <a:pt x="1513" y="952"/>
                  <a:pt x="1818" y="1301"/>
                </a:cubicBezTo>
                <a:cubicBezTo>
                  <a:pt x="1873" y="1364"/>
                  <a:pt x="2309" y="1864"/>
                  <a:pt x="2806" y="2378"/>
                </a:cubicBezTo>
                <a:cubicBezTo>
                  <a:pt x="5470" y="5"/>
                  <a:pt x="5470" y="5"/>
                  <a:pt x="5470" y="5"/>
                </a:cubicBezTo>
                <a:cubicBezTo>
                  <a:pt x="5470" y="0"/>
                  <a:pt x="5470" y="0"/>
                  <a:pt x="5470" y="0"/>
                </a:cubicBezTo>
                <a:cubicBezTo>
                  <a:pt x="0" y="0"/>
                  <a:pt x="0" y="0"/>
                  <a:pt x="0" y="0"/>
                </a:cubicBezTo>
                <a:cubicBezTo>
                  <a:pt x="134" y="40"/>
                  <a:pt x="263" y="88"/>
                  <a:pt x="380" y="14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4137404749"/>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vsnitt - alt 2">
    <p:bg>
      <p:bgPr>
        <a:solidFill>
          <a:schemeClr val="bg2"/>
        </a:solidFill>
        <a:effectLst/>
      </p:bgPr>
    </p:bg>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5041900"/>
            <a:ext cx="1219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Rubrik 1">
            <a:extLst>
              <a:ext uri="{FF2B5EF4-FFF2-40B4-BE49-F238E27FC236}">
                <a16:creationId xmlns:a16="http://schemas.microsoft.com/office/drawing/2014/main" id="{98C17E10-3856-1BDC-5CB3-A963E710650F}"/>
              </a:ext>
            </a:extLst>
          </p:cNvPr>
          <p:cNvSpPr>
            <a:spLocks noGrp="1"/>
          </p:cNvSpPr>
          <p:nvPr>
            <p:ph type="ctrTitle" hasCustomPrompt="1"/>
          </p:nvPr>
        </p:nvSpPr>
        <p:spPr>
          <a:xfrm>
            <a:off x="485775" y="488157"/>
            <a:ext cx="11220450" cy="4408487"/>
          </a:xfrm>
        </p:spPr>
        <p:txBody>
          <a:bodyPr anchor="ctr">
            <a:noAutofit/>
          </a:bodyPr>
          <a:lstStyle>
            <a:lvl1pPr algn="l">
              <a:lnSpc>
                <a:spcPct val="100000"/>
              </a:lnSpc>
              <a:defRPr sz="5000">
                <a:solidFill>
                  <a:schemeClr val="accent3"/>
                </a:solidFill>
                <a:latin typeface="Segoe UI Black" panose="020B0A02040204020203" pitchFamily="34" charset="0"/>
                <a:ea typeface="Segoe UI Black" panose="020B0A02040204020203" pitchFamily="34" charset="0"/>
              </a:defRPr>
            </a:lvl1pPr>
          </a:lstStyle>
          <a:p>
            <a:r>
              <a:rPr lang="sv-SE" dirty="0"/>
              <a:t>Avsnittsrubrik</a:t>
            </a:r>
          </a:p>
        </p:txBody>
      </p:sp>
      <p:sp>
        <p:nvSpPr>
          <p:cNvPr id="4" name="Freeform 5">
            <a:extLst>
              <a:ext uri="{FF2B5EF4-FFF2-40B4-BE49-F238E27FC236}">
                <a16:creationId xmlns:a16="http://schemas.microsoft.com/office/drawing/2014/main" id="{C594B302-6DF9-ABC7-7E3D-F0BD37791658}"/>
              </a:ext>
            </a:extLst>
          </p:cNvPr>
          <p:cNvSpPr>
            <a:spLocks noEditPoints="1"/>
          </p:cNvSpPr>
          <p:nvPr userDrawn="1"/>
        </p:nvSpPr>
        <p:spPr bwMode="auto">
          <a:xfrm>
            <a:off x="1588" y="4896644"/>
            <a:ext cx="12190413" cy="1957388"/>
          </a:xfrm>
          <a:custGeom>
            <a:avLst/>
            <a:gdLst>
              <a:gd name="T0" fmla="*/ 0 w 7676"/>
              <a:gd name="T1" fmla="*/ 3 h 1252"/>
              <a:gd name="T2" fmla="*/ 0 w 7676"/>
              <a:gd name="T3" fmla="*/ 3 h 1252"/>
              <a:gd name="T4" fmla="*/ 0 w 7676"/>
              <a:gd name="T5" fmla="*/ 3 h 1252"/>
              <a:gd name="T6" fmla="*/ 0 w 7676"/>
              <a:gd name="T7" fmla="*/ 3 h 1252"/>
              <a:gd name="T8" fmla="*/ 6010 w 7676"/>
              <a:gd name="T9" fmla="*/ 0 h 1252"/>
              <a:gd name="T10" fmla="*/ 5859 w 7676"/>
              <a:gd name="T11" fmla="*/ 3 h 1252"/>
              <a:gd name="T12" fmla="*/ 0 w 7676"/>
              <a:gd name="T13" fmla="*/ 3 h 1252"/>
              <a:gd name="T14" fmla="*/ 0 w 7676"/>
              <a:gd name="T15" fmla="*/ 1252 h 1252"/>
              <a:gd name="T16" fmla="*/ 7676 w 7676"/>
              <a:gd name="T17" fmla="*/ 1252 h 1252"/>
              <a:gd name="T18" fmla="*/ 7676 w 7676"/>
              <a:gd name="T19" fmla="*/ 3 h 1252"/>
              <a:gd name="T20" fmla="*/ 7185 w 7676"/>
              <a:gd name="T21" fmla="*/ 439 h 1252"/>
              <a:gd name="T22" fmla="*/ 6714 w 7676"/>
              <a:gd name="T23" fmla="*/ 77 h 1252"/>
              <a:gd name="T24" fmla="*/ 6010 w 7676"/>
              <a:gd name="T25"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76" h="1252">
                <a:moveTo>
                  <a:pt x="0" y="3"/>
                </a:moveTo>
                <a:cubicBezTo>
                  <a:pt x="0" y="3"/>
                  <a:pt x="0" y="3"/>
                  <a:pt x="0" y="3"/>
                </a:cubicBezTo>
                <a:cubicBezTo>
                  <a:pt x="0" y="3"/>
                  <a:pt x="0" y="3"/>
                  <a:pt x="0" y="3"/>
                </a:cubicBezTo>
                <a:cubicBezTo>
                  <a:pt x="0" y="3"/>
                  <a:pt x="0" y="3"/>
                  <a:pt x="0" y="3"/>
                </a:cubicBezTo>
                <a:moveTo>
                  <a:pt x="6010" y="0"/>
                </a:moveTo>
                <a:cubicBezTo>
                  <a:pt x="5919" y="0"/>
                  <a:pt x="5859" y="3"/>
                  <a:pt x="5859" y="3"/>
                </a:cubicBezTo>
                <a:cubicBezTo>
                  <a:pt x="184" y="3"/>
                  <a:pt x="5" y="3"/>
                  <a:pt x="0" y="3"/>
                </a:cubicBezTo>
                <a:cubicBezTo>
                  <a:pt x="0" y="1252"/>
                  <a:pt x="0" y="1252"/>
                  <a:pt x="0" y="1252"/>
                </a:cubicBezTo>
                <a:cubicBezTo>
                  <a:pt x="7676" y="1252"/>
                  <a:pt x="7676" y="1252"/>
                  <a:pt x="7676" y="1252"/>
                </a:cubicBezTo>
                <a:cubicBezTo>
                  <a:pt x="7676" y="99"/>
                  <a:pt x="7676" y="3"/>
                  <a:pt x="7676" y="3"/>
                </a:cubicBezTo>
                <a:cubicBezTo>
                  <a:pt x="7185" y="439"/>
                  <a:pt x="7185" y="439"/>
                  <a:pt x="7185" y="439"/>
                </a:cubicBezTo>
                <a:cubicBezTo>
                  <a:pt x="7097" y="347"/>
                  <a:pt x="6959" y="165"/>
                  <a:pt x="6714" y="77"/>
                </a:cubicBezTo>
                <a:cubicBezTo>
                  <a:pt x="6533" y="11"/>
                  <a:pt x="6203" y="0"/>
                  <a:pt x="6010"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3212923998"/>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Avsnitt - alt 3">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9A6D6CEE-CF29-DF33-CBD6-C908DD5F4907}"/>
              </a:ext>
            </a:extLst>
          </p:cNvPr>
          <p:cNvSpPr>
            <a:spLocks noEditPoints="1"/>
          </p:cNvSpPr>
          <p:nvPr userDrawn="1"/>
        </p:nvSpPr>
        <p:spPr bwMode="auto">
          <a:xfrm>
            <a:off x="1588" y="5362117"/>
            <a:ext cx="12190413" cy="1522413"/>
          </a:xfrm>
          <a:custGeom>
            <a:avLst/>
            <a:gdLst>
              <a:gd name="T0" fmla="*/ 6010 w 7676"/>
              <a:gd name="T1" fmla="*/ 12 h 956"/>
              <a:gd name="T2" fmla="*/ 5859 w 7676"/>
              <a:gd name="T3" fmla="*/ 15 h 956"/>
              <a:gd name="T4" fmla="*/ 0 w 7676"/>
              <a:gd name="T5" fmla="*/ 15 h 956"/>
              <a:gd name="T6" fmla="*/ 0 w 7676"/>
              <a:gd name="T7" fmla="*/ 956 h 956"/>
              <a:gd name="T8" fmla="*/ 7676 w 7676"/>
              <a:gd name="T9" fmla="*/ 956 h 956"/>
              <a:gd name="T10" fmla="*/ 7676 w 7676"/>
              <a:gd name="T11" fmla="*/ 15 h 956"/>
              <a:gd name="T12" fmla="*/ 7185 w 7676"/>
              <a:gd name="T13" fmla="*/ 451 h 956"/>
              <a:gd name="T14" fmla="*/ 6714 w 7676"/>
              <a:gd name="T15" fmla="*/ 89 h 956"/>
              <a:gd name="T16" fmla="*/ 6010 w 7676"/>
              <a:gd name="T17" fmla="*/ 12 h 956"/>
              <a:gd name="T18" fmla="*/ 0 w 7676"/>
              <a:gd name="T19" fmla="*/ 15 h 956"/>
              <a:gd name="T20" fmla="*/ 0 w 7676"/>
              <a:gd name="T21" fmla="*/ 15 h 956"/>
              <a:gd name="T22" fmla="*/ 0 w 7676"/>
              <a:gd name="T23" fmla="*/ 15 h 956"/>
              <a:gd name="T24" fmla="*/ 0 w 7676"/>
              <a:gd name="T25" fmla="*/ 15 h 956"/>
              <a:gd name="T26" fmla="*/ 7676 w 7676"/>
              <a:gd name="T27" fmla="*/ 0 h 956"/>
              <a:gd name="T28" fmla="*/ 7676 w 7676"/>
              <a:gd name="T29" fmla="*/ 15 h 956"/>
              <a:gd name="T30" fmla="*/ 7676 w 7676"/>
              <a:gd name="T31" fmla="*/ 15 h 956"/>
              <a:gd name="T32" fmla="*/ 7676 w 7676"/>
              <a:gd name="T33" fmla="*/ 0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76" h="956">
                <a:moveTo>
                  <a:pt x="6010" y="12"/>
                </a:moveTo>
                <a:cubicBezTo>
                  <a:pt x="5919" y="12"/>
                  <a:pt x="5859" y="15"/>
                  <a:pt x="5859" y="15"/>
                </a:cubicBezTo>
                <a:cubicBezTo>
                  <a:pt x="184" y="15"/>
                  <a:pt x="5" y="15"/>
                  <a:pt x="0" y="15"/>
                </a:cubicBezTo>
                <a:cubicBezTo>
                  <a:pt x="0" y="956"/>
                  <a:pt x="0" y="956"/>
                  <a:pt x="0" y="956"/>
                </a:cubicBezTo>
                <a:cubicBezTo>
                  <a:pt x="7676" y="956"/>
                  <a:pt x="7676" y="956"/>
                  <a:pt x="7676" y="956"/>
                </a:cubicBezTo>
                <a:cubicBezTo>
                  <a:pt x="7676" y="268"/>
                  <a:pt x="7676" y="66"/>
                  <a:pt x="7676" y="15"/>
                </a:cubicBezTo>
                <a:cubicBezTo>
                  <a:pt x="7185" y="451"/>
                  <a:pt x="7185" y="451"/>
                  <a:pt x="7185" y="451"/>
                </a:cubicBezTo>
                <a:cubicBezTo>
                  <a:pt x="7097" y="359"/>
                  <a:pt x="6959" y="177"/>
                  <a:pt x="6714" y="89"/>
                </a:cubicBezTo>
                <a:cubicBezTo>
                  <a:pt x="6533" y="23"/>
                  <a:pt x="6203" y="12"/>
                  <a:pt x="6010" y="12"/>
                </a:cubicBezTo>
                <a:moveTo>
                  <a:pt x="0" y="15"/>
                </a:moveTo>
                <a:cubicBezTo>
                  <a:pt x="0" y="15"/>
                  <a:pt x="0" y="15"/>
                  <a:pt x="0" y="15"/>
                </a:cubicBezTo>
                <a:cubicBezTo>
                  <a:pt x="0" y="15"/>
                  <a:pt x="0" y="15"/>
                  <a:pt x="0" y="15"/>
                </a:cubicBezTo>
                <a:cubicBezTo>
                  <a:pt x="0" y="15"/>
                  <a:pt x="0" y="15"/>
                  <a:pt x="0" y="15"/>
                </a:cubicBezTo>
                <a:moveTo>
                  <a:pt x="7676" y="0"/>
                </a:moveTo>
                <a:cubicBezTo>
                  <a:pt x="7676" y="0"/>
                  <a:pt x="7676" y="4"/>
                  <a:pt x="7676" y="15"/>
                </a:cubicBezTo>
                <a:cubicBezTo>
                  <a:pt x="7676" y="15"/>
                  <a:pt x="7676" y="15"/>
                  <a:pt x="7676" y="15"/>
                </a:cubicBezTo>
                <a:cubicBezTo>
                  <a:pt x="7676" y="0"/>
                  <a:pt x="7676" y="0"/>
                  <a:pt x="7676"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4" name="Rubrik 1">
            <a:extLst>
              <a:ext uri="{FF2B5EF4-FFF2-40B4-BE49-F238E27FC236}">
                <a16:creationId xmlns:a16="http://schemas.microsoft.com/office/drawing/2014/main" id="{AEE7DBBC-7CC5-2474-25B1-11DE25B8AE3B}"/>
              </a:ext>
            </a:extLst>
          </p:cNvPr>
          <p:cNvSpPr>
            <a:spLocks noGrp="1"/>
          </p:cNvSpPr>
          <p:nvPr>
            <p:ph type="ctrTitle" hasCustomPrompt="1"/>
          </p:nvPr>
        </p:nvSpPr>
        <p:spPr>
          <a:xfrm>
            <a:off x="485775" y="5875338"/>
            <a:ext cx="10218737" cy="577998"/>
          </a:xfrm>
        </p:spPr>
        <p:txBody>
          <a:bodyPr anchor="ctr">
            <a:normAutofit/>
          </a:bodyPr>
          <a:lstStyle>
            <a:lvl1pPr algn="l">
              <a:lnSpc>
                <a:spcPct val="100000"/>
              </a:lnSpc>
              <a:defRPr sz="4400">
                <a:solidFill>
                  <a:schemeClr val="accent3"/>
                </a:solidFill>
                <a:latin typeface="Segoe UI Black" panose="020B0A02040204020203" pitchFamily="34" charset="0"/>
                <a:ea typeface="Segoe UI Black" panose="020B0A02040204020203" pitchFamily="34" charset="0"/>
              </a:defRPr>
            </a:lvl1pPr>
          </a:lstStyle>
          <a:p>
            <a:r>
              <a:rPr lang="sv-SE" dirty="0"/>
              <a:t>Avsnittsrubrik</a:t>
            </a:r>
          </a:p>
        </p:txBody>
      </p:sp>
    </p:spTree>
    <p:extLst>
      <p:ext uri="{BB962C8B-B14F-4D97-AF65-F5344CB8AC3E}">
        <p14:creationId xmlns:p14="http://schemas.microsoft.com/office/powerpoint/2010/main" val="2733761087"/>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lats för flera logotyper">
    <p:bg>
      <p:bgPr>
        <a:solidFill>
          <a:schemeClr val="bg2"/>
        </a:solidFill>
        <a:effectLst/>
      </p:bgPr>
    </p:bg>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91955F11-8C42-FD54-DF44-2CEFA8EB382E}"/>
              </a:ext>
            </a:extLst>
          </p:cNvPr>
          <p:cNvSpPr>
            <a:spLocks noEditPoints="1"/>
          </p:cNvSpPr>
          <p:nvPr userDrawn="1"/>
        </p:nvSpPr>
        <p:spPr bwMode="auto">
          <a:xfrm>
            <a:off x="1588" y="4899025"/>
            <a:ext cx="12190413" cy="1957388"/>
          </a:xfrm>
          <a:custGeom>
            <a:avLst/>
            <a:gdLst>
              <a:gd name="T0" fmla="*/ 0 w 7676"/>
              <a:gd name="T1" fmla="*/ 3 h 1252"/>
              <a:gd name="T2" fmla="*/ 0 w 7676"/>
              <a:gd name="T3" fmla="*/ 3 h 1252"/>
              <a:gd name="T4" fmla="*/ 0 w 7676"/>
              <a:gd name="T5" fmla="*/ 3 h 1252"/>
              <a:gd name="T6" fmla="*/ 0 w 7676"/>
              <a:gd name="T7" fmla="*/ 3 h 1252"/>
              <a:gd name="T8" fmla="*/ 6010 w 7676"/>
              <a:gd name="T9" fmla="*/ 0 h 1252"/>
              <a:gd name="T10" fmla="*/ 5859 w 7676"/>
              <a:gd name="T11" fmla="*/ 3 h 1252"/>
              <a:gd name="T12" fmla="*/ 0 w 7676"/>
              <a:gd name="T13" fmla="*/ 3 h 1252"/>
              <a:gd name="T14" fmla="*/ 0 w 7676"/>
              <a:gd name="T15" fmla="*/ 1252 h 1252"/>
              <a:gd name="T16" fmla="*/ 7676 w 7676"/>
              <a:gd name="T17" fmla="*/ 1252 h 1252"/>
              <a:gd name="T18" fmla="*/ 7676 w 7676"/>
              <a:gd name="T19" fmla="*/ 3 h 1252"/>
              <a:gd name="T20" fmla="*/ 7185 w 7676"/>
              <a:gd name="T21" fmla="*/ 439 h 1252"/>
              <a:gd name="T22" fmla="*/ 6714 w 7676"/>
              <a:gd name="T23" fmla="*/ 77 h 1252"/>
              <a:gd name="T24" fmla="*/ 6010 w 7676"/>
              <a:gd name="T25"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76" h="1252">
                <a:moveTo>
                  <a:pt x="0" y="3"/>
                </a:moveTo>
                <a:cubicBezTo>
                  <a:pt x="0" y="3"/>
                  <a:pt x="0" y="3"/>
                  <a:pt x="0" y="3"/>
                </a:cubicBezTo>
                <a:cubicBezTo>
                  <a:pt x="0" y="3"/>
                  <a:pt x="0" y="3"/>
                  <a:pt x="0" y="3"/>
                </a:cubicBezTo>
                <a:cubicBezTo>
                  <a:pt x="0" y="3"/>
                  <a:pt x="0" y="3"/>
                  <a:pt x="0" y="3"/>
                </a:cubicBezTo>
                <a:moveTo>
                  <a:pt x="6010" y="0"/>
                </a:moveTo>
                <a:cubicBezTo>
                  <a:pt x="5919" y="0"/>
                  <a:pt x="5859" y="3"/>
                  <a:pt x="5859" y="3"/>
                </a:cubicBezTo>
                <a:cubicBezTo>
                  <a:pt x="184" y="3"/>
                  <a:pt x="5" y="3"/>
                  <a:pt x="0" y="3"/>
                </a:cubicBezTo>
                <a:cubicBezTo>
                  <a:pt x="0" y="1252"/>
                  <a:pt x="0" y="1252"/>
                  <a:pt x="0" y="1252"/>
                </a:cubicBezTo>
                <a:cubicBezTo>
                  <a:pt x="7676" y="1252"/>
                  <a:pt x="7676" y="1252"/>
                  <a:pt x="7676" y="1252"/>
                </a:cubicBezTo>
                <a:cubicBezTo>
                  <a:pt x="7676" y="99"/>
                  <a:pt x="7676" y="3"/>
                  <a:pt x="7676" y="3"/>
                </a:cubicBezTo>
                <a:cubicBezTo>
                  <a:pt x="7185" y="439"/>
                  <a:pt x="7185" y="439"/>
                  <a:pt x="7185" y="439"/>
                </a:cubicBezTo>
                <a:cubicBezTo>
                  <a:pt x="7097" y="347"/>
                  <a:pt x="6959" y="165"/>
                  <a:pt x="6714" y="77"/>
                </a:cubicBezTo>
                <a:cubicBezTo>
                  <a:pt x="6533" y="11"/>
                  <a:pt x="6203" y="0"/>
                  <a:pt x="6010"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Platshållare för bild 3">
            <a:extLst>
              <a:ext uri="{FF2B5EF4-FFF2-40B4-BE49-F238E27FC236}">
                <a16:creationId xmlns:a16="http://schemas.microsoft.com/office/drawing/2014/main" id="{FDFD7733-AB0C-4D9E-7D88-D09348D7E90E}"/>
              </a:ext>
            </a:extLst>
          </p:cNvPr>
          <p:cNvSpPr>
            <a:spLocks noGrp="1"/>
          </p:cNvSpPr>
          <p:nvPr>
            <p:ph type="pic" sz="quarter" idx="10" hasCustomPrompt="1"/>
          </p:nvPr>
        </p:nvSpPr>
        <p:spPr>
          <a:xfrm>
            <a:off x="478259" y="5515769"/>
            <a:ext cx="1800225" cy="719137"/>
          </a:xfrm>
        </p:spPr>
        <p:txBody>
          <a:bodyPr/>
          <a:lstStyle>
            <a:lvl1pPr>
              <a:defRPr lang="sv-SE"/>
            </a:lvl1pPr>
          </a:lstStyle>
          <a:p>
            <a:r>
              <a:rPr lang="sv-SE" dirty="0"/>
              <a:t>Logotyp</a:t>
            </a:r>
          </a:p>
        </p:txBody>
      </p:sp>
      <p:sp>
        <p:nvSpPr>
          <p:cNvPr id="11" name="Platshållare för bild 3">
            <a:extLst>
              <a:ext uri="{FF2B5EF4-FFF2-40B4-BE49-F238E27FC236}">
                <a16:creationId xmlns:a16="http://schemas.microsoft.com/office/drawing/2014/main" id="{A910BBDD-C1A8-BE07-7CE3-0CD23FA586C5}"/>
              </a:ext>
            </a:extLst>
          </p:cNvPr>
          <p:cNvSpPr>
            <a:spLocks noGrp="1"/>
          </p:cNvSpPr>
          <p:nvPr>
            <p:ph type="pic" sz="quarter" idx="11" hasCustomPrompt="1"/>
          </p:nvPr>
        </p:nvSpPr>
        <p:spPr>
          <a:xfrm>
            <a:off x="3075164" y="5515769"/>
            <a:ext cx="1800225" cy="719137"/>
          </a:xfrm>
        </p:spPr>
        <p:txBody>
          <a:bodyPr/>
          <a:lstStyle>
            <a:lvl1pPr>
              <a:defRPr lang="sv-SE"/>
            </a:lvl1pPr>
          </a:lstStyle>
          <a:p>
            <a:r>
              <a:rPr lang="sv-SE" dirty="0"/>
              <a:t>Logotyp</a:t>
            </a:r>
          </a:p>
        </p:txBody>
      </p:sp>
      <p:sp>
        <p:nvSpPr>
          <p:cNvPr id="12" name="Platshållare för bild 3">
            <a:extLst>
              <a:ext uri="{FF2B5EF4-FFF2-40B4-BE49-F238E27FC236}">
                <a16:creationId xmlns:a16="http://schemas.microsoft.com/office/drawing/2014/main" id="{C597F4E3-0946-4B5E-F497-B9F74F8D9481}"/>
              </a:ext>
            </a:extLst>
          </p:cNvPr>
          <p:cNvSpPr>
            <a:spLocks noGrp="1"/>
          </p:cNvSpPr>
          <p:nvPr>
            <p:ph type="pic" sz="quarter" idx="12" hasCustomPrompt="1"/>
          </p:nvPr>
        </p:nvSpPr>
        <p:spPr>
          <a:xfrm>
            <a:off x="5672069" y="5515769"/>
            <a:ext cx="1800225" cy="719137"/>
          </a:xfrm>
        </p:spPr>
        <p:txBody>
          <a:bodyPr/>
          <a:lstStyle>
            <a:lvl1pPr>
              <a:defRPr lang="sv-SE"/>
            </a:lvl1pPr>
          </a:lstStyle>
          <a:p>
            <a:r>
              <a:rPr lang="sv-SE" dirty="0"/>
              <a:t>Logotyp</a:t>
            </a:r>
          </a:p>
        </p:txBody>
      </p:sp>
      <p:sp>
        <p:nvSpPr>
          <p:cNvPr id="13" name="Platshållare för bild 3">
            <a:extLst>
              <a:ext uri="{FF2B5EF4-FFF2-40B4-BE49-F238E27FC236}">
                <a16:creationId xmlns:a16="http://schemas.microsoft.com/office/drawing/2014/main" id="{2C3AD355-56F6-2E54-4116-697F3B84B7C8}"/>
              </a:ext>
            </a:extLst>
          </p:cNvPr>
          <p:cNvSpPr>
            <a:spLocks noGrp="1"/>
          </p:cNvSpPr>
          <p:nvPr>
            <p:ph type="pic" sz="quarter" idx="13" hasCustomPrompt="1"/>
          </p:nvPr>
        </p:nvSpPr>
        <p:spPr>
          <a:xfrm>
            <a:off x="8268973" y="5515769"/>
            <a:ext cx="1800225" cy="719137"/>
          </a:xfrm>
        </p:spPr>
        <p:txBody>
          <a:bodyPr/>
          <a:lstStyle>
            <a:lvl1pPr>
              <a:defRPr lang="sv-SE"/>
            </a:lvl1pPr>
          </a:lstStyle>
          <a:p>
            <a:r>
              <a:rPr lang="sv-SE" dirty="0"/>
              <a:t>Logotyp</a:t>
            </a:r>
          </a:p>
        </p:txBody>
      </p:sp>
      <p:sp>
        <p:nvSpPr>
          <p:cNvPr id="3" name="Rubrik 1">
            <a:extLst>
              <a:ext uri="{FF2B5EF4-FFF2-40B4-BE49-F238E27FC236}">
                <a16:creationId xmlns:a16="http://schemas.microsoft.com/office/drawing/2014/main" id="{8ECF4BC9-120E-09DE-D63B-CE2F7EA07764}"/>
              </a:ext>
            </a:extLst>
          </p:cNvPr>
          <p:cNvSpPr>
            <a:spLocks noGrp="1"/>
          </p:cNvSpPr>
          <p:nvPr>
            <p:ph type="title" hasCustomPrompt="1"/>
          </p:nvPr>
        </p:nvSpPr>
        <p:spPr>
          <a:xfrm>
            <a:off x="485775" y="490539"/>
            <a:ext cx="11236147" cy="646329"/>
          </a:xfrm>
        </p:spPr>
        <p:txBody>
          <a:bodyPr wrap="square" anchor="t">
            <a:spAutoFit/>
          </a:bodyPr>
          <a:lstStyle>
            <a:lvl1pPr>
              <a:defRPr/>
            </a:lvl1pPr>
          </a:lstStyle>
          <a:p>
            <a:r>
              <a:rPr lang="sv-SE" dirty="0"/>
              <a:t>Skriv in en rubrik</a:t>
            </a:r>
          </a:p>
        </p:txBody>
      </p:sp>
      <p:sp>
        <p:nvSpPr>
          <p:cNvPr id="2" name="Platshållare för innehåll 5">
            <a:extLst>
              <a:ext uri="{FF2B5EF4-FFF2-40B4-BE49-F238E27FC236}">
                <a16:creationId xmlns:a16="http://schemas.microsoft.com/office/drawing/2014/main" id="{4C91C87C-F83F-265D-B831-8065DA67765A}"/>
              </a:ext>
            </a:extLst>
          </p:cNvPr>
          <p:cNvSpPr>
            <a:spLocks noGrp="1"/>
          </p:cNvSpPr>
          <p:nvPr>
            <p:ph sz="quarter" idx="14"/>
          </p:nvPr>
        </p:nvSpPr>
        <p:spPr>
          <a:xfrm>
            <a:off x="485775" y="1628801"/>
            <a:ext cx="9267475" cy="295232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936807782"/>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om sida med bakgrundfärg">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3605106"/>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8215196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Första sida – lång rubrik">
    <p:bg>
      <p:bgPr>
        <a:solidFill>
          <a:schemeClr val="bg2"/>
        </a:solidFill>
        <a:effectLst/>
      </p:bgPr>
    </p:bg>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rgbClr val="66D5DD"/>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85775" y="2154725"/>
            <a:ext cx="11220450" cy="998278"/>
          </a:xfrm>
        </p:spPr>
        <p:txBody>
          <a:bodyPr anchor="t">
            <a:noAutofit/>
          </a:bodyPr>
          <a:lstStyle>
            <a:lvl1pPr marL="0" indent="0" algn="l">
              <a:buNone/>
              <a:defRPr sz="2800" b="0">
                <a:solidFill>
                  <a:schemeClr val="accent3"/>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5775" y="490539"/>
            <a:ext cx="11220450" cy="1664186"/>
          </a:xfrm>
        </p:spPr>
        <p:txBody>
          <a:bodyPr anchor="b">
            <a:normAutofit/>
          </a:bodyPr>
          <a:lstStyle>
            <a:lvl1pPr algn="l">
              <a:lnSpc>
                <a:spcPct val="100000"/>
              </a:lnSpc>
              <a:defRPr sz="5200">
                <a:solidFill>
                  <a:schemeClr val="accent3"/>
                </a:solidFill>
                <a:latin typeface="Segoe UI Black" panose="020B0A02040204020203" pitchFamily="34" charset="0"/>
                <a:ea typeface="Segoe UI Black" panose="020B0A02040204020203" pitchFamily="34" charset="0"/>
              </a:defRPr>
            </a:lvl1pPr>
          </a:lstStyle>
          <a:p>
            <a:r>
              <a:rPr lang="sv-SE" dirty="0"/>
              <a:t>Skriv in en rubrik</a:t>
            </a:r>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Tree>
    <p:extLst>
      <p:ext uri="{BB962C8B-B14F-4D97-AF65-F5344CB8AC3E}">
        <p14:creationId xmlns:p14="http://schemas.microsoft.com/office/powerpoint/2010/main" val="640949744"/>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örsta sida – plats för bild">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
        <p:nvSpPr>
          <p:cNvPr id="4" name="Underrubrik 2">
            <a:extLst>
              <a:ext uri="{FF2B5EF4-FFF2-40B4-BE49-F238E27FC236}">
                <a16:creationId xmlns:a16="http://schemas.microsoft.com/office/drawing/2014/main" id="{C40FC342-C82B-6C95-1CE3-890A890D9DB3}"/>
              </a:ext>
            </a:extLst>
          </p:cNvPr>
          <p:cNvSpPr>
            <a:spLocks noGrp="1"/>
          </p:cNvSpPr>
          <p:nvPr>
            <p:ph type="subTitle" idx="1" hasCustomPrompt="1"/>
          </p:nvPr>
        </p:nvSpPr>
        <p:spPr>
          <a:xfrm>
            <a:off x="485775" y="6002338"/>
            <a:ext cx="5610225" cy="608895"/>
          </a:xfrm>
        </p:spPr>
        <p:txBody>
          <a:bodyPr anchor="t">
            <a:normAutofit/>
          </a:bodyPr>
          <a:lstStyle>
            <a:lvl1pPr marL="0" indent="0" algn="l">
              <a:buNone/>
              <a:defRPr sz="2400" b="0">
                <a:solidFill>
                  <a:schemeClr val="accent3"/>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5" name="Rubrik 1">
            <a:extLst>
              <a:ext uri="{FF2B5EF4-FFF2-40B4-BE49-F238E27FC236}">
                <a16:creationId xmlns:a16="http://schemas.microsoft.com/office/drawing/2014/main" id="{7E9A1AA0-2DF2-ADC2-86C3-270A33565CB9}"/>
              </a:ext>
            </a:extLst>
          </p:cNvPr>
          <p:cNvSpPr>
            <a:spLocks noGrp="1"/>
          </p:cNvSpPr>
          <p:nvPr>
            <p:ph type="ctrTitle" hasCustomPrompt="1"/>
          </p:nvPr>
        </p:nvSpPr>
        <p:spPr>
          <a:xfrm>
            <a:off x="485775" y="4094162"/>
            <a:ext cx="4746129" cy="1954213"/>
          </a:xfrm>
        </p:spPr>
        <p:txBody>
          <a:bodyPr anchor="b">
            <a:normAutofit/>
          </a:bodyPr>
          <a:lstStyle>
            <a:lvl1pPr algn="l">
              <a:lnSpc>
                <a:spcPct val="100000"/>
              </a:lnSpc>
              <a:defRPr sz="5200">
                <a:solidFill>
                  <a:schemeClr val="accent3"/>
                </a:solidFill>
                <a:latin typeface="Segoe UI Black" panose="020B0A02040204020203" pitchFamily="34" charset="0"/>
                <a:ea typeface="Segoe UI Black" panose="020B0A02040204020203" pitchFamily="34" charset="0"/>
              </a:defRPr>
            </a:lvl1pPr>
          </a:lstStyle>
          <a:p>
            <a:r>
              <a:rPr lang="sv-SE" dirty="0"/>
              <a:t>Skriv in </a:t>
            </a:r>
            <a:br>
              <a:rPr lang="sv-SE" dirty="0"/>
            </a:br>
            <a:r>
              <a:rPr lang="sv-SE" dirty="0"/>
              <a:t>en rubrik</a:t>
            </a:r>
          </a:p>
        </p:txBody>
      </p:sp>
    </p:spTree>
    <p:extLst>
      <p:ext uri="{BB962C8B-B14F-4D97-AF65-F5344CB8AC3E}">
        <p14:creationId xmlns:p14="http://schemas.microsoft.com/office/powerpoint/2010/main" val="861386059"/>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 med logotyp">
    <p:bg>
      <p:bgPr>
        <a:solidFill>
          <a:schemeClr val="accent3"/>
        </a:solidFill>
        <a:effectLst/>
      </p:bgPr>
    </p:bg>
    <p:spTree>
      <p:nvGrpSpPr>
        <p:cNvPr id="1" name=""/>
        <p:cNvGrpSpPr/>
        <p:nvPr/>
      </p:nvGrpSpPr>
      <p:grpSpPr>
        <a:xfrm>
          <a:off x="0" y="0"/>
          <a:ext cx="0" cy="0"/>
          <a:chOff x="0" y="0"/>
          <a:chExt cx="0" cy="0"/>
        </a:xfrm>
      </p:grpSpPr>
      <p:grpSp>
        <p:nvGrpSpPr>
          <p:cNvPr id="8" name="Grupp 7"/>
          <p:cNvGrpSpPr/>
          <p:nvPr userDrawn="1"/>
        </p:nvGrpSpPr>
        <p:grpSpPr>
          <a:xfrm>
            <a:off x="3720966" y="2060203"/>
            <a:ext cx="4750067" cy="2376909"/>
            <a:chOff x="3720966" y="1988195"/>
            <a:chExt cx="4750067" cy="2376909"/>
          </a:xfrm>
        </p:grpSpPr>
        <p:sp>
          <p:nvSpPr>
            <p:cNvPr id="5" name="Rektangel 4"/>
            <p:cNvSpPr/>
            <p:nvPr userDrawn="1"/>
          </p:nvSpPr>
          <p:spPr>
            <a:xfrm>
              <a:off x="3720966" y="1988195"/>
              <a:ext cx="4750067" cy="2376909"/>
            </a:xfrm>
            <a:prstGeom prst="rect">
              <a:avLst/>
            </a:prstGeom>
            <a:solidFill>
              <a:schemeClr val="accent3"/>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pic>
          <p:nvPicPr>
            <p:cNvPr id="7" name="Bildobjekt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6445" y="2675530"/>
              <a:ext cx="3319108" cy="1002237"/>
            </a:xfrm>
            <a:prstGeom prst="rect">
              <a:avLst/>
            </a:prstGeom>
          </p:spPr>
        </p:pic>
      </p:grpSp>
    </p:spTree>
    <p:extLst>
      <p:ext uri="{BB962C8B-B14F-4D97-AF65-F5344CB8AC3E}">
        <p14:creationId xmlns:p14="http://schemas.microsoft.com/office/powerpoint/2010/main" val="39009478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örsta sida med rubrik - alt 1">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12292"/>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97343" y="5875338"/>
            <a:ext cx="11215231" cy="498393"/>
          </a:xfrm>
        </p:spPr>
        <p:txBody>
          <a:bodyPr anchor="t">
            <a:normAutofit/>
          </a:bodyPr>
          <a:lstStyle>
            <a:lvl1pPr marL="0" indent="0" algn="l">
              <a:buNone/>
              <a:defRPr sz="24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4188" y="1963738"/>
            <a:ext cx="7316787" cy="3911600"/>
          </a:xfr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dirty="0"/>
              <a:t>Skriv in en rubrik</a:t>
            </a:r>
          </a:p>
        </p:txBody>
      </p:sp>
      <p:grpSp>
        <p:nvGrpSpPr>
          <p:cNvPr id="5" name="Grupp 4"/>
          <p:cNvGrpSpPr/>
          <p:nvPr userDrawn="1"/>
        </p:nvGrpSpPr>
        <p:grpSpPr>
          <a:xfrm>
            <a:off x="191344" y="188640"/>
            <a:ext cx="1977638" cy="977512"/>
            <a:chOff x="263352" y="260648"/>
            <a:chExt cx="1977638" cy="977512"/>
          </a:xfrm>
        </p:grpSpPr>
        <p:sp>
          <p:nvSpPr>
            <p:cNvPr id="10" name="Rektangel 9"/>
            <p:cNvSpPr/>
            <p:nvPr userDrawn="1"/>
          </p:nvSpPr>
          <p:spPr>
            <a:xfrm>
              <a:off x="263352" y="260648"/>
              <a:ext cx="1977638" cy="9775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352" y="556277"/>
              <a:ext cx="1405655" cy="424451"/>
            </a:xfrm>
            <a:prstGeom prst="rect">
              <a:avLst/>
            </a:prstGeom>
          </p:spPr>
        </p:pic>
      </p:grpSp>
    </p:spTree>
    <p:extLst>
      <p:ext uri="{BB962C8B-B14F-4D97-AF65-F5344CB8AC3E}">
        <p14:creationId xmlns:p14="http://schemas.microsoft.com/office/powerpoint/2010/main" val="3218350842"/>
      </p:ext>
    </p:extLst>
  </p:cSld>
  <p:clrMapOvr>
    <a:masterClrMapping/>
  </p:clrMapOvr>
  <p:extLst>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nehåll, agenda">
    <p:bg>
      <p:bgPr>
        <a:solidFill>
          <a:schemeClr val="bg2"/>
        </a:solidFill>
        <a:effectLst/>
      </p:bgPr>
    </p:bg>
    <p:spTree>
      <p:nvGrpSpPr>
        <p:cNvPr id="1" name=""/>
        <p:cNvGrpSpPr/>
        <p:nvPr/>
      </p:nvGrpSpPr>
      <p:grpSpPr>
        <a:xfrm>
          <a:off x="0" y="0"/>
          <a:ext cx="0" cy="0"/>
          <a:chOff x="0" y="0"/>
          <a:chExt cx="0" cy="0"/>
        </a:xfrm>
      </p:grpSpPr>
      <p:sp>
        <p:nvSpPr>
          <p:cNvPr id="9" name="Rektangel: ett hörn rundat 8">
            <a:extLst>
              <a:ext uri="{FF2B5EF4-FFF2-40B4-BE49-F238E27FC236}">
                <a16:creationId xmlns:a16="http://schemas.microsoft.com/office/drawing/2014/main" id="{D73B2C3D-108A-DF7B-FBFD-4183A369D755}"/>
              </a:ext>
            </a:extLst>
          </p:cNvPr>
          <p:cNvSpPr/>
          <p:nvPr userDrawn="1"/>
        </p:nvSpPr>
        <p:spPr>
          <a:xfrm>
            <a:off x="0" y="-21680"/>
            <a:ext cx="3900488" cy="6879679"/>
          </a:xfrm>
          <a:prstGeom prst="round1Rect">
            <a:avLst>
              <a:gd name="adj" fmla="val 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4391025" y="676274"/>
            <a:ext cx="7315200" cy="5688013"/>
          </a:xfrm>
        </p:spPr>
        <p:txBody>
          <a:bodyPr anchor="t">
            <a:normAutofit/>
          </a:bodyPr>
          <a:lstStyle>
            <a:lvl1pPr marL="342900" indent="-342900" algn="l">
              <a:buFont typeface="Arial" panose="020B0604020202020204" pitchFamily="34" charset="0"/>
              <a:buChar char="•"/>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5" name="Platshållare för text 14">
            <a:extLst>
              <a:ext uri="{FF2B5EF4-FFF2-40B4-BE49-F238E27FC236}">
                <a16:creationId xmlns:a16="http://schemas.microsoft.com/office/drawing/2014/main" id="{D4C30FDE-A6E7-1C78-238A-7E0D32B06C1B}"/>
              </a:ext>
            </a:extLst>
          </p:cNvPr>
          <p:cNvSpPr>
            <a:spLocks noGrp="1"/>
          </p:cNvSpPr>
          <p:nvPr>
            <p:ph type="body" sz="quarter" idx="10" hasCustomPrompt="1"/>
          </p:nvPr>
        </p:nvSpPr>
        <p:spPr>
          <a:xfrm>
            <a:off x="485775" y="442764"/>
            <a:ext cx="2945929" cy="707884"/>
          </a:xfrm>
        </p:spPr>
        <p:txBody>
          <a:bodyPr>
            <a:spAutoFit/>
          </a:bodyPr>
          <a:lstStyle>
            <a:lvl1pPr>
              <a:defRPr sz="4000" b="1">
                <a:latin typeface="+mj-lt"/>
              </a:defRPr>
            </a:lvl1pPr>
          </a:lstStyle>
          <a:p>
            <a:pPr lvl="0"/>
            <a:r>
              <a:rPr lang="sv-SE" dirty="0"/>
              <a:t>Rubrik</a:t>
            </a:r>
          </a:p>
        </p:txBody>
      </p:sp>
    </p:spTree>
    <p:extLst>
      <p:ext uri="{BB962C8B-B14F-4D97-AF65-F5344CB8AC3E}">
        <p14:creationId xmlns:p14="http://schemas.microsoft.com/office/powerpoint/2010/main" val="8948723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3" name="Platshållare för innehåll 5">
            <a:extLst>
              <a:ext uri="{FF2B5EF4-FFF2-40B4-BE49-F238E27FC236}">
                <a16:creationId xmlns:a16="http://schemas.microsoft.com/office/drawing/2014/main" id="{6B301DFC-029D-7236-EDFF-0EF5CDF71379}"/>
              </a:ext>
            </a:extLst>
          </p:cNvPr>
          <p:cNvSpPr>
            <a:spLocks noGrp="1"/>
          </p:cNvSpPr>
          <p:nvPr>
            <p:ph sz="quarter" idx="10"/>
          </p:nvPr>
        </p:nvSpPr>
        <p:spPr>
          <a:xfrm>
            <a:off x="485775" y="1628800"/>
            <a:ext cx="9267475" cy="4738661"/>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74367108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kgrund, rubrik och innehåll">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3" name="Platshållare för innehåll 5">
            <a:extLst>
              <a:ext uri="{FF2B5EF4-FFF2-40B4-BE49-F238E27FC236}">
                <a16:creationId xmlns:a16="http://schemas.microsoft.com/office/drawing/2014/main" id="{5346C829-8ED1-1070-A24E-D8C30531CEB5}"/>
              </a:ext>
            </a:extLst>
          </p:cNvPr>
          <p:cNvSpPr>
            <a:spLocks noGrp="1"/>
          </p:cNvSpPr>
          <p:nvPr>
            <p:ph sz="quarter" idx="10"/>
          </p:nvPr>
        </p:nvSpPr>
        <p:spPr>
          <a:xfrm>
            <a:off x="485775" y="1628800"/>
            <a:ext cx="9267475" cy="4738661"/>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539544877"/>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ubrik &amp; två delar innehåll">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485774" y="1628800"/>
            <a:ext cx="5362575" cy="4735488"/>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5"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6" name="Platshållare för innehåll 2"/>
          <p:cNvSpPr>
            <a:spLocks noGrp="1"/>
          </p:cNvSpPr>
          <p:nvPr>
            <p:ph idx="13" hasCustomPrompt="1"/>
          </p:nvPr>
        </p:nvSpPr>
        <p:spPr>
          <a:xfrm>
            <a:off x="6343649" y="1628800"/>
            <a:ext cx="5362576" cy="4735488"/>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Tree>
    <p:extLst>
      <p:ext uri="{BB962C8B-B14F-4D97-AF65-F5344CB8AC3E}">
        <p14:creationId xmlns:p14="http://schemas.microsoft.com/office/powerpoint/2010/main" val="148246205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 &amp; tre delar innehåll">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485775"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5"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6" name="Platshållare för innehåll 2"/>
          <p:cNvSpPr>
            <a:spLocks noGrp="1"/>
          </p:cNvSpPr>
          <p:nvPr>
            <p:ph idx="13" hasCustomPrompt="1"/>
          </p:nvPr>
        </p:nvSpPr>
        <p:spPr>
          <a:xfrm>
            <a:off x="4386000"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2" name="Platshållare för innehåll 2">
            <a:extLst>
              <a:ext uri="{FF2B5EF4-FFF2-40B4-BE49-F238E27FC236}">
                <a16:creationId xmlns:a16="http://schemas.microsoft.com/office/drawing/2014/main" id="{20C6C6F3-E8A5-E150-E0BE-4B89CBBC4F7B}"/>
              </a:ext>
            </a:extLst>
          </p:cNvPr>
          <p:cNvSpPr>
            <a:spLocks noGrp="1"/>
          </p:cNvSpPr>
          <p:nvPr>
            <p:ph idx="14" hasCustomPrompt="1"/>
          </p:nvPr>
        </p:nvSpPr>
        <p:spPr>
          <a:xfrm>
            <a:off x="8286225"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Tree>
    <p:extLst>
      <p:ext uri="{BB962C8B-B14F-4D97-AF65-F5344CB8AC3E}">
        <p14:creationId xmlns:p14="http://schemas.microsoft.com/office/powerpoint/2010/main" val="367040172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Markerad rubrik, två delar innehåll">
    <p:spTree>
      <p:nvGrpSpPr>
        <p:cNvPr id="1" name=""/>
        <p:cNvGrpSpPr/>
        <p:nvPr/>
      </p:nvGrpSpPr>
      <p:grpSpPr>
        <a:xfrm>
          <a:off x="0" y="0"/>
          <a:ext cx="0" cy="0"/>
          <a:chOff x="0" y="0"/>
          <a:chExt cx="0" cy="0"/>
        </a:xfrm>
      </p:grpSpPr>
      <p:sp>
        <p:nvSpPr>
          <p:cNvPr id="20" name="Freeform 5">
            <a:extLst>
              <a:ext uri="{FF2B5EF4-FFF2-40B4-BE49-F238E27FC236}">
                <a16:creationId xmlns:a16="http://schemas.microsoft.com/office/drawing/2014/main" id="{86DF0624-8D6E-930E-C310-103790070972}"/>
              </a:ext>
            </a:extLst>
          </p:cNvPr>
          <p:cNvSpPr>
            <a:spLocks/>
          </p:cNvSpPr>
          <p:nvPr userDrawn="1"/>
        </p:nvSpPr>
        <p:spPr bwMode="auto">
          <a:xfrm>
            <a:off x="1" y="0"/>
            <a:ext cx="12192000" cy="2178050"/>
          </a:xfrm>
          <a:custGeom>
            <a:avLst/>
            <a:gdLst>
              <a:gd name="T0" fmla="*/ 0 w 7628"/>
              <a:gd name="T1" fmla="*/ 0 h 1361"/>
              <a:gd name="T2" fmla="*/ 0 w 7628"/>
              <a:gd name="T3" fmla="*/ 929 h 1361"/>
              <a:gd name="T4" fmla="*/ 5829 w 7628"/>
              <a:gd name="T5" fmla="*/ 928 h 1361"/>
              <a:gd name="T6" fmla="*/ 5978 w 7628"/>
              <a:gd name="T7" fmla="*/ 926 h 1361"/>
              <a:gd name="T8" fmla="*/ 6675 w 7628"/>
              <a:gd name="T9" fmla="*/ 1002 h 1361"/>
              <a:gd name="T10" fmla="*/ 7141 w 7628"/>
              <a:gd name="T11" fmla="*/ 1361 h 1361"/>
              <a:gd name="T12" fmla="*/ 7628 w 7628"/>
              <a:gd name="T13" fmla="*/ 929 h 1361"/>
              <a:gd name="T14" fmla="*/ 7628 w 7628"/>
              <a:gd name="T15" fmla="*/ 0 h 13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28" h="1361">
                <a:moveTo>
                  <a:pt x="0" y="0"/>
                </a:moveTo>
                <a:cubicBezTo>
                  <a:pt x="0" y="717"/>
                  <a:pt x="0" y="929"/>
                  <a:pt x="0" y="929"/>
                </a:cubicBezTo>
                <a:cubicBezTo>
                  <a:pt x="5993" y="928"/>
                  <a:pt x="5829" y="928"/>
                  <a:pt x="5829" y="928"/>
                </a:cubicBezTo>
                <a:cubicBezTo>
                  <a:pt x="5829" y="928"/>
                  <a:pt x="5888" y="926"/>
                  <a:pt x="5978" y="926"/>
                </a:cubicBezTo>
                <a:cubicBezTo>
                  <a:pt x="6169" y="926"/>
                  <a:pt x="6495" y="936"/>
                  <a:pt x="6675" y="1002"/>
                </a:cubicBezTo>
                <a:cubicBezTo>
                  <a:pt x="6917" y="1090"/>
                  <a:pt x="7053" y="1270"/>
                  <a:pt x="7141" y="1361"/>
                </a:cubicBezTo>
                <a:cubicBezTo>
                  <a:pt x="7628" y="929"/>
                  <a:pt x="7628" y="929"/>
                  <a:pt x="7628" y="929"/>
                </a:cubicBezTo>
                <a:cubicBezTo>
                  <a:pt x="7628" y="212"/>
                  <a:pt x="7628" y="0"/>
                  <a:pt x="7628"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r>
              <a:rPr lang="sv-SE" dirty="0"/>
              <a:t> </a:t>
            </a:r>
          </a:p>
        </p:txBody>
      </p:sp>
      <p:sp>
        <p:nvSpPr>
          <p:cNvPr id="12" name="Platshållare för innehåll 2">
            <a:extLst>
              <a:ext uri="{FF2B5EF4-FFF2-40B4-BE49-F238E27FC236}">
                <a16:creationId xmlns:a16="http://schemas.microsoft.com/office/drawing/2014/main" id="{72F8C4B4-DB2F-E316-FC3A-F51253BC3462}"/>
              </a:ext>
            </a:extLst>
          </p:cNvPr>
          <p:cNvSpPr>
            <a:spLocks noGrp="1"/>
          </p:cNvSpPr>
          <p:nvPr userDrawn="1">
            <p:ph idx="12" hasCustomPrompt="1"/>
          </p:nvPr>
        </p:nvSpPr>
        <p:spPr>
          <a:xfrm>
            <a:off x="485775" y="2276872"/>
            <a:ext cx="5364161" cy="409059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13" name="Platshållare för innehåll 2">
            <a:extLst>
              <a:ext uri="{FF2B5EF4-FFF2-40B4-BE49-F238E27FC236}">
                <a16:creationId xmlns:a16="http://schemas.microsoft.com/office/drawing/2014/main" id="{53A49019-6A01-95D6-F4D2-AAC2B4AA7DD1}"/>
              </a:ext>
            </a:extLst>
          </p:cNvPr>
          <p:cNvSpPr>
            <a:spLocks noGrp="1"/>
          </p:cNvSpPr>
          <p:nvPr userDrawn="1">
            <p:ph idx="13" hasCustomPrompt="1"/>
          </p:nvPr>
        </p:nvSpPr>
        <p:spPr>
          <a:xfrm>
            <a:off x="6342063" y="2276872"/>
            <a:ext cx="5364161" cy="409059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3" name="Rubrik 1">
            <a:extLst>
              <a:ext uri="{FF2B5EF4-FFF2-40B4-BE49-F238E27FC236}">
                <a16:creationId xmlns:a16="http://schemas.microsoft.com/office/drawing/2014/main" id="{3BD28C10-0B4B-2DE0-0689-B59E75B09165}"/>
              </a:ext>
            </a:extLst>
          </p:cNvPr>
          <p:cNvSpPr>
            <a:spLocks noGrp="1"/>
          </p:cNvSpPr>
          <p:nvPr>
            <p:ph type="title" hasCustomPrompt="1"/>
          </p:nvPr>
        </p:nvSpPr>
        <p:spPr>
          <a:xfrm>
            <a:off x="485775" y="490539"/>
            <a:ext cx="11236147" cy="646329"/>
          </a:xfrm>
        </p:spPr>
        <p:txBody>
          <a:bodyPr wrap="square" anchor="t">
            <a:spAutoFit/>
          </a:bodyPr>
          <a:lstStyle>
            <a:lvl1pPr>
              <a:defRPr/>
            </a:lvl1pPr>
          </a:lstStyle>
          <a:p>
            <a:r>
              <a:rPr lang="sv-SE" dirty="0"/>
              <a:t>Skriv in en rubrik</a:t>
            </a:r>
          </a:p>
        </p:txBody>
      </p:sp>
    </p:spTree>
    <p:extLst>
      <p:ext uri="{BB962C8B-B14F-4D97-AF65-F5344CB8AC3E}">
        <p14:creationId xmlns:p14="http://schemas.microsoft.com/office/powerpoint/2010/main" val="1697422337"/>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 underrubrik,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3712"/>
            <a:ext cx="11220450" cy="646329"/>
          </a:xfrm>
        </p:spPr>
        <p:txBody>
          <a:bodyPr anchor="t">
            <a:spAutoFit/>
          </a:bodyPr>
          <a:lstStyle>
            <a:lvl1pPr>
              <a:defRPr/>
            </a:lvl1pPr>
          </a:lstStyle>
          <a:p>
            <a:r>
              <a:rPr lang="sv-SE" dirty="0"/>
              <a:t>Skriv in en rubrik</a:t>
            </a:r>
          </a:p>
        </p:txBody>
      </p:sp>
      <p:sp>
        <p:nvSpPr>
          <p:cNvPr id="8" name="Platshållare för text 7">
            <a:extLst>
              <a:ext uri="{FF2B5EF4-FFF2-40B4-BE49-F238E27FC236}">
                <a16:creationId xmlns:a16="http://schemas.microsoft.com/office/drawing/2014/main" id="{F4A253A8-32DC-612F-A93B-30E7C4C95001}"/>
              </a:ext>
            </a:extLst>
          </p:cNvPr>
          <p:cNvSpPr>
            <a:spLocks noGrp="1"/>
          </p:cNvSpPr>
          <p:nvPr>
            <p:ph type="body" sz="quarter" idx="11" hasCustomPrompt="1"/>
          </p:nvPr>
        </p:nvSpPr>
        <p:spPr>
          <a:xfrm>
            <a:off x="485775" y="1124744"/>
            <a:ext cx="11220450" cy="523218"/>
          </a:xfrm>
        </p:spPr>
        <p:txBody>
          <a:bodyPr>
            <a:spAutoFit/>
          </a:bodyPr>
          <a:lstStyle>
            <a:lvl1pPr>
              <a:defRPr sz="2800"/>
            </a:lvl1pPr>
          </a:lstStyle>
          <a:p>
            <a:pPr lvl="0"/>
            <a:r>
              <a:rPr lang="sv-SE" dirty="0"/>
              <a:t>Skriv in en underrubrik</a:t>
            </a:r>
          </a:p>
        </p:txBody>
      </p:sp>
      <p:sp>
        <p:nvSpPr>
          <p:cNvPr id="3" name="Platshållare för innehåll 5">
            <a:extLst>
              <a:ext uri="{FF2B5EF4-FFF2-40B4-BE49-F238E27FC236}">
                <a16:creationId xmlns:a16="http://schemas.microsoft.com/office/drawing/2014/main" id="{3D831EC7-FDC5-5C48-EBD1-3B00FC69F309}"/>
              </a:ext>
            </a:extLst>
          </p:cNvPr>
          <p:cNvSpPr>
            <a:spLocks noGrp="1"/>
          </p:cNvSpPr>
          <p:nvPr>
            <p:ph sz="quarter" idx="10"/>
          </p:nvPr>
        </p:nvSpPr>
        <p:spPr>
          <a:xfrm>
            <a:off x="485775" y="1963738"/>
            <a:ext cx="9267475" cy="4403723"/>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66150865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sida med hörn">
    <p:spTree>
      <p:nvGrpSpPr>
        <p:cNvPr id="1" name=""/>
        <p:cNvGrpSpPr/>
        <p:nvPr/>
      </p:nvGrpSpPr>
      <p:grpSpPr>
        <a:xfrm>
          <a:off x="0" y="0"/>
          <a:ext cx="0" cy="0"/>
          <a:chOff x="0" y="0"/>
          <a:chExt cx="0" cy="0"/>
        </a:xfrm>
      </p:grpSpPr>
      <p:sp>
        <p:nvSpPr>
          <p:cNvPr id="9" name="Freeform 9"/>
          <p:cNvSpPr>
            <a:spLocks/>
          </p:cNvSpPr>
          <p:nvPr userDrawn="1"/>
        </p:nvSpPr>
        <p:spPr bwMode="auto">
          <a:xfrm>
            <a:off x="7176120" y="2100971"/>
            <a:ext cx="5017468" cy="475703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5" name="Underrubrik 2"/>
          <p:cNvSpPr>
            <a:spLocks noGrp="1"/>
          </p:cNvSpPr>
          <p:nvPr>
            <p:ph type="subTitle" idx="1" hasCustomPrompt="1"/>
          </p:nvPr>
        </p:nvSpPr>
        <p:spPr>
          <a:xfrm flipH="1">
            <a:off x="9120336" y="4783880"/>
            <a:ext cx="2592288" cy="1583581"/>
          </a:xfrm>
          <a:prstGeom prst="snip1Rect">
            <a:avLst>
              <a:gd name="adj" fmla="val 17004"/>
            </a:avLst>
          </a:prstGeom>
          <a:ln>
            <a:noFill/>
          </a:ln>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3" name="Platshållare för innehåll 5">
            <a:extLst>
              <a:ext uri="{FF2B5EF4-FFF2-40B4-BE49-F238E27FC236}">
                <a16:creationId xmlns:a16="http://schemas.microsoft.com/office/drawing/2014/main" id="{B6E7C836-5B9F-43C2-3E8A-DA071927C8C9}"/>
              </a:ext>
            </a:extLst>
          </p:cNvPr>
          <p:cNvSpPr>
            <a:spLocks noGrp="1"/>
          </p:cNvSpPr>
          <p:nvPr>
            <p:ph sz="quarter" idx="10"/>
          </p:nvPr>
        </p:nvSpPr>
        <p:spPr>
          <a:xfrm>
            <a:off x="485775" y="1628800"/>
            <a:ext cx="9267475" cy="4738661"/>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1257180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sida med hörn">
    <p:bg>
      <p:bgPr>
        <a:solidFill>
          <a:schemeClr val="bg2"/>
        </a:solidFill>
        <a:effectLst/>
      </p:bgPr>
    </p:bg>
    <p:spTree>
      <p:nvGrpSpPr>
        <p:cNvPr id="1" name=""/>
        <p:cNvGrpSpPr/>
        <p:nvPr/>
      </p:nvGrpSpPr>
      <p:grpSpPr>
        <a:xfrm>
          <a:off x="0" y="0"/>
          <a:ext cx="0" cy="0"/>
          <a:chOff x="0" y="0"/>
          <a:chExt cx="0" cy="0"/>
        </a:xfrm>
      </p:grpSpPr>
      <p:sp>
        <p:nvSpPr>
          <p:cNvPr id="9" name="Freeform 9"/>
          <p:cNvSpPr>
            <a:spLocks/>
          </p:cNvSpPr>
          <p:nvPr userDrawn="1"/>
        </p:nvSpPr>
        <p:spPr bwMode="auto">
          <a:xfrm>
            <a:off x="7176120" y="2100971"/>
            <a:ext cx="5017468" cy="475703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5" name="Underrubrik 2"/>
          <p:cNvSpPr>
            <a:spLocks noGrp="1"/>
          </p:cNvSpPr>
          <p:nvPr>
            <p:ph type="subTitle" idx="1" hasCustomPrompt="1"/>
          </p:nvPr>
        </p:nvSpPr>
        <p:spPr>
          <a:xfrm flipH="1">
            <a:off x="9120336" y="4782294"/>
            <a:ext cx="2592288" cy="1583581"/>
          </a:xfrm>
          <a:prstGeom prst="snip1Rect">
            <a:avLst>
              <a:gd name="adj" fmla="val 17004"/>
            </a:avLst>
          </a:prstGeom>
          <a:ln>
            <a:noFill/>
          </a:ln>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3" name="Platshållare för innehåll 5">
            <a:extLst>
              <a:ext uri="{FF2B5EF4-FFF2-40B4-BE49-F238E27FC236}">
                <a16:creationId xmlns:a16="http://schemas.microsoft.com/office/drawing/2014/main" id="{278A416D-84CD-59C7-2075-4D3995836965}"/>
              </a:ext>
            </a:extLst>
          </p:cNvPr>
          <p:cNvSpPr>
            <a:spLocks noGrp="1"/>
          </p:cNvSpPr>
          <p:nvPr>
            <p:ph sz="quarter" idx="10"/>
          </p:nvPr>
        </p:nvSpPr>
        <p:spPr>
          <a:xfrm>
            <a:off x="485775" y="1628800"/>
            <a:ext cx="9267475" cy="4738661"/>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6538607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209218729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och färgfält till höger">
    <p:spTree>
      <p:nvGrpSpPr>
        <p:cNvPr id="1" name=""/>
        <p:cNvGrpSpPr/>
        <p:nvPr/>
      </p:nvGrpSpPr>
      <p:grpSpPr>
        <a:xfrm>
          <a:off x="0" y="0"/>
          <a:ext cx="0" cy="0"/>
          <a:chOff x="0" y="0"/>
          <a:chExt cx="0" cy="0"/>
        </a:xfrm>
      </p:grpSpPr>
      <p:sp>
        <p:nvSpPr>
          <p:cNvPr id="4" name="Rektangel 3"/>
          <p:cNvSpPr/>
          <p:nvPr userDrawn="1"/>
        </p:nvSpPr>
        <p:spPr>
          <a:xfrm>
            <a:off x="6826750" y="0"/>
            <a:ext cx="536525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485775" y="1628800"/>
            <a:ext cx="5856288"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8" name="Rubrik 1"/>
          <p:cNvSpPr>
            <a:spLocks noGrp="1"/>
          </p:cNvSpPr>
          <p:nvPr>
            <p:ph type="title" hasCustomPrompt="1"/>
          </p:nvPr>
        </p:nvSpPr>
        <p:spPr>
          <a:xfrm>
            <a:off x="485775" y="490539"/>
            <a:ext cx="5856288" cy="646329"/>
          </a:xfrm>
        </p:spPr>
        <p:txBody>
          <a:bodyPr anchor="t">
            <a:spAutoFit/>
          </a:bodyPr>
          <a:lstStyle>
            <a:lvl1pPr>
              <a:defRPr/>
            </a:lvl1pPr>
          </a:lstStyle>
          <a:p>
            <a:r>
              <a:rPr lang="sv-SE" dirty="0"/>
              <a:t>Skriv in en rubrik</a:t>
            </a:r>
          </a:p>
        </p:txBody>
      </p:sp>
      <p:sp>
        <p:nvSpPr>
          <p:cNvPr id="3" name="Platshållare för text 2"/>
          <p:cNvSpPr>
            <a:spLocks noGrp="1"/>
          </p:cNvSpPr>
          <p:nvPr>
            <p:ph type="body" sz="quarter" idx="10"/>
          </p:nvPr>
        </p:nvSpPr>
        <p:spPr>
          <a:xfrm>
            <a:off x="7314500" y="490540"/>
            <a:ext cx="4391725" cy="5873748"/>
          </a:xfrm>
        </p:spPr>
        <p:txBody>
          <a:bodyPr anchor="ctr"/>
          <a:lstStyle>
            <a:lvl1pPr>
              <a:defRPr sz="2000"/>
            </a:lvl1pPr>
            <a:lvl4pPr>
              <a:defRPr sz="2000"/>
            </a:lvl4pPr>
            <a:lvl5pPr>
              <a:defRPr sz="1800"/>
            </a:lvl5pPr>
          </a:lstStyle>
          <a:p>
            <a:pPr lvl="0"/>
            <a:r>
              <a:rPr lang="sv-SE" dirty="0"/>
              <a:t>Redigera format för bakgrundstext</a:t>
            </a:r>
          </a:p>
          <a:p>
            <a:pPr lvl="1"/>
            <a:r>
              <a:rPr lang="sv-SE" dirty="0"/>
              <a:t>Nivå två</a:t>
            </a:r>
          </a:p>
          <a:p>
            <a:pPr lvl="2"/>
            <a:r>
              <a:rPr lang="sv-SE" dirty="0"/>
              <a:t>Nivå tre</a:t>
            </a:r>
          </a:p>
        </p:txBody>
      </p:sp>
    </p:spTree>
    <p:extLst>
      <p:ext uri="{BB962C8B-B14F-4D97-AF65-F5344CB8AC3E}">
        <p14:creationId xmlns:p14="http://schemas.microsoft.com/office/powerpoint/2010/main" val="116189906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och bild till höger">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484187" y="1628800"/>
            <a:ext cx="5857876" cy="4738662"/>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9" name="Platshållare för bild 8"/>
          <p:cNvSpPr>
            <a:spLocks noGrp="1"/>
          </p:cNvSpPr>
          <p:nvPr>
            <p:ph type="pic" sz="quarter" idx="13"/>
          </p:nvPr>
        </p:nvSpPr>
        <p:spPr>
          <a:xfrm>
            <a:off x="6826750" y="0"/>
            <a:ext cx="5365250" cy="6858000"/>
          </a:xfrm>
        </p:spPr>
        <p:txBody>
          <a:bodyPr>
            <a:normAutofit/>
          </a:bodyPr>
          <a:lstStyle>
            <a:lvl1pPr marL="0" indent="0">
              <a:buNone/>
              <a:defRPr sz="1900"/>
            </a:lvl1pPr>
          </a:lstStyle>
          <a:p>
            <a:r>
              <a:rPr lang="sv-SE" dirty="0"/>
              <a:t>Klicka på ikonen för att lägga till en bild</a:t>
            </a:r>
          </a:p>
        </p:txBody>
      </p:sp>
      <p:sp>
        <p:nvSpPr>
          <p:cNvPr id="2" name="Rubrik 1">
            <a:extLst>
              <a:ext uri="{FF2B5EF4-FFF2-40B4-BE49-F238E27FC236}">
                <a16:creationId xmlns:a16="http://schemas.microsoft.com/office/drawing/2014/main" id="{B14B4350-362A-E674-1C67-93DBF59DD8D1}"/>
              </a:ext>
            </a:extLst>
          </p:cNvPr>
          <p:cNvSpPr>
            <a:spLocks noGrp="1"/>
          </p:cNvSpPr>
          <p:nvPr>
            <p:ph type="title" hasCustomPrompt="1"/>
          </p:nvPr>
        </p:nvSpPr>
        <p:spPr>
          <a:xfrm>
            <a:off x="485775" y="490539"/>
            <a:ext cx="5856288"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235232379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och färgfält till vänster">
    <p:spTree>
      <p:nvGrpSpPr>
        <p:cNvPr id="1" name=""/>
        <p:cNvGrpSpPr/>
        <p:nvPr/>
      </p:nvGrpSpPr>
      <p:grpSpPr>
        <a:xfrm>
          <a:off x="0" y="0"/>
          <a:ext cx="0" cy="0"/>
          <a:chOff x="0" y="0"/>
          <a:chExt cx="0" cy="0"/>
        </a:xfrm>
      </p:grpSpPr>
      <p:sp>
        <p:nvSpPr>
          <p:cNvPr id="4" name="Rektangel 3"/>
          <p:cNvSpPr/>
          <p:nvPr userDrawn="1"/>
        </p:nvSpPr>
        <p:spPr>
          <a:xfrm>
            <a:off x="-15696" y="0"/>
            <a:ext cx="53809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5848349" y="1628800"/>
            <a:ext cx="5857875"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7" name="Rubrik 1"/>
          <p:cNvSpPr>
            <a:spLocks noGrp="1"/>
          </p:cNvSpPr>
          <p:nvPr>
            <p:ph type="title" hasCustomPrompt="1"/>
          </p:nvPr>
        </p:nvSpPr>
        <p:spPr>
          <a:xfrm>
            <a:off x="5848349" y="490539"/>
            <a:ext cx="5857875" cy="646329"/>
          </a:xfrm>
        </p:spPr>
        <p:txBody>
          <a:bodyPr anchor="t">
            <a:spAutoFit/>
          </a:bodyPr>
          <a:lstStyle>
            <a:lvl1pPr>
              <a:defRPr/>
            </a:lvl1pPr>
          </a:lstStyle>
          <a:p>
            <a:r>
              <a:rPr lang="sv-SE" dirty="0"/>
              <a:t>Skriv in en rubrik</a:t>
            </a:r>
          </a:p>
        </p:txBody>
      </p:sp>
      <p:sp>
        <p:nvSpPr>
          <p:cNvPr id="12" name="Platshållare för bild 11"/>
          <p:cNvSpPr>
            <a:spLocks noGrp="1"/>
          </p:cNvSpPr>
          <p:nvPr>
            <p:ph type="pic" sz="quarter" idx="10"/>
          </p:nvPr>
        </p:nvSpPr>
        <p:spPr>
          <a:xfrm>
            <a:off x="485776" y="490539"/>
            <a:ext cx="4389973" cy="5876922"/>
          </a:xfrm>
        </p:spPr>
        <p:txBody>
          <a:bodyPr/>
          <a:lstStyle/>
          <a:p>
            <a:endParaRPr lang="sv-SE"/>
          </a:p>
        </p:txBody>
      </p:sp>
    </p:spTree>
    <p:extLst>
      <p:ext uri="{BB962C8B-B14F-4D97-AF65-F5344CB8AC3E}">
        <p14:creationId xmlns:p14="http://schemas.microsoft.com/office/powerpoint/2010/main" val="8529491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xt och bild till vänster">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0" y="0"/>
            <a:ext cx="5365250" cy="6858000"/>
          </a:xfrm>
        </p:spPr>
        <p:txBody>
          <a:bodyPr>
            <a:normAutofit/>
          </a:bodyPr>
          <a:lstStyle>
            <a:lvl1pPr marL="0" indent="0">
              <a:buNone/>
              <a:defRPr sz="1900"/>
            </a:lvl1pPr>
          </a:lstStyle>
          <a:p>
            <a:r>
              <a:rPr lang="sv-SE"/>
              <a:t>Klicka på ikonen för att lägga till en bild</a:t>
            </a:r>
            <a:endParaRPr lang="sv-SE" dirty="0"/>
          </a:p>
        </p:txBody>
      </p:sp>
      <p:sp>
        <p:nvSpPr>
          <p:cNvPr id="5" name="Underrubrik 2"/>
          <p:cNvSpPr>
            <a:spLocks noGrp="1"/>
          </p:cNvSpPr>
          <p:nvPr>
            <p:ph type="subTitle" idx="1" hasCustomPrompt="1"/>
          </p:nvPr>
        </p:nvSpPr>
        <p:spPr>
          <a:xfrm>
            <a:off x="5848349" y="1628800"/>
            <a:ext cx="5857875"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2" name="Rubrik 1">
            <a:extLst>
              <a:ext uri="{FF2B5EF4-FFF2-40B4-BE49-F238E27FC236}">
                <a16:creationId xmlns:a16="http://schemas.microsoft.com/office/drawing/2014/main" id="{A981B9D4-0010-24CC-4AA5-E0082B01DF4C}"/>
              </a:ext>
            </a:extLst>
          </p:cNvPr>
          <p:cNvSpPr>
            <a:spLocks noGrp="1"/>
          </p:cNvSpPr>
          <p:nvPr>
            <p:ph type="title" hasCustomPrompt="1"/>
          </p:nvPr>
        </p:nvSpPr>
        <p:spPr>
          <a:xfrm>
            <a:off x="5848349" y="490539"/>
            <a:ext cx="5857875"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30614106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extsida med enkel bred ram">
    <p:bg>
      <p:bgPr>
        <a:solidFill>
          <a:schemeClr val="bg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A29784B-C7AF-47DD-807E-13CD22133254}"/>
              </a:ext>
            </a:extLst>
          </p:cNvPr>
          <p:cNvSpPr/>
          <p:nvPr userDrawn="1"/>
        </p:nvSpPr>
        <p:spPr>
          <a:xfrm>
            <a:off x="485775" y="490538"/>
            <a:ext cx="11220450" cy="5873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innehåll 2">
            <a:extLst>
              <a:ext uri="{FF2B5EF4-FFF2-40B4-BE49-F238E27FC236}">
                <a16:creationId xmlns:a16="http://schemas.microsoft.com/office/drawing/2014/main" id="{A0D06836-B560-0CD2-C0E2-402263601281}"/>
              </a:ext>
            </a:extLst>
          </p:cNvPr>
          <p:cNvSpPr>
            <a:spLocks noGrp="1"/>
          </p:cNvSpPr>
          <p:nvPr>
            <p:ph idx="12" hasCustomPrompt="1"/>
          </p:nvPr>
        </p:nvSpPr>
        <p:spPr>
          <a:xfrm>
            <a:off x="2437000" y="3095624"/>
            <a:ext cx="7316250" cy="2779713"/>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7" name="Rubrik 1">
            <a:extLst>
              <a:ext uri="{FF2B5EF4-FFF2-40B4-BE49-F238E27FC236}">
                <a16:creationId xmlns:a16="http://schemas.microsoft.com/office/drawing/2014/main" id="{CCA02D13-9BC1-62DA-4C22-14CEAEC36366}"/>
              </a:ext>
            </a:extLst>
          </p:cNvPr>
          <p:cNvSpPr>
            <a:spLocks noGrp="1"/>
          </p:cNvSpPr>
          <p:nvPr>
            <p:ph type="title" hasCustomPrompt="1"/>
          </p:nvPr>
        </p:nvSpPr>
        <p:spPr>
          <a:xfrm>
            <a:off x="2437001" y="1962150"/>
            <a:ext cx="7316250"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45813201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itatsida med mönstrad ram">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8B10F7-22DD-0A8A-2E9C-71C98D2ED53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30253" b="13670"/>
          <a:stretch/>
        </p:blipFill>
        <p:spPr>
          <a:xfrm>
            <a:off x="-72380" y="0"/>
            <a:ext cx="12264379" cy="6858000"/>
          </a:xfrm>
          <a:prstGeom prst="rect">
            <a:avLst/>
          </a:prstGeom>
        </p:spPr>
      </p:pic>
      <p:sp>
        <p:nvSpPr>
          <p:cNvPr id="6" name="Rektangel 5">
            <a:extLst>
              <a:ext uri="{FF2B5EF4-FFF2-40B4-BE49-F238E27FC236}">
                <a16:creationId xmlns:a16="http://schemas.microsoft.com/office/drawing/2014/main" id="{18D3B104-6BCF-519E-C7FC-8619AA01E03E}"/>
              </a:ext>
            </a:extLst>
          </p:cNvPr>
          <p:cNvSpPr/>
          <p:nvPr userDrawn="1"/>
        </p:nvSpPr>
        <p:spPr>
          <a:xfrm>
            <a:off x="974726" y="979512"/>
            <a:ext cx="10239374" cy="4895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atshållare för text 9">
            <a:extLst>
              <a:ext uri="{FF2B5EF4-FFF2-40B4-BE49-F238E27FC236}">
                <a16:creationId xmlns:a16="http://schemas.microsoft.com/office/drawing/2014/main" id="{9A0A434A-12C3-9DE2-1704-3D5C001794B1}"/>
              </a:ext>
            </a:extLst>
          </p:cNvPr>
          <p:cNvSpPr>
            <a:spLocks noGrp="1"/>
          </p:cNvSpPr>
          <p:nvPr>
            <p:ph type="body" sz="quarter" idx="10"/>
          </p:nvPr>
        </p:nvSpPr>
        <p:spPr>
          <a:xfrm>
            <a:off x="2436999" y="1962150"/>
            <a:ext cx="7315601" cy="2936875"/>
          </a:xfrm>
        </p:spPr>
        <p:txBody>
          <a:bodyPr anchor="ctr">
            <a:normAutofit/>
          </a:bodyPr>
          <a:lstStyle>
            <a:lvl1pPr>
              <a:defRPr sz="2800"/>
            </a:lvl1pPr>
            <a:lvl2pPr>
              <a:defRPr sz="2800"/>
            </a:lvl2pPr>
            <a:lvl3pPr>
              <a:defRPr sz="2800"/>
            </a:lvl3pPr>
          </a:lstStyle>
          <a:p>
            <a:pPr lvl="0"/>
            <a:r>
              <a:rPr lang="sv-SE" dirty="0"/>
              <a:t>Klicka här för att ändra format på bakgrundstexten</a:t>
            </a:r>
          </a:p>
        </p:txBody>
      </p:sp>
      <p:grpSp>
        <p:nvGrpSpPr>
          <p:cNvPr id="2" name="Grupp 1">
            <a:extLst>
              <a:ext uri="{FF2B5EF4-FFF2-40B4-BE49-F238E27FC236}">
                <a16:creationId xmlns:a16="http://schemas.microsoft.com/office/drawing/2014/main" id="{9F9A2D0F-7384-2C8F-4DF4-54E8339B2E63}"/>
              </a:ext>
            </a:extLst>
          </p:cNvPr>
          <p:cNvGrpSpPr/>
          <p:nvPr userDrawn="1"/>
        </p:nvGrpSpPr>
        <p:grpSpPr>
          <a:xfrm>
            <a:off x="9602622" y="1465208"/>
            <a:ext cx="1120942" cy="739656"/>
            <a:chOff x="9752013" y="4489450"/>
            <a:chExt cx="854075" cy="563563"/>
          </a:xfrm>
          <a:solidFill>
            <a:schemeClr val="accent3"/>
          </a:solidFill>
        </p:grpSpPr>
        <p:sp>
          <p:nvSpPr>
            <p:cNvPr id="3" name="Freeform 5">
              <a:extLst>
                <a:ext uri="{FF2B5EF4-FFF2-40B4-BE49-F238E27FC236}">
                  <a16:creationId xmlns:a16="http://schemas.microsoft.com/office/drawing/2014/main" id="{24C13121-0328-C294-81ED-F412F1D0B6EB}"/>
                </a:ext>
              </a:extLst>
            </p:cNvPr>
            <p:cNvSpPr>
              <a:spLocks/>
            </p:cNvSpPr>
            <p:nvPr/>
          </p:nvSpPr>
          <p:spPr bwMode="auto">
            <a:xfrm>
              <a:off x="9752013" y="4489450"/>
              <a:ext cx="396875" cy="563563"/>
            </a:xfrm>
            <a:custGeom>
              <a:avLst/>
              <a:gdLst>
                <a:gd name="T0" fmla="*/ 394 w 793"/>
                <a:gd name="T1" fmla="*/ 0 h 1124"/>
                <a:gd name="T2" fmla="*/ 0 w 793"/>
                <a:gd name="T3" fmla="*/ 395 h 1124"/>
                <a:gd name="T4" fmla="*/ 318 w 793"/>
                <a:gd name="T5" fmla="*/ 781 h 1124"/>
                <a:gd name="T6" fmla="*/ 402 w 793"/>
                <a:gd name="T7" fmla="*/ 790 h 1124"/>
                <a:gd name="T8" fmla="*/ 402 w 793"/>
                <a:gd name="T9" fmla="*/ 1108 h 1124"/>
                <a:gd name="T10" fmla="*/ 417 w 793"/>
                <a:gd name="T11" fmla="*/ 1124 h 1124"/>
                <a:gd name="T12" fmla="*/ 423 w 793"/>
                <a:gd name="T13" fmla="*/ 1121 h 1124"/>
                <a:gd name="T14" fmla="*/ 666 w 793"/>
                <a:gd name="T15" fmla="*/ 740 h 1124"/>
                <a:gd name="T16" fmla="*/ 789 w 793"/>
                <a:gd name="T17" fmla="*/ 400 h 1124"/>
                <a:gd name="T18" fmla="*/ 395 w 793"/>
                <a:gd name="T19" fmla="*/ 0 h 1124"/>
                <a:gd name="T20" fmla="*/ 394 w 793"/>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3" h="1124">
                  <a:moveTo>
                    <a:pt x="394" y="0"/>
                  </a:moveTo>
                  <a:cubicBezTo>
                    <a:pt x="176" y="0"/>
                    <a:pt x="0" y="177"/>
                    <a:pt x="0" y="395"/>
                  </a:cubicBezTo>
                  <a:cubicBezTo>
                    <a:pt x="0" y="585"/>
                    <a:pt x="139" y="744"/>
                    <a:pt x="318" y="781"/>
                  </a:cubicBezTo>
                  <a:cubicBezTo>
                    <a:pt x="318" y="781"/>
                    <a:pt x="358" y="789"/>
                    <a:pt x="402" y="790"/>
                  </a:cubicBezTo>
                  <a:cubicBezTo>
                    <a:pt x="402" y="835"/>
                    <a:pt x="402" y="1108"/>
                    <a:pt x="402" y="1108"/>
                  </a:cubicBezTo>
                  <a:cubicBezTo>
                    <a:pt x="402" y="1116"/>
                    <a:pt x="410" y="1124"/>
                    <a:pt x="417" y="1124"/>
                  </a:cubicBezTo>
                  <a:cubicBezTo>
                    <a:pt x="419" y="1124"/>
                    <a:pt x="421" y="1123"/>
                    <a:pt x="423" y="1121"/>
                  </a:cubicBezTo>
                  <a:cubicBezTo>
                    <a:pt x="491" y="1040"/>
                    <a:pt x="604" y="843"/>
                    <a:pt x="666" y="740"/>
                  </a:cubicBezTo>
                  <a:cubicBezTo>
                    <a:pt x="747" y="604"/>
                    <a:pt x="793"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4" name="Freeform 6">
              <a:extLst>
                <a:ext uri="{FF2B5EF4-FFF2-40B4-BE49-F238E27FC236}">
                  <a16:creationId xmlns:a16="http://schemas.microsoft.com/office/drawing/2014/main" id="{2D2B40FE-478E-6B4A-B847-138192132495}"/>
                </a:ext>
              </a:extLst>
            </p:cNvPr>
            <p:cNvSpPr>
              <a:spLocks/>
            </p:cNvSpPr>
            <p:nvPr/>
          </p:nvSpPr>
          <p:spPr bwMode="auto">
            <a:xfrm>
              <a:off x="10209213" y="4489450"/>
              <a:ext cx="396875" cy="563563"/>
            </a:xfrm>
            <a:custGeom>
              <a:avLst/>
              <a:gdLst>
                <a:gd name="T0" fmla="*/ 394 w 794"/>
                <a:gd name="T1" fmla="*/ 0 h 1124"/>
                <a:gd name="T2" fmla="*/ 0 w 794"/>
                <a:gd name="T3" fmla="*/ 395 h 1124"/>
                <a:gd name="T4" fmla="*/ 318 w 794"/>
                <a:gd name="T5" fmla="*/ 781 h 1124"/>
                <a:gd name="T6" fmla="*/ 403 w 794"/>
                <a:gd name="T7" fmla="*/ 790 h 1124"/>
                <a:gd name="T8" fmla="*/ 403 w 794"/>
                <a:gd name="T9" fmla="*/ 1108 h 1124"/>
                <a:gd name="T10" fmla="*/ 417 w 794"/>
                <a:gd name="T11" fmla="*/ 1124 h 1124"/>
                <a:gd name="T12" fmla="*/ 423 w 794"/>
                <a:gd name="T13" fmla="*/ 1121 h 1124"/>
                <a:gd name="T14" fmla="*/ 666 w 794"/>
                <a:gd name="T15" fmla="*/ 740 h 1124"/>
                <a:gd name="T16" fmla="*/ 789 w 794"/>
                <a:gd name="T17" fmla="*/ 400 h 1124"/>
                <a:gd name="T18" fmla="*/ 395 w 794"/>
                <a:gd name="T19" fmla="*/ 0 h 1124"/>
                <a:gd name="T20" fmla="*/ 394 w 794"/>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4" h="1124">
                  <a:moveTo>
                    <a:pt x="394" y="0"/>
                  </a:moveTo>
                  <a:cubicBezTo>
                    <a:pt x="177" y="0"/>
                    <a:pt x="0" y="177"/>
                    <a:pt x="0" y="395"/>
                  </a:cubicBezTo>
                  <a:cubicBezTo>
                    <a:pt x="0" y="585"/>
                    <a:pt x="139" y="744"/>
                    <a:pt x="318" y="781"/>
                  </a:cubicBezTo>
                  <a:cubicBezTo>
                    <a:pt x="318" y="781"/>
                    <a:pt x="358" y="789"/>
                    <a:pt x="403" y="790"/>
                  </a:cubicBezTo>
                  <a:cubicBezTo>
                    <a:pt x="403" y="835"/>
                    <a:pt x="403" y="1108"/>
                    <a:pt x="403" y="1108"/>
                  </a:cubicBezTo>
                  <a:cubicBezTo>
                    <a:pt x="402" y="1116"/>
                    <a:pt x="410" y="1124"/>
                    <a:pt x="417" y="1124"/>
                  </a:cubicBezTo>
                  <a:cubicBezTo>
                    <a:pt x="419" y="1124"/>
                    <a:pt x="421" y="1123"/>
                    <a:pt x="423" y="1121"/>
                  </a:cubicBezTo>
                  <a:cubicBezTo>
                    <a:pt x="491" y="1040"/>
                    <a:pt x="605" y="843"/>
                    <a:pt x="666" y="740"/>
                  </a:cubicBezTo>
                  <a:cubicBezTo>
                    <a:pt x="747" y="604"/>
                    <a:pt x="794"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14602368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Avsnitt - alt 1">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484188" y="979487"/>
            <a:ext cx="5853111" cy="5386387"/>
          </a:xfrm>
        </p:spPr>
        <p:txBody>
          <a:bodyPr anchor="ctr">
            <a:normAutofit/>
          </a:bodyPr>
          <a:lstStyle>
            <a:lvl1pPr algn="l">
              <a:lnSpc>
                <a:spcPct val="100000"/>
              </a:lnSpc>
              <a:defRPr sz="5000" baseline="0">
                <a:solidFill>
                  <a:schemeClr val="accent2"/>
                </a:solidFill>
                <a:latin typeface="Segoe UI Black" panose="020B0A02040204020203" pitchFamily="34" charset="0"/>
                <a:ea typeface="Segoe UI Black" panose="020B0A02040204020203" pitchFamily="34" charset="0"/>
              </a:defRPr>
            </a:lvl1pPr>
          </a:lstStyle>
          <a:p>
            <a:r>
              <a:rPr lang="sv-SE" dirty="0"/>
              <a:t>Avsnittsrubrik</a:t>
            </a:r>
          </a:p>
        </p:txBody>
      </p:sp>
      <p:sp>
        <p:nvSpPr>
          <p:cNvPr id="7" name="AutoShape 3"/>
          <p:cNvSpPr>
            <a:spLocks noChangeAspect="1" noChangeArrowheads="1" noTextEdit="1"/>
          </p:cNvSpPr>
          <p:nvPr userDrawn="1"/>
        </p:nvSpPr>
        <p:spPr bwMode="auto">
          <a:xfrm>
            <a:off x="3500438" y="0"/>
            <a:ext cx="86979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Freeform 5"/>
          <p:cNvSpPr>
            <a:spLocks/>
          </p:cNvSpPr>
          <p:nvPr userDrawn="1"/>
        </p:nvSpPr>
        <p:spPr bwMode="auto">
          <a:xfrm>
            <a:off x="3498851" y="1588"/>
            <a:ext cx="8699499" cy="3784600"/>
          </a:xfrm>
          <a:custGeom>
            <a:avLst/>
            <a:gdLst>
              <a:gd name="T0" fmla="*/ 380 w 5470"/>
              <a:gd name="T1" fmla="*/ 146 h 2378"/>
              <a:gd name="T2" fmla="*/ 1818 w 5470"/>
              <a:gd name="T3" fmla="*/ 1301 h 2378"/>
              <a:gd name="T4" fmla="*/ 2806 w 5470"/>
              <a:gd name="T5" fmla="*/ 2378 h 2378"/>
              <a:gd name="T6" fmla="*/ 5470 w 5470"/>
              <a:gd name="T7" fmla="*/ 5 h 2378"/>
              <a:gd name="T8" fmla="*/ 5470 w 5470"/>
              <a:gd name="T9" fmla="*/ 0 h 2378"/>
              <a:gd name="T10" fmla="*/ 0 w 5470"/>
              <a:gd name="T11" fmla="*/ 0 h 2378"/>
              <a:gd name="T12" fmla="*/ 380 w 5470"/>
              <a:gd name="T13" fmla="*/ 146 h 2378"/>
            </a:gdLst>
            <a:ahLst/>
            <a:cxnLst>
              <a:cxn ang="0">
                <a:pos x="T0" y="T1"/>
              </a:cxn>
              <a:cxn ang="0">
                <a:pos x="T2" y="T3"/>
              </a:cxn>
              <a:cxn ang="0">
                <a:pos x="T4" y="T5"/>
              </a:cxn>
              <a:cxn ang="0">
                <a:pos x="T6" y="T7"/>
              </a:cxn>
              <a:cxn ang="0">
                <a:pos x="T8" y="T9"/>
              </a:cxn>
              <a:cxn ang="0">
                <a:pos x="T10" y="T11"/>
              </a:cxn>
              <a:cxn ang="0">
                <a:pos x="T12" y="T13"/>
              </a:cxn>
            </a:cxnLst>
            <a:rect l="0" t="0" r="r" b="b"/>
            <a:pathLst>
              <a:path w="5470" h="2378">
                <a:moveTo>
                  <a:pt x="380" y="146"/>
                </a:moveTo>
                <a:cubicBezTo>
                  <a:pt x="950" y="427"/>
                  <a:pt x="1513" y="952"/>
                  <a:pt x="1818" y="1301"/>
                </a:cubicBezTo>
                <a:cubicBezTo>
                  <a:pt x="1873" y="1364"/>
                  <a:pt x="2309" y="1864"/>
                  <a:pt x="2806" y="2378"/>
                </a:cubicBezTo>
                <a:cubicBezTo>
                  <a:pt x="5470" y="5"/>
                  <a:pt x="5470" y="5"/>
                  <a:pt x="5470" y="5"/>
                </a:cubicBezTo>
                <a:cubicBezTo>
                  <a:pt x="5470" y="0"/>
                  <a:pt x="5470" y="0"/>
                  <a:pt x="5470" y="0"/>
                </a:cubicBezTo>
                <a:cubicBezTo>
                  <a:pt x="0" y="0"/>
                  <a:pt x="0" y="0"/>
                  <a:pt x="0" y="0"/>
                </a:cubicBezTo>
                <a:cubicBezTo>
                  <a:pt x="134" y="40"/>
                  <a:pt x="263" y="88"/>
                  <a:pt x="380" y="14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41798896"/>
      </p:ext>
    </p:extLst>
  </p:cSld>
  <p:clrMapOvr>
    <a:masterClrMapping/>
  </p:clrMapOvr>
  <p:extLst>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Avsnitt - alt 2">
    <p:bg>
      <p:bgPr>
        <a:solidFill>
          <a:schemeClr val="bg2"/>
        </a:solidFill>
        <a:effectLst/>
      </p:bgPr>
    </p:bg>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5041900"/>
            <a:ext cx="1219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Rubrik 1">
            <a:extLst>
              <a:ext uri="{FF2B5EF4-FFF2-40B4-BE49-F238E27FC236}">
                <a16:creationId xmlns:a16="http://schemas.microsoft.com/office/drawing/2014/main" id="{B7256621-2F68-700E-93BE-85FB13CF7F34}"/>
              </a:ext>
            </a:extLst>
          </p:cNvPr>
          <p:cNvSpPr>
            <a:spLocks noGrp="1"/>
          </p:cNvSpPr>
          <p:nvPr>
            <p:ph type="ctrTitle" hasCustomPrompt="1"/>
          </p:nvPr>
        </p:nvSpPr>
        <p:spPr>
          <a:xfrm>
            <a:off x="485775" y="488157"/>
            <a:ext cx="11220450" cy="4408487"/>
          </a:xfrm>
        </p:spPr>
        <p:txBody>
          <a:bodyPr anchor="ctr">
            <a:noAutofit/>
          </a:bodyPr>
          <a:lstStyle>
            <a:lvl1pPr algn="l">
              <a:lnSpc>
                <a:spcPct val="100000"/>
              </a:lnSpc>
              <a:defRPr sz="5000">
                <a:solidFill>
                  <a:schemeClr val="accent2"/>
                </a:solidFill>
                <a:latin typeface="Segoe UI Black" panose="020B0A02040204020203" pitchFamily="34" charset="0"/>
                <a:ea typeface="Segoe UI Black" panose="020B0A02040204020203" pitchFamily="34" charset="0"/>
              </a:defRPr>
            </a:lvl1pPr>
          </a:lstStyle>
          <a:p>
            <a:r>
              <a:rPr lang="sv-SE" dirty="0"/>
              <a:t>Avsnittsrubrik</a:t>
            </a:r>
          </a:p>
        </p:txBody>
      </p:sp>
      <p:sp>
        <p:nvSpPr>
          <p:cNvPr id="4" name="Freeform 5">
            <a:extLst>
              <a:ext uri="{FF2B5EF4-FFF2-40B4-BE49-F238E27FC236}">
                <a16:creationId xmlns:a16="http://schemas.microsoft.com/office/drawing/2014/main" id="{5B772779-46B5-2BEE-A318-35AA49595FF1}"/>
              </a:ext>
            </a:extLst>
          </p:cNvPr>
          <p:cNvSpPr>
            <a:spLocks noEditPoints="1"/>
          </p:cNvSpPr>
          <p:nvPr userDrawn="1"/>
        </p:nvSpPr>
        <p:spPr bwMode="auto">
          <a:xfrm>
            <a:off x="1588" y="4896644"/>
            <a:ext cx="12190413" cy="1957388"/>
          </a:xfrm>
          <a:custGeom>
            <a:avLst/>
            <a:gdLst>
              <a:gd name="T0" fmla="*/ 0 w 7676"/>
              <a:gd name="T1" fmla="*/ 3 h 1252"/>
              <a:gd name="T2" fmla="*/ 0 w 7676"/>
              <a:gd name="T3" fmla="*/ 3 h 1252"/>
              <a:gd name="T4" fmla="*/ 0 w 7676"/>
              <a:gd name="T5" fmla="*/ 3 h 1252"/>
              <a:gd name="T6" fmla="*/ 0 w 7676"/>
              <a:gd name="T7" fmla="*/ 3 h 1252"/>
              <a:gd name="T8" fmla="*/ 6010 w 7676"/>
              <a:gd name="T9" fmla="*/ 0 h 1252"/>
              <a:gd name="T10" fmla="*/ 5859 w 7676"/>
              <a:gd name="T11" fmla="*/ 3 h 1252"/>
              <a:gd name="T12" fmla="*/ 0 w 7676"/>
              <a:gd name="T13" fmla="*/ 3 h 1252"/>
              <a:gd name="T14" fmla="*/ 0 w 7676"/>
              <a:gd name="T15" fmla="*/ 1252 h 1252"/>
              <a:gd name="T16" fmla="*/ 7676 w 7676"/>
              <a:gd name="T17" fmla="*/ 1252 h 1252"/>
              <a:gd name="T18" fmla="*/ 7676 w 7676"/>
              <a:gd name="T19" fmla="*/ 3 h 1252"/>
              <a:gd name="T20" fmla="*/ 7185 w 7676"/>
              <a:gd name="T21" fmla="*/ 439 h 1252"/>
              <a:gd name="T22" fmla="*/ 6714 w 7676"/>
              <a:gd name="T23" fmla="*/ 77 h 1252"/>
              <a:gd name="T24" fmla="*/ 6010 w 7676"/>
              <a:gd name="T25"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76" h="1252">
                <a:moveTo>
                  <a:pt x="0" y="3"/>
                </a:moveTo>
                <a:cubicBezTo>
                  <a:pt x="0" y="3"/>
                  <a:pt x="0" y="3"/>
                  <a:pt x="0" y="3"/>
                </a:cubicBezTo>
                <a:cubicBezTo>
                  <a:pt x="0" y="3"/>
                  <a:pt x="0" y="3"/>
                  <a:pt x="0" y="3"/>
                </a:cubicBezTo>
                <a:cubicBezTo>
                  <a:pt x="0" y="3"/>
                  <a:pt x="0" y="3"/>
                  <a:pt x="0" y="3"/>
                </a:cubicBezTo>
                <a:moveTo>
                  <a:pt x="6010" y="0"/>
                </a:moveTo>
                <a:cubicBezTo>
                  <a:pt x="5919" y="0"/>
                  <a:pt x="5859" y="3"/>
                  <a:pt x="5859" y="3"/>
                </a:cubicBezTo>
                <a:cubicBezTo>
                  <a:pt x="184" y="3"/>
                  <a:pt x="5" y="3"/>
                  <a:pt x="0" y="3"/>
                </a:cubicBezTo>
                <a:cubicBezTo>
                  <a:pt x="0" y="1252"/>
                  <a:pt x="0" y="1252"/>
                  <a:pt x="0" y="1252"/>
                </a:cubicBezTo>
                <a:cubicBezTo>
                  <a:pt x="7676" y="1252"/>
                  <a:pt x="7676" y="1252"/>
                  <a:pt x="7676" y="1252"/>
                </a:cubicBezTo>
                <a:cubicBezTo>
                  <a:pt x="7676" y="99"/>
                  <a:pt x="7676" y="3"/>
                  <a:pt x="7676" y="3"/>
                </a:cubicBezTo>
                <a:cubicBezTo>
                  <a:pt x="7185" y="439"/>
                  <a:pt x="7185" y="439"/>
                  <a:pt x="7185" y="439"/>
                </a:cubicBezTo>
                <a:cubicBezTo>
                  <a:pt x="7097" y="347"/>
                  <a:pt x="6959" y="165"/>
                  <a:pt x="6714" y="77"/>
                </a:cubicBezTo>
                <a:cubicBezTo>
                  <a:pt x="6533" y="11"/>
                  <a:pt x="6203" y="0"/>
                  <a:pt x="6010"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273616010"/>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Avsnitt - alt 3">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9A6D6CEE-CF29-DF33-CBD6-C908DD5F4907}"/>
              </a:ext>
            </a:extLst>
          </p:cNvPr>
          <p:cNvSpPr>
            <a:spLocks noEditPoints="1"/>
          </p:cNvSpPr>
          <p:nvPr userDrawn="1"/>
        </p:nvSpPr>
        <p:spPr bwMode="auto">
          <a:xfrm>
            <a:off x="1588" y="5362117"/>
            <a:ext cx="12190413" cy="1522413"/>
          </a:xfrm>
          <a:custGeom>
            <a:avLst/>
            <a:gdLst>
              <a:gd name="T0" fmla="*/ 6010 w 7676"/>
              <a:gd name="T1" fmla="*/ 12 h 956"/>
              <a:gd name="T2" fmla="*/ 5859 w 7676"/>
              <a:gd name="T3" fmla="*/ 15 h 956"/>
              <a:gd name="T4" fmla="*/ 0 w 7676"/>
              <a:gd name="T5" fmla="*/ 15 h 956"/>
              <a:gd name="T6" fmla="*/ 0 w 7676"/>
              <a:gd name="T7" fmla="*/ 956 h 956"/>
              <a:gd name="T8" fmla="*/ 7676 w 7676"/>
              <a:gd name="T9" fmla="*/ 956 h 956"/>
              <a:gd name="T10" fmla="*/ 7676 w 7676"/>
              <a:gd name="T11" fmla="*/ 15 h 956"/>
              <a:gd name="T12" fmla="*/ 7185 w 7676"/>
              <a:gd name="T13" fmla="*/ 451 h 956"/>
              <a:gd name="T14" fmla="*/ 6714 w 7676"/>
              <a:gd name="T15" fmla="*/ 89 h 956"/>
              <a:gd name="T16" fmla="*/ 6010 w 7676"/>
              <a:gd name="T17" fmla="*/ 12 h 956"/>
              <a:gd name="T18" fmla="*/ 0 w 7676"/>
              <a:gd name="T19" fmla="*/ 15 h 956"/>
              <a:gd name="T20" fmla="*/ 0 w 7676"/>
              <a:gd name="T21" fmla="*/ 15 h 956"/>
              <a:gd name="T22" fmla="*/ 0 w 7676"/>
              <a:gd name="T23" fmla="*/ 15 h 956"/>
              <a:gd name="T24" fmla="*/ 0 w 7676"/>
              <a:gd name="T25" fmla="*/ 15 h 956"/>
              <a:gd name="T26" fmla="*/ 7676 w 7676"/>
              <a:gd name="T27" fmla="*/ 0 h 956"/>
              <a:gd name="T28" fmla="*/ 7676 w 7676"/>
              <a:gd name="T29" fmla="*/ 15 h 956"/>
              <a:gd name="T30" fmla="*/ 7676 w 7676"/>
              <a:gd name="T31" fmla="*/ 15 h 956"/>
              <a:gd name="T32" fmla="*/ 7676 w 7676"/>
              <a:gd name="T33" fmla="*/ 0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76" h="956">
                <a:moveTo>
                  <a:pt x="6010" y="12"/>
                </a:moveTo>
                <a:cubicBezTo>
                  <a:pt x="5919" y="12"/>
                  <a:pt x="5859" y="15"/>
                  <a:pt x="5859" y="15"/>
                </a:cubicBezTo>
                <a:cubicBezTo>
                  <a:pt x="184" y="15"/>
                  <a:pt x="5" y="15"/>
                  <a:pt x="0" y="15"/>
                </a:cubicBezTo>
                <a:cubicBezTo>
                  <a:pt x="0" y="956"/>
                  <a:pt x="0" y="956"/>
                  <a:pt x="0" y="956"/>
                </a:cubicBezTo>
                <a:cubicBezTo>
                  <a:pt x="7676" y="956"/>
                  <a:pt x="7676" y="956"/>
                  <a:pt x="7676" y="956"/>
                </a:cubicBezTo>
                <a:cubicBezTo>
                  <a:pt x="7676" y="268"/>
                  <a:pt x="7676" y="66"/>
                  <a:pt x="7676" y="15"/>
                </a:cubicBezTo>
                <a:cubicBezTo>
                  <a:pt x="7185" y="451"/>
                  <a:pt x="7185" y="451"/>
                  <a:pt x="7185" y="451"/>
                </a:cubicBezTo>
                <a:cubicBezTo>
                  <a:pt x="7097" y="359"/>
                  <a:pt x="6959" y="177"/>
                  <a:pt x="6714" y="89"/>
                </a:cubicBezTo>
                <a:cubicBezTo>
                  <a:pt x="6533" y="23"/>
                  <a:pt x="6203" y="12"/>
                  <a:pt x="6010" y="12"/>
                </a:cubicBezTo>
                <a:moveTo>
                  <a:pt x="0" y="15"/>
                </a:moveTo>
                <a:cubicBezTo>
                  <a:pt x="0" y="15"/>
                  <a:pt x="0" y="15"/>
                  <a:pt x="0" y="15"/>
                </a:cubicBezTo>
                <a:cubicBezTo>
                  <a:pt x="0" y="15"/>
                  <a:pt x="0" y="15"/>
                  <a:pt x="0" y="15"/>
                </a:cubicBezTo>
                <a:cubicBezTo>
                  <a:pt x="0" y="15"/>
                  <a:pt x="0" y="15"/>
                  <a:pt x="0" y="15"/>
                </a:cubicBezTo>
                <a:moveTo>
                  <a:pt x="7676" y="0"/>
                </a:moveTo>
                <a:cubicBezTo>
                  <a:pt x="7676" y="0"/>
                  <a:pt x="7676" y="4"/>
                  <a:pt x="7676" y="15"/>
                </a:cubicBezTo>
                <a:cubicBezTo>
                  <a:pt x="7676" y="15"/>
                  <a:pt x="7676" y="15"/>
                  <a:pt x="7676" y="15"/>
                </a:cubicBezTo>
                <a:cubicBezTo>
                  <a:pt x="7676" y="0"/>
                  <a:pt x="7676" y="0"/>
                  <a:pt x="7676"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4" name="Rubrik 1">
            <a:extLst>
              <a:ext uri="{FF2B5EF4-FFF2-40B4-BE49-F238E27FC236}">
                <a16:creationId xmlns:a16="http://schemas.microsoft.com/office/drawing/2014/main" id="{AEE7DBBC-7CC5-2474-25B1-11DE25B8AE3B}"/>
              </a:ext>
            </a:extLst>
          </p:cNvPr>
          <p:cNvSpPr>
            <a:spLocks noGrp="1"/>
          </p:cNvSpPr>
          <p:nvPr>
            <p:ph type="ctrTitle" hasCustomPrompt="1"/>
          </p:nvPr>
        </p:nvSpPr>
        <p:spPr>
          <a:xfrm>
            <a:off x="485775" y="5875338"/>
            <a:ext cx="10218737" cy="577998"/>
          </a:xfrm>
        </p:spPr>
        <p:txBody>
          <a:bodyPr anchor="ctr">
            <a:normAutofit/>
          </a:bodyPr>
          <a:lstStyle>
            <a:lvl1pPr algn="l">
              <a:lnSpc>
                <a:spcPct val="100000"/>
              </a:lnSpc>
              <a:defRPr sz="4400">
                <a:solidFill>
                  <a:schemeClr val="accent2"/>
                </a:solidFill>
                <a:latin typeface="Segoe UI Black" panose="020B0A02040204020203" pitchFamily="34" charset="0"/>
                <a:ea typeface="Segoe UI Black" panose="020B0A02040204020203" pitchFamily="34" charset="0"/>
              </a:defRPr>
            </a:lvl1pPr>
          </a:lstStyle>
          <a:p>
            <a:r>
              <a:rPr lang="sv-SE" dirty="0"/>
              <a:t>Avsnittsrubrik</a:t>
            </a:r>
          </a:p>
        </p:txBody>
      </p:sp>
    </p:spTree>
    <p:extLst>
      <p:ext uri="{BB962C8B-B14F-4D97-AF65-F5344CB8AC3E}">
        <p14:creationId xmlns:p14="http://schemas.microsoft.com/office/powerpoint/2010/main" val="1162956837"/>
      </p:ext>
    </p:extLst>
  </p:cSld>
  <p:clrMapOvr>
    <a:masterClrMapping/>
  </p:clrMapOvr>
  <p:extLst>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Plats för flera logotyper">
    <p:bg>
      <p:bgPr>
        <a:solidFill>
          <a:schemeClr val="bg2"/>
        </a:solidFill>
        <a:effectLst/>
      </p:bgPr>
    </p:bg>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8A89C289-5B7E-7C13-0105-332EB819AC22}"/>
              </a:ext>
            </a:extLst>
          </p:cNvPr>
          <p:cNvSpPr>
            <a:spLocks noEditPoints="1"/>
          </p:cNvSpPr>
          <p:nvPr userDrawn="1"/>
        </p:nvSpPr>
        <p:spPr bwMode="auto">
          <a:xfrm>
            <a:off x="1588" y="4899025"/>
            <a:ext cx="12190413" cy="1957388"/>
          </a:xfrm>
          <a:custGeom>
            <a:avLst/>
            <a:gdLst>
              <a:gd name="T0" fmla="*/ 0 w 7676"/>
              <a:gd name="T1" fmla="*/ 3 h 1252"/>
              <a:gd name="T2" fmla="*/ 0 w 7676"/>
              <a:gd name="T3" fmla="*/ 3 h 1252"/>
              <a:gd name="T4" fmla="*/ 0 w 7676"/>
              <a:gd name="T5" fmla="*/ 3 h 1252"/>
              <a:gd name="T6" fmla="*/ 0 w 7676"/>
              <a:gd name="T7" fmla="*/ 3 h 1252"/>
              <a:gd name="T8" fmla="*/ 6010 w 7676"/>
              <a:gd name="T9" fmla="*/ 0 h 1252"/>
              <a:gd name="T10" fmla="*/ 5859 w 7676"/>
              <a:gd name="T11" fmla="*/ 3 h 1252"/>
              <a:gd name="T12" fmla="*/ 0 w 7676"/>
              <a:gd name="T13" fmla="*/ 3 h 1252"/>
              <a:gd name="T14" fmla="*/ 0 w 7676"/>
              <a:gd name="T15" fmla="*/ 1252 h 1252"/>
              <a:gd name="T16" fmla="*/ 7676 w 7676"/>
              <a:gd name="T17" fmla="*/ 1252 h 1252"/>
              <a:gd name="T18" fmla="*/ 7676 w 7676"/>
              <a:gd name="T19" fmla="*/ 3 h 1252"/>
              <a:gd name="T20" fmla="*/ 7185 w 7676"/>
              <a:gd name="T21" fmla="*/ 439 h 1252"/>
              <a:gd name="T22" fmla="*/ 6714 w 7676"/>
              <a:gd name="T23" fmla="*/ 77 h 1252"/>
              <a:gd name="T24" fmla="*/ 6010 w 7676"/>
              <a:gd name="T25"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76" h="1252">
                <a:moveTo>
                  <a:pt x="0" y="3"/>
                </a:moveTo>
                <a:cubicBezTo>
                  <a:pt x="0" y="3"/>
                  <a:pt x="0" y="3"/>
                  <a:pt x="0" y="3"/>
                </a:cubicBezTo>
                <a:cubicBezTo>
                  <a:pt x="0" y="3"/>
                  <a:pt x="0" y="3"/>
                  <a:pt x="0" y="3"/>
                </a:cubicBezTo>
                <a:cubicBezTo>
                  <a:pt x="0" y="3"/>
                  <a:pt x="0" y="3"/>
                  <a:pt x="0" y="3"/>
                </a:cubicBezTo>
                <a:moveTo>
                  <a:pt x="6010" y="0"/>
                </a:moveTo>
                <a:cubicBezTo>
                  <a:pt x="5919" y="0"/>
                  <a:pt x="5859" y="3"/>
                  <a:pt x="5859" y="3"/>
                </a:cubicBezTo>
                <a:cubicBezTo>
                  <a:pt x="184" y="3"/>
                  <a:pt x="5" y="3"/>
                  <a:pt x="0" y="3"/>
                </a:cubicBezTo>
                <a:cubicBezTo>
                  <a:pt x="0" y="1252"/>
                  <a:pt x="0" y="1252"/>
                  <a:pt x="0" y="1252"/>
                </a:cubicBezTo>
                <a:cubicBezTo>
                  <a:pt x="7676" y="1252"/>
                  <a:pt x="7676" y="1252"/>
                  <a:pt x="7676" y="1252"/>
                </a:cubicBezTo>
                <a:cubicBezTo>
                  <a:pt x="7676" y="99"/>
                  <a:pt x="7676" y="3"/>
                  <a:pt x="7676" y="3"/>
                </a:cubicBezTo>
                <a:cubicBezTo>
                  <a:pt x="7185" y="439"/>
                  <a:pt x="7185" y="439"/>
                  <a:pt x="7185" y="439"/>
                </a:cubicBezTo>
                <a:cubicBezTo>
                  <a:pt x="7097" y="347"/>
                  <a:pt x="6959" y="165"/>
                  <a:pt x="6714" y="77"/>
                </a:cubicBezTo>
                <a:cubicBezTo>
                  <a:pt x="6533" y="11"/>
                  <a:pt x="6203" y="0"/>
                  <a:pt x="6010"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Platshållare för bild 3">
            <a:extLst>
              <a:ext uri="{FF2B5EF4-FFF2-40B4-BE49-F238E27FC236}">
                <a16:creationId xmlns:a16="http://schemas.microsoft.com/office/drawing/2014/main" id="{541F81D4-81DA-4490-BE0B-70905D257A32}"/>
              </a:ext>
            </a:extLst>
          </p:cNvPr>
          <p:cNvSpPr>
            <a:spLocks noGrp="1"/>
          </p:cNvSpPr>
          <p:nvPr>
            <p:ph type="pic" sz="quarter" idx="10" hasCustomPrompt="1"/>
          </p:nvPr>
        </p:nvSpPr>
        <p:spPr>
          <a:xfrm>
            <a:off x="478259" y="5515769"/>
            <a:ext cx="1800225" cy="719137"/>
          </a:xfrm>
        </p:spPr>
        <p:txBody>
          <a:bodyPr/>
          <a:lstStyle>
            <a:lvl1pPr>
              <a:defRPr lang="sv-SE"/>
            </a:lvl1pPr>
          </a:lstStyle>
          <a:p>
            <a:r>
              <a:rPr lang="sv-SE" dirty="0"/>
              <a:t>Logotyp</a:t>
            </a:r>
          </a:p>
        </p:txBody>
      </p:sp>
      <p:sp>
        <p:nvSpPr>
          <p:cNvPr id="11" name="Platshållare för bild 3">
            <a:extLst>
              <a:ext uri="{FF2B5EF4-FFF2-40B4-BE49-F238E27FC236}">
                <a16:creationId xmlns:a16="http://schemas.microsoft.com/office/drawing/2014/main" id="{FD41B76B-C9DD-FD3E-F272-7D5A7521E621}"/>
              </a:ext>
            </a:extLst>
          </p:cNvPr>
          <p:cNvSpPr>
            <a:spLocks noGrp="1"/>
          </p:cNvSpPr>
          <p:nvPr>
            <p:ph type="pic" sz="quarter" idx="11" hasCustomPrompt="1"/>
          </p:nvPr>
        </p:nvSpPr>
        <p:spPr>
          <a:xfrm>
            <a:off x="3075164" y="5515769"/>
            <a:ext cx="1800225" cy="719137"/>
          </a:xfrm>
        </p:spPr>
        <p:txBody>
          <a:bodyPr/>
          <a:lstStyle>
            <a:lvl1pPr>
              <a:defRPr lang="sv-SE"/>
            </a:lvl1pPr>
          </a:lstStyle>
          <a:p>
            <a:r>
              <a:rPr lang="sv-SE" dirty="0"/>
              <a:t>Logotyp</a:t>
            </a:r>
          </a:p>
        </p:txBody>
      </p:sp>
      <p:sp>
        <p:nvSpPr>
          <p:cNvPr id="12" name="Platshållare för bild 3">
            <a:extLst>
              <a:ext uri="{FF2B5EF4-FFF2-40B4-BE49-F238E27FC236}">
                <a16:creationId xmlns:a16="http://schemas.microsoft.com/office/drawing/2014/main" id="{0B6BFFBE-7A49-6DF3-DAA2-2FF5C3F88CF0}"/>
              </a:ext>
            </a:extLst>
          </p:cNvPr>
          <p:cNvSpPr>
            <a:spLocks noGrp="1"/>
          </p:cNvSpPr>
          <p:nvPr>
            <p:ph type="pic" sz="quarter" idx="12" hasCustomPrompt="1"/>
          </p:nvPr>
        </p:nvSpPr>
        <p:spPr>
          <a:xfrm>
            <a:off x="5672069" y="5515769"/>
            <a:ext cx="1800225" cy="719137"/>
          </a:xfrm>
        </p:spPr>
        <p:txBody>
          <a:bodyPr/>
          <a:lstStyle>
            <a:lvl1pPr>
              <a:defRPr lang="sv-SE"/>
            </a:lvl1pPr>
          </a:lstStyle>
          <a:p>
            <a:r>
              <a:rPr lang="sv-SE" dirty="0"/>
              <a:t>Logotyp</a:t>
            </a:r>
          </a:p>
        </p:txBody>
      </p:sp>
      <p:sp>
        <p:nvSpPr>
          <p:cNvPr id="13" name="Platshållare för bild 3">
            <a:extLst>
              <a:ext uri="{FF2B5EF4-FFF2-40B4-BE49-F238E27FC236}">
                <a16:creationId xmlns:a16="http://schemas.microsoft.com/office/drawing/2014/main" id="{87FFFE0B-7567-1DE7-61FE-EFCCEE4D90DF}"/>
              </a:ext>
            </a:extLst>
          </p:cNvPr>
          <p:cNvSpPr>
            <a:spLocks noGrp="1"/>
          </p:cNvSpPr>
          <p:nvPr>
            <p:ph type="pic" sz="quarter" idx="13" hasCustomPrompt="1"/>
          </p:nvPr>
        </p:nvSpPr>
        <p:spPr>
          <a:xfrm>
            <a:off x="8268973" y="5515769"/>
            <a:ext cx="1800225" cy="719137"/>
          </a:xfrm>
        </p:spPr>
        <p:txBody>
          <a:bodyPr/>
          <a:lstStyle>
            <a:lvl1pPr>
              <a:defRPr lang="sv-SE"/>
            </a:lvl1pPr>
          </a:lstStyle>
          <a:p>
            <a:r>
              <a:rPr lang="sv-SE" dirty="0"/>
              <a:t>Logotyp</a:t>
            </a:r>
          </a:p>
        </p:txBody>
      </p:sp>
      <p:sp>
        <p:nvSpPr>
          <p:cNvPr id="3" name="Rubrik 1">
            <a:extLst>
              <a:ext uri="{FF2B5EF4-FFF2-40B4-BE49-F238E27FC236}">
                <a16:creationId xmlns:a16="http://schemas.microsoft.com/office/drawing/2014/main" id="{322C284B-7043-2F74-D99A-D41893BA1837}"/>
              </a:ext>
            </a:extLst>
          </p:cNvPr>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2" name="Platshållare för innehåll 5">
            <a:extLst>
              <a:ext uri="{FF2B5EF4-FFF2-40B4-BE49-F238E27FC236}">
                <a16:creationId xmlns:a16="http://schemas.microsoft.com/office/drawing/2014/main" id="{6C29963D-CCB2-614D-78B3-2F8B41609970}"/>
              </a:ext>
            </a:extLst>
          </p:cNvPr>
          <p:cNvSpPr>
            <a:spLocks noGrp="1"/>
          </p:cNvSpPr>
          <p:nvPr>
            <p:ph sz="quarter" idx="14"/>
          </p:nvPr>
        </p:nvSpPr>
        <p:spPr>
          <a:xfrm>
            <a:off x="485775" y="1628801"/>
            <a:ext cx="9267475" cy="2880320"/>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902472247"/>
      </p:ext>
    </p:extLst>
  </p:cSld>
  <p:clrMapOvr>
    <a:masterClrMapping/>
  </p:clrMapOvr>
  <p:extLst>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om sida med bakgrundfärg">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1131292"/>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80501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örsta sida – lång rubrik">
    <p:bg>
      <p:bgPr>
        <a:solidFill>
          <a:schemeClr val="bg2"/>
        </a:solidFill>
        <a:effectLst/>
      </p:bgPr>
    </p:bg>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85775" y="2154725"/>
            <a:ext cx="11220450" cy="998278"/>
          </a:xfrm>
        </p:spPr>
        <p:txBody>
          <a:bodyPr anchor="t">
            <a:noAutofit/>
          </a:bodyPr>
          <a:lstStyle>
            <a:lvl1pPr marL="0" indent="0" algn="l">
              <a:buNone/>
              <a:defRPr sz="28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5775" y="490539"/>
            <a:ext cx="11220450" cy="1664186"/>
          </a:xfr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dirty="0"/>
              <a:t>Skriv in en rubrik</a:t>
            </a:r>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Tree>
    <p:extLst>
      <p:ext uri="{BB962C8B-B14F-4D97-AF65-F5344CB8AC3E}">
        <p14:creationId xmlns:p14="http://schemas.microsoft.com/office/powerpoint/2010/main" val="3519986391"/>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Första sida – plats för bild">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
        <p:nvSpPr>
          <p:cNvPr id="4" name="Underrubrik 2">
            <a:extLst>
              <a:ext uri="{FF2B5EF4-FFF2-40B4-BE49-F238E27FC236}">
                <a16:creationId xmlns:a16="http://schemas.microsoft.com/office/drawing/2014/main" id="{C40FC342-C82B-6C95-1CE3-890A890D9DB3}"/>
              </a:ext>
            </a:extLst>
          </p:cNvPr>
          <p:cNvSpPr>
            <a:spLocks noGrp="1"/>
          </p:cNvSpPr>
          <p:nvPr>
            <p:ph type="subTitle" idx="1" hasCustomPrompt="1"/>
          </p:nvPr>
        </p:nvSpPr>
        <p:spPr>
          <a:xfrm>
            <a:off x="485775" y="6002338"/>
            <a:ext cx="5610225" cy="608895"/>
          </a:xfrm>
        </p:spPr>
        <p:txBody>
          <a:bodyPr anchor="t">
            <a:normAutofit/>
          </a:bodyPr>
          <a:lstStyle>
            <a:lvl1pPr marL="0" indent="0" algn="l">
              <a:buNone/>
              <a:defRPr sz="24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5" name="Rubrik 1">
            <a:extLst>
              <a:ext uri="{FF2B5EF4-FFF2-40B4-BE49-F238E27FC236}">
                <a16:creationId xmlns:a16="http://schemas.microsoft.com/office/drawing/2014/main" id="{7E9A1AA0-2DF2-ADC2-86C3-270A33565CB9}"/>
              </a:ext>
            </a:extLst>
          </p:cNvPr>
          <p:cNvSpPr>
            <a:spLocks noGrp="1"/>
          </p:cNvSpPr>
          <p:nvPr>
            <p:ph type="ctrTitle" hasCustomPrompt="1"/>
          </p:nvPr>
        </p:nvSpPr>
        <p:spPr>
          <a:xfrm>
            <a:off x="485775" y="4094162"/>
            <a:ext cx="4746129" cy="1954213"/>
          </a:xfr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dirty="0"/>
              <a:t>Skriv in </a:t>
            </a:r>
            <a:br>
              <a:rPr lang="sv-SE" dirty="0"/>
            </a:br>
            <a:r>
              <a:rPr lang="sv-SE" dirty="0"/>
              <a:t>en rubrik</a:t>
            </a:r>
          </a:p>
        </p:txBody>
      </p:sp>
    </p:spTree>
    <p:extLst>
      <p:ext uri="{BB962C8B-B14F-4D97-AF65-F5344CB8AC3E}">
        <p14:creationId xmlns:p14="http://schemas.microsoft.com/office/powerpoint/2010/main" val="555926298"/>
      </p:ext>
    </p:extLst>
  </p:cSld>
  <p:clrMapOvr>
    <a:masterClrMapping/>
  </p:clrMapOvr>
  <p:extLst>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Avslut med logotyp">
    <p:bg>
      <p:bgPr>
        <a:solidFill>
          <a:schemeClr val="accent2"/>
        </a:solidFill>
        <a:effectLst/>
      </p:bgPr>
    </p:bg>
    <p:spTree>
      <p:nvGrpSpPr>
        <p:cNvPr id="1" name=""/>
        <p:cNvGrpSpPr/>
        <p:nvPr/>
      </p:nvGrpSpPr>
      <p:grpSpPr>
        <a:xfrm>
          <a:off x="0" y="0"/>
          <a:ext cx="0" cy="0"/>
          <a:chOff x="0" y="0"/>
          <a:chExt cx="0" cy="0"/>
        </a:xfrm>
      </p:grpSpPr>
      <p:grpSp>
        <p:nvGrpSpPr>
          <p:cNvPr id="3" name="Grupp 2"/>
          <p:cNvGrpSpPr/>
          <p:nvPr userDrawn="1"/>
        </p:nvGrpSpPr>
        <p:grpSpPr>
          <a:xfrm>
            <a:off x="3720966" y="2060203"/>
            <a:ext cx="4750067" cy="2376909"/>
            <a:chOff x="3720966" y="1988195"/>
            <a:chExt cx="4750067" cy="2376909"/>
          </a:xfrm>
        </p:grpSpPr>
        <p:sp>
          <p:nvSpPr>
            <p:cNvPr id="5" name="Rektangel 4"/>
            <p:cNvSpPr/>
            <p:nvPr userDrawn="1"/>
          </p:nvSpPr>
          <p:spPr>
            <a:xfrm>
              <a:off x="3720966" y="1988195"/>
              <a:ext cx="4750067" cy="2376909"/>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pic>
          <p:nvPicPr>
            <p:cNvPr id="2" name="Bildobjekt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6443" y="2675530"/>
              <a:ext cx="3319111" cy="1002237"/>
            </a:xfrm>
            <a:prstGeom prst="rect">
              <a:avLst/>
            </a:prstGeom>
          </p:spPr>
        </p:pic>
      </p:grpSp>
    </p:spTree>
    <p:extLst>
      <p:ext uri="{BB962C8B-B14F-4D97-AF65-F5344CB8AC3E}">
        <p14:creationId xmlns:p14="http://schemas.microsoft.com/office/powerpoint/2010/main" val="377245857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1_Första sida med rubrik - alt 1">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rgbClr val="4ACD8C"/>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12292"/>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84188" y="5872163"/>
            <a:ext cx="9284220" cy="492126"/>
          </a:xfrm>
        </p:spPr>
        <p:txBody>
          <a:bodyPr anchor="t">
            <a:normAutofit/>
          </a:bodyPr>
          <a:lstStyle>
            <a:lvl1pPr marL="0" indent="0" algn="l">
              <a:buNone/>
              <a:defRPr sz="24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4189" y="1963739"/>
            <a:ext cx="7313612" cy="3908424"/>
          </a:xfrm>
          <a:prstGeom prst="rect">
            <a:avLst/>
          </a:prstGeo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dirty="0"/>
              <a:t>Skriv in en rubrik</a:t>
            </a:r>
          </a:p>
        </p:txBody>
      </p:sp>
      <p:sp>
        <p:nvSpPr>
          <p:cNvPr id="10" name="Rektangel 9"/>
          <p:cNvSpPr/>
          <p:nvPr userDrawn="1"/>
        </p:nvSpPr>
        <p:spPr>
          <a:xfrm>
            <a:off x="263352" y="260648"/>
            <a:ext cx="1977638" cy="9775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4188" y="490538"/>
            <a:ext cx="1424144" cy="430034"/>
          </a:xfrm>
          <a:prstGeom prst="rect">
            <a:avLst/>
          </a:prstGeom>
        </p:spPr>
      </p:pic>
    </p:spTree>
    <p:extLst>
      <p:ext uri="{BB962C8B-B14F-4D97-AF65-F5344CB8AC3E}">
        <p14:creationId xmlns:p14="http://schemas.microsoft.com/office/powerpoint/2010/main" val="1908746910"/>
      </p:ext>
    </p:extLst>
  </p:cSld>
  <p:clrMapOvr>
    <a:masterClrMapping/>
  </p:clrMapOvr>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chemeClr val="tx1"/>
                </a:solidFill>
                <a:latin typeface="Segoe UI"/>
                <a:cs typeface="Segoe UI"/>
              </a:defRPr>
            </a:lvl1pPr>
          </a:lstStyle>
          <a:p>
            <a:endParaRPr/>
          </a:p>
        </p:txBody>
      </p:sp>
      <p:sp>
        <p:nvSpPr>
          <p:cNvPr id="3" name="Holder 3"/>
          <p:cNvSpPr>
            <a:spLocks noGrp="1"/>
          </p:cNvSpPr>
          <p:nvPr>
            <p:ph type="body" idx="1"/>
          </p:nvPr>
        </p:nvSpPr>
        <p:spPr/>
        <p:txBody>
          <a:bodyPr lIns="0" tIns="0" rIns="0" bIns="0"/>
          <a:lstStyle>
            <a:lvl1pPr>
              <a:defRPr sz="2200" b="0" i="0">
                <a:solidFill>
                  <a:schemeClr val="tx1"/>
                </a:solidFill>
                <a:latin typeface="Segoe UI"/>
                <a:cs typeface="Segoe U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79899906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obj">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400" b="1" i="0">
                <a:solidFill>
                  <a:schemeClr val="tx1"/>
                </a:solidFill>
                <a:latin typeface="Segoe UI"/>
                <a:cs typeface="Segoe U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23752282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Helsida med bild">
    <p:spTree>
      <p:nvGrpSpPr>
        <p:cNvPr id="1" name=""/>
        <p:cNvGrpSpPr/>
        <p:nvPr/>
      </p:nvGrpSpPr>
      <p:grpSpPr>
        <a:xfrm>
          <a:off x="0" y="0"/>
          <a:ext cx="0" cy="0"/>
          <a:chOff x="0" y="0"/>
          <a:chExt cx="0" cy="0"/>
        </a:xfrm>
      </p:grpSpPr>
      <p:sp>
        <p:nvSpPr>
          <p:cNvPr id="3" name="Platshållare för innehåll 2"/>
          <p:cNvSpPr>
            <a:spLocks noGrp="1"/>
          </p:cNvSpPr>
          <p:nvPr>
            <p:ph idx="1" hasCustomPrompt="1"/>
          </p:nvPr>
        </p:nvSpPr>
        <p:spPr>
          <a:xfrm>
            <a:off x="0" y="0"/>
            <a:ext cx="12192000" cy="6858000"/>
          </a:xfrm>
        </p:spPr>
        <p:txBody>
          <a:bodyPr>
            <a:normAutofit/>
          </a:bodyPr>
          <a:lstStyle>
            <a:lvl1pPr marL="0" indent="0">
              <a:buNone/>
              <a:defRPr sz="2000"/>
            </a:lvl1pPr>
            <a:lvl2pPr>
              <a:defRPr sz="1900"/>
            </a:lvl2pPr>
            <a:lvl3pPr>
              <a:defRPr sz="1600"/>
            </a:lvl3pPr>
            <a:lvl4pPr>
              <a:defRPr sz="1500"/>
            </a:lvl4pPr>
            <a:lvl5pPr>
              <a:defRPr sz="1200"/>
            </a:lvl5pPr>
          </a:lstStyle>
          <a:p>
            <a:pPr lvl="0"/>
            <a:r>
              <a:rPr lang="sv-SE" dirty="0"/>
              <a:t>Klicka här för att skriva in text eller välj objekt på bilderna nedan</a:t>
            </a:r>
          </a:p>
        </p:txBody>
      </p:sp>
    </p:spTree>
    <p:extLst>
      <p:ext uri="{BB962C8B-B14F-4D97-AF65-F5344CB8AC3E}">
        <p14:creationId xmlns:p14="http://schemas.microsoft.com/office/powerpoint/2010/main" val="29248467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Första sida med rubrik - alt 1">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rgbClr val="4ACD8C"/>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12292"/>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84188" y="5872163"/>
            <a:ext cx="9284220" cy="492126"/>
          </a:xfrm>
        </p:spPr>
        <p:txBody>
          <a:bodyPr anchor="t">
            <a:normAutofit/>
          </a:bodyPr>
          <a:lstStyle>
            <a:lvl1pPr marL="0" indent="0" algn="l">
              <a:buNone/>
              <a:defRPr sz="24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4189" y="1963739"/>
            <a:ext cx="7313612" cy="3908424"/>
          </a:xfrm>
          <a:prstGeom prst="rect">
            <a:avLst/>
          </a:prstGeo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dirty="0"/>
              <a:t>Skriv in en rubrik</a:t>
            </a:r>
          </a:p>
        </p:txBody>
      </p:sp>
      <p:sp>
        <p:nvSpPr>
          <p:cNvPr id="10" name="Rektangel 9"/>
          <p:cNvSpPr/>
          <p:nvPr userDrawn="1"/>
        </p:nvSpPr>
        <p:spPr>
          <a:xfrm>
            <a:off x="263352" y="260648"/>
            <a:ext cx="1977638" cy="9775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6" name="Bildobjekt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4188" y="490538"/>
            <a:ext cx="1424144" cy="430034"/>
          </a:xfrm>
          <a:prstGeom prst="rect">
            <a:avLst/>
          </a:prstGeom>
        </p:spPr>
      </p:pic>
    </p:spTree>
    <p:extLst>
      <p:ext uri="{BB962C8B-B14F-4D97-AF65-F5344CB8AC3E}">
        <p14:creationId xmlns:p14="http://schemas.microsoft.com/office/powerpoint/2010/main" val="3799130194"/>
      </p:ext>
    </p:extLst>
  </p:cSld>
  <p:clrMapOvr>
    <a:masterClrMapping/>
  </p:clrMapOvr>
  <p:extLst>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Innehåll, agenda">
    <p:bg>
      <p:bgPr>
        <a:solidFill>
          <a:schemeClr val="bg2"/>
        </a:solidFill>
        <a:effectLst/>
      </p:bgPr>
    </p:bg>
    <p:spTree>
      <p:nvGrpSpPr>
        <p:cNvPr id="1" name=""/>
        <p:cNvGrpSpPr/>
        <p:nvPr/>
      </p:nvGrpSpPr>
      <p:grpSpPr>
        <a:xfrm>
          <a:off x="0" y="0"/>
          <a:ext cx="0" cy="0"/>
          <a:chOff x="0" y="0"/>
          <a:chExt cx="0" cy="0"/>
        </a:xfrm>
      </p:grpSpPr>
      <p:sp>
        <p:nvSpPr>
          <p:cNvPr id="9" name="Rektangel: ett hörn rundat 8">
            <a:extLst>
              <a:ext uri="{FF2B5EF4-FFF2-40B4-BE49-F238E27FC236}">
                <a16:creationId xmlns:a16="http://schemas.microsoft.com/office/drawing/2014/main" id="{D73B2C3D-108A-DF7B-FBFD-4183A369D755}"/>
              </a:ext>
            </a:extLst>
          </p:cNvPr>
          <p:cNvSpPr/>
          <p:nvPr userDrawn="1"/>
        </p:nvSpPr>
        <p:spPr>
          <a:xfrm>
            <a:off x="0" y="-21680"/>
            <a:ext cx="3900488" cy="6879679"/>
          </a:xfrm>
          <a:prstGeom prst="round1Rect">
            <a:avLst>
              <a:gd name="adj" fmla="val 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4391025" y="676274"/>
            <a:ext cx="7315200" cy="5688013"/>
          </a:xfrm>
        </p:spPr>
        <p:txBody>
          <a:bodyPr anchor="t">
            <a:normAutofit/>
          </a:bodyPr>
          <a:lstStyle>
            <a:lvl1pPr marL="342900" indent="-342900" algn="l">
              <a:buFont typeface="Arial" panose="020B0604020202020204" pitchFamily="34" charset="0"/>
              <a:buChar char="•"/>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5" name="Platshållare för text 14">
            <a:extLst>
              <a:ext uri="{FF2B5EF4-FFF2-40B4-BE49-F238E27FC236}">
                <a16:creationId xmlns:a16="http://schemas.microsoft.com/office/drawing/2014/main" id="{D4C30FDE-A6E7-1C78-238A-7E0D32B06C1B}"/>
              </a:ext>
            </a:extLst>
          </p:cNvPr>
          <p:cNvSpPr>
            <a:spLocks noGrp="1"/>
          </p:cNvSpPr>
          <p:nvPr>
            <p:ph type="body" sz="quarter" idx="10" hasCustomPrompt="1"/>
          </p:nvPr>
        </p:nvSpPr>
        <p:spPr>
          <a:xfrm>
            <a:off x="485775" y="442764"/>
            <a:ext cx="2945929" cy="707884"/>
          </a:xfrm>
        </p:spPr>
        <p:txBody>
          <a:bodyPr>
            <a:spAutoFit/>
          </a:bodyPr>
          <a:lstStyle>
            <a:lvl1pPr>
              <a:defRPr sz="4000" b="1">
                <a:latin typeface="+mj-lt"/>
              </a:defRPr>
            </a:lvl1pPr>
          </a:lstStyle>
          <a:p>
            <a:pPr lvl="0"/>
            <a:r>
              <a:rPr lang="sv-SE" dirty="0"/>
              <a:t>Rubrik</a:t>
            </a:r>
          </a:p>
        </p:txBody>
      </p:sp>
    </p:spTree>
    <p:extLst>
      <p:ext uri="{BB962C8B-B14F-4D97-AF65-F5344CB8AC3E}">
        <p14:creationId xmlns:p14="http://schemas.microsoft.com/office/powerpoint/2010/main" val="275349171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
        <p:nvSpPr>
          <p:cNvPr id="3" name="Platshållare för innehåll 5">
            <a:extLst>
              <a:ext uri="{FF2B5EF4-FFF2-40B4-BE49-F238E27FC236}">
                <a16:creationId xmlns:a16="http://schemas.microsoft.com/office/drawing/2014/main" id="{8863D685-3D29-A778-DBA3-16A1845BD8F7}"/>
              </a:ext>
            </a:extLst>
          </p:cNvPr>
          <p:cNvSpPr>
            <a:spLocks noGrp="1"/>
          </p:cNvSpPr>
          <p:nvPr>
            <p:ph sz="quarter" idx="10"/>
          </p:nvPr>
        </p:nvSpPr>
        <p:spPr>
          <a:xfrm>
            <a:off x="485775" y="1628800"/>
            <a:ext cx="9267475" cy="4738661"/>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81748702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Bakgrund, rubrik och innehåll">
    <p:bg>
      <p:bgPr>
        <a:solidFill>
          <a:schemeClr val="bg2"/>
        </a:solidFill>
        <a:effectLst/>
      </p:bgPr>
    </p:bg>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357A5C33-AE27-6F71-08D1-F7646F7DF41D}"/>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
        <p:nvSpPr>
          <p:cNvPr id="2" name="Platshållare för innehåll 5">
            <a:extLst>
              <a:ext uri="{FF2B5EF4-FFF2-40B4-BE49-F238E27FC236}">
                <a16:creationId xmlns:a16="http://schemas.microsoft.com/office/drawing/2014/main" id="{7C16C08F-666B-9A4B-E26A-7486E3968BDB}"/>
              </a:ext>
            </a:extLst>
          </p:cNvPr>
          <p:cNvSpPr>
            <a:spLocks noGrp="1"/>
          </p:cNvSpPr>
          <p:nvPr>
            <p:ph sz="quarter" idx="10"/>
          </p:nvPr>
        </p:nvSpPr>
        <p:spPr>
          <a:xfrm>
            <a:off x="485775" y="1628800"/>
            <a:ext cx="9267475" cy="4738661"/>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801026251"/>
      </p:ext>
    </p:extLst>
  </p:cSld>
  <p:clrMapOvr>
    <a:overrideClrMapping bg1="lt1" tx1="dk1" bg2="lt2" tx2="dk2" accent1="accent1" accent2="accent2" accent3="accent3" accent4="accent4" accent5="accent5" accent6="accent6" hlink="hlink" folHlink="folHlink"/>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ubrik &amp; två delar innehåll">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485774" y="1628800"/>
            <a:ext cx="5362575" cy="4735488"/>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6" name="Platshållare för innehåll 2"/>
          <p:cNvSpPr>
            <a:spLocks noGrp="1"/>
          </p:cNvSpPr>
          <p:nvPr>
            <p:ph idx="13" hasCustomPrompt="1"/>
          </p:nvPr>
        </p:nvSpPr>
        <p:spPr>
          <a:xfrm>
            <a:off x="6343649" y="1628800"/>
            <a:ext cx="5362576" cy="4735488"/>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2" name="Rubrik 1">
            <a:extLst>
              <a:ext uri="{FF2B5EF4-FFF2-40B4-BE49-F238E27FC236}">
                <a16:creationId xmlns:a16="http://schemas.microsoft.com/office/drawing/2014/main" id="{8E9AAF5C-B00A-6D8B-3BB4-64C080674B7D}"/>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40148316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Rubrik &amp; tre delar innehåll">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485775"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6" name="Platshållare för innehåll 2"/>
          <p:cNvSpPr>
            <a:spLocks noGrp="1"/>
          </p:cNvSpPr>
          <p:nvPr>
            <p:ph idx="13" hasCustomPrompt="1"/>
          </p:nvPr>
        </p:nvSpPr>
        <p:spPr>
          <a:xfrm>
            <a:off x="4386000"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2" name="Platshållare för innehåll 2">
            <a:extLst>
              <a:ext uri="{FF2B5EF4-FFF2-40B4-BE49-F238E27FC236}">
                <a16:creationId xmlns:a16="http://schemas.microsoft.com/office/drawing/2014/main" id="{20C6C6F3-E8A5-E150-E0BE-4B89CBBC4F7B}"/>
              </a:ext>
            </a:extLst>
          </p:cNvPr>
          <p:cNvSpPr>
            <a:spLocks noGrp="1"/>
          </p:cNvSpPr>
          <p:nvPr>
            <p:ph idx="14" hasCustomPrompt="1"/>
          </p:nvPr>
        </p:nvSpPr>
        <p:spPr>
          <a:xfrm>
            <a:off x="8286225"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3" name="Rubrik 1">
            <a:extLst>
              <a:ext uri="{FF2B5EF4-FFF2-40B4-BE49-F238E27FC236}">
                <a16:creationId xmlns:a16="http://schemas.microsoft.com/office/drawing/2014/main" id="{957246EC-6359-BDE7-6775-38A4A5F5D990}"/>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10165200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Markerad rubrik, två delar innehåll">
    <p:spTree>
      <p:nvGrpSpPr>
        <p:cNvPr id="1" name=""/>
        <p:cNvGrpSpPr/>
        <p:nvPr/>
      </p:nvGrpSpPr>
      <p:grpSpPr>
        <a:xfrm>
          <a:off x="0" y="0"/>
          <a:ext cx="0" cy="0"/>
          <a:chOff x="0" y="0"/>
          <a:chExt cx="0" cy="0"/>
        </a:xfrm>
      </p:grpSpPr>
      <p:sp>
        <p:nvSpPr>
          <p:cNvPr id="20" name="Freeform 5">
            <a:extLst>
              <a:ext uri="{FF2B5EF4-FFF2-40B4-BE49-F238E27FC236}">
                <a16:creationId xmlns:a16="http://schemas.microsoft.com/office/drawing/2014/main" id="{86DF0624-8D6E-930E-C310-103790070972}"/>
              </a:ext>
            </a:extLst>
          </p:cNvPr>
          <p:cNvSpPr>
            <a:spLocks/>
          </p:cNvSpPr>
          <p:nvPr userDrawn="1"/>
        </p:nvSpPr>
        <p:spPr bwMode="auto">
          <a:xfrm>
            <a:off x="1" y="0"/>
            <a:ext cx="12192000" cy="2178050"/>
          </a:xfrm>
          <a:custGeom>
            <a:avLst/>
            <a:gdLst>
              <a:gd name="T0" fmla="*/ 0 w 7628"/>
              <a:gd name="T1" fmla="*/ 0 h 1361"/>
              <a:gd name="T2" fmla="*/ 0 w 7628"/>
              <a:gd name="T3" fmla="*/ 929 h 1361"/>
              <a:gd name="T4" fmla="*/ 5829 w 7628"/>
              <a:gd name="T5" fmla="*/ 928 h 1361"/>
              <a:gd name="T6" fmla="*/ 5978 w 7628"/>
              <a:gd name="T7" fmla="*/ 926 h 1361"/>
              <a:gd name="T8" fmla="*/ 6675 w 7628"/>
              <a:gd name="T9" fmla="*/ 1002 h 1361"/>
              <a:gd name="T10" fmla="*/ 7141 w 7628"/>
              <a:gd name="T11" fmla="*/ 1361 h 1361"/>
              <a:gd name="T12" fmla="*/ 7628 w 7628"/>
              <a:gd name="T13" fmla="*/ 929 h 1361"/>
              <a:gd name="T14" fmla="*/ 7628 w 7628"/>
              <a:gd name="T15" fmla="*/ 0 h 13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28" h="1361">
                <a:moveTo>
                  <a:pt x="0" y="0"/>
                </a:moveTo>
                <a:cubicBezTo>
                  <a:pt x="0" y="717"/>
                  <a:pt x="0" y="929"/>
                  <a:pt x="0" y="929"/>
                </a:cubicBezTo>
                <a:cubicBezTo>
                  <a:pt x="5993" y="928"/>
                  <a:pt x="5829" y="928"/>
                  <a:pt x="5829" y="928"/>
                </a:cubicBezTo>
                <a:cubicBezTo>
                  <a:pt x="5829" y="928"/>
                  <a:pt x="5888" y="926"/>
                  <a:pt x="5978" y="926"/>
                </a:cubicBezTo>
                <a:cubicBezTo>
                  <a:pt x="6169" y="926"/>
                  <a:pt x="6495" y="936"/>
                  <a:pt x="6675" y="1002"/>
                </a:cubicBezTo>
                <a:cubicBezTo>
                  <a:pt x="6917" y="1090"/>
                  <a:pt x="7053" y="1270"/>
                  <a:pt x="7141" y="1361"/>
                </a:cubicBezTo>
                <a:cubicBezTo>
                  <a:pt x="7628" y="929"/>
                  <a:pt x="7628" y="929"/>
                  <a:pt x="7628" y="929"/>
                </a:cubicBezTo>
                <a:cubicBezTo>
                  <a:pt x="7628" y="212"/>
                  <a:pt x="7628" y="0"/>
                  <a:pt x="7628"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r>
              <a:rPr lang="sv-SE" dirty="0"/>
              <a:t> </a:t>
            </a:r>
          </a:p>
        </p:txBody>
      </p:sp>
      <p:sp>
        <p:nvSpPr>
          <p:cNvPr id="12" name="Platshållare för innehåll 2">
            <a:extLst>
              <a:ext uri="{FF2B5EF4-FFF2-40B4-BE49-F238E27FC236}">
                <a16:creationId xmlns:a16="http://schemas.microsoft.com/office/drawing/2014/main" id="{72F8C4B4-DB2F-E316-FC3A-F51253BC3462}"/>
              </a:ext>
            </a:extLst>
          </p:cNvPr>
          <p:cNvSpPr>
            <a:spLocks noGrp="1"/>
          </p:cNvSpPr>
          <p:nvPr userDrawn="1">
            <p:ph idx="12" hasCustomPrompt="1"/>
          </p:nvPr>
        </p:nvSpPr>
        <p:spPr>
          <a:xfrm>
            <a:off x="485775" y="2276872"/>
            <a:ext cx="5364161" cy="409059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13" name="Platshållare för innehåll 2">
            <a:extLst>
              <a:ext uri="{FF2B5EF4-FFF2-40B4-BE49-F238E27FC236}">
                <a16:creationId xmlns:a16="http://schemas.microsoft.com/office/drawing/2014/main" id="{53A49019-6A01-95D6-F4D2-AAC2B4AA7DD1}"/>
              </a:ext>
            </a:extLst>
          </p:cNvPr>
          <p:cNvSpPr>
            <a:spLocks noGrp="1"/>
          </p:cNvSpPr>
          <p:nvPr userDrawn="1">
            <p:ph idx="13" hasCustomPrompt="1"/>
          </p:nvPr>
        </p:nvSpPr>
        <p:spPr>
          <a:xfrm>
            <a:off x="6342063" y="2276872"/>
            <a:ext cx="5364161" cy="409059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3" name="Rubrik 1">
            <a:extLst>
              <a:ext uri="{FF2B5EF4-FFF2-40B4-BE49-F238E27FC236}">
                <a16:creationId xmlns:a16="http://schemas.microsoft.com/office/drawing/2014/main" id="{F9BE0408-5095-0205-A3B5-F0748C69523E}"/>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715924420"/>
      </p:ext>
    </p:extLst>
  </p:cSld>
  <p:clrMapOvr>
    <a:masterClrMapping/>
  </p:clrMapOvr>
  <p:extLst>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ubrik, underrubrik, innehåll">
    <p:spTree>
      <p:nvGrpSpPr>
        <p:cNvPr id="1" name=""/>
        <p:cNvGrpSpPr/>
        <p:nvPr/>
      </p:nvGrpSpPr>
      <p:grpSpPr>
        <a:xfrm>
          <a:off x="0" y="0"/>
          <a:ext cx="0" cy="0"/>
          <a:chOff x="0" y="0"/>
          <a:chExt cx="0" cy="0"/>
        </a:xfrm>
      </p:grpSpPr>
      <p:sp>
        <p:nvSpPr>
          <p:cNvPr id="8" name="Platshållare för text 7">
            <a:extLst>
              <a:ext uri="{FF2B5EF4-FFF2-40B4-BE49-F238E27FC236}">
                <a16:creationId xmlns:a16="http://schemas.microsoft.com/office/drawing/2014/main" id="{F4A253A8-32DC-612F-A93B-30E7C4C95001}"/>
              </a:ext>
            </a:extLst>
          </p:cNvPr>
          <p:cNvSpPr>
            <a:spLocks noGrp="1"/>
          </p:cNvSpPr>
          <p:nvPr>
            <p:ph type="body" sz="quarter" idx="11" hasCustomPrompt="1"/>
          </p:nvPr>
        </p:nvSpPr>
        <p:spPr>
          <a:xfrm>
            <a:off x="485775" y="1124744"/>
            <a:ext cx="11220450" cy="523218"/>
          </a:xfrm>
        </p:spPr>
        <p:txBody>
          <a:bodyPr>
            <a:spAutoFit/>
          </a:bodyPr>
          <a:lstStyle>
            <a:lvl1pPr>
              <a:defRPr sz="2800"/>
            </a:lvl1pPr>
          </a:lstStyle>
          <a:p>
            <a:pPr lvl="0"/>
            <a:r>
              <a:rPr lang="sv-SE" dirty="0"/>
              <a:t>Skriv in en underrubrik</a:t>
            </a:r>
          </a:p>
        </p:txBody>
      </p:sp>
      <p:sp>
        <p:nvSpPr>
          <p:cNvPr id="3" name="Rubrik 1">
            <a:extLst>
              <a:ext uri="{FF2B5EF4-FFF2-40B4-BE49-F238E27FC236}">
                <a16:creationId xmlns:a16="http://schemas.microsoft.com/office/drawing/2014/main" id="{0A058366-F039-B7B2-FE73-938867F18A36}"/>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
        <p:nvSpPr>
          <p:cNvPr id="2" name="Platshållare för innehåll 5">
            <a:extLst>
              <a:ext uri="{FF2B5EF4-FFF2-40B4-BE49-F238E27FC236}">
                <a16:creationId xmlns:a16="http://schemas.microsoft.com/office/drawing/2014/main" id="{333A30FB-9470-F99A-331A-A51CA1EC741B}"/>
              </a:ext>
            </a:extLst>
          </p:cNvPr>
          <p:cNvSpPr>
            <a:spLocks noGrp="1"/>
          </p:cNvSpPr>
          <p:nvPr>
            <p:ph sz="quarter" idx="10"/>
          </p:nvPr>
        </p:nvSpPr>
        <p:spPr>
          <a:xfrm>
            <a:off x="485775" y="1963738"/>
            <a:ext cx="9267475" cy="4403723"/>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9389272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sida med hörn">
    <p:spTree>
      <p:nvGrpSpPr>
        <p:cNvPr id="1" name=""/>
        <p:cNvGrpSpPr/>
        <p:nvPr/>
      </p:nvGrpSpPr>
      <p:grpSpPr>
        <a:xfrm>
          <a:off x="0" y="0"/>
          <a:ext cx="0" cy="0"/>
          <a:chOff x="0" y="0"/>
          <a:chExt cx="0" cy="0"/>
        </a:xfrm>
      </p:grpSpPr>
      <p:sp>
        <p:nvSpPr>
          <p:cNvPr id="9" name="Freeform 9"/>
          <p:cNvSpPr>
            <a:spLocks/>
          </p:cNvSpPr>
          <p:nvPr userDrawn="1"/>
        </p:nvSpPr>
        <p:spPr bwMode="auto">
          <a:xfrm>
            <a:off x="7176120" y="2100971"/>
            <a:ext cx="5017468" cy="475703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5" name="Underrubrik 2"/>
          <p:cNvSpPr>
            <a:spLocks noGrp="1"/>
          </p:cNvSpPr>
          <p:nvPr>
            <p:ph type="subTitle" idx="1" hasCustomPrompt="1"/>
          </p:nvPr>
        </p:nvSpPr>
        <p:spPr>
          <a:xfrm flipH="1">
            <a:off x="9120336" y="4780707"/>
            <a:ext cx="2592288" cy="1583581"/>
          </a:xfrm>
          <a:prstGeom prst="snip1Rect">
            <a:avLst>
              <a:gd name="adj" fmla="val 17004"/>
            </a:avLst>
          </a:prstGeom>
          <a:ln>
            <a:noFill/>
          </a:ln>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3" name="Rubrik 1">
            <a:extLst>
              <a:ext uri="{FF2B5EF4-FFF2-40B4-BE49-F238E27FC236}">
                <a16:creationId xmlns:a16="http://schemas.microsoft.com/office/drawing/2014/main" id="{3FFD1A1A-BD14-6185-2EE9-56B98B40DAA8}"/>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
        <p:nvSpPr>
          <p:cNvPr id="2" name="Platshållare för innehåll 5">
            <a:extLst>
              <a:ext uri="{FF2B5EF4-FFF2-40B4-BE49-F238E27FC236}">
                <a16:creationId xmlns:a16="http://schemas.microsoft.com/office/drawing/2014/main" id="{AE5C89B6-BCFF-DB2A-CC5B-A981B6305A9B}"/>
              </a:ext>
            </a:extLst>
          </p:cNvPr>
          <p:cNvSpPr>
            <a:spLocks noGrp="1"/>
          </p:cNvSpPr>
          <p:nvPr>
            <p:ph sz="quarter" idx="10"/>
          </p:nvPr>
        </p:nvSpPr>
        <p:spPr>
          <a:xfrm>
            <a:off x="485775" y="1628800"/>
            <a:ext cx="9267475" cy="4738661"/>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54089692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extsida med hörn">
    <p:bg>
      <p:bgPr>
        <a:solidFill>
          <a:schemeClr val="bg2"/>
        </a:solidFill>
        <a:effectLst/>
      </p:bgPr>
    </p:bg>
    <p:spTree>
      <p:nvGrpSpPr>
        <p:cNvPr id="1" name=""/>
        <p:cNvGrpSpPr/>
        <p:nvPr/>
      </p:nvGrpSpPr>
      <p:grpSpPr>
        <a:xfrm>
          <a:off x="0" y="0"/>
          <a:ext cx="0" cy="0"/>
          <a:chOff x="0" y="0"/>
          <a:chExt cx="0" cy="0"/>
        </a:xfrm>
      </p:grpSpPr>
      <p:sp>
        <p:nvSpPr>
          <p:cNvPr id="9" name="Freeform 9"/>
          <p:cNvSpPr>
            <a:spLocks/>
          </p:cNvSpPr>
          <p:nvPr userDrawn="1"/>
        </p:nvSpPr>
        <p:spPr bwMode="auto">
          <a:xfrm>
            <a:off x="7176120" y="2100971"/>
            <a:ext cx="5017468" cy="475703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5" name="Underrubrik 2"/>
          <p:cNvSpPr>
            <a:spLocks noGrp="1"/>
          </p:cNvSpPr>
          <p:nvPr>
            <p:ph type="subTitle" idx="1" hasCustomPrompt="1"/>
          </p:nvPr>
        </p:nvSpPr>
        <p:spPr>
          <a:xfrm flipH="1">
            <a:off x="9120336" y="4783880"/>
            <a:ext cx="2592288" cy="1583581"/>
          </a:xfrm>
          <a:prstGeom prst="snip1Rect">
            <a:avLst>
              <a:gd name="adj" fmla="val 17004"/>
            </a:avLst>
          </a:prstGeom>
          <a:ln>
            <a:noFill/>
          </a:ln>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3" name="Rubrik 1">
            <a:extLst>
              <a:ext uri="{FF2B5EF4-FFF2-40B4-BE49-F238E27FC236}">
                <a16:creationId xmlns:a16="http://schemas.microsoft.com/office/drawing/2014/main" id="{EDE53800-A254-CB36-BF1A-66C3AB69AFE4}"/>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
        <p:nvSpPr>
          <p:cNvPr id="2" name="Platshållare för innehåll 5">
            <a:extLst>
              <a:ext uri="{FF2B5EF4-FFF2-40B4-BE49-F238E27FC236}">
                <a16:creationId xmlns:a16="http://schemas.microsoft.com/office/drawing/2014/main" id="{956A1397-C7E1-A780-92FF-F2E7266CDD2B}"/>
              </a:ext>
            </a:extLst>
          </p:cNvPr>
          <p:cNvSpPr>
            <a:spLocks noGrp="1"/>
          </p:cNvSpPr>
          <p:nvPr>
            <p:ph sz="quarter" idx="10"/>
          </p:nvPr>
        </p:nvSpPr>
        <p:spPr>
          <a:xfrm>
            <a:off x="485775" y="1628800"/>
            <a:ext cx="9267475" cy="4738661"/>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217441314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CD236337-A767-EDE0-2E1F-F53F428FA999}"/>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3485175330"/>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och färgfält till höger">
    <p:spTree>
      <p:nvGrpSpPr>
        <p:cNvPr id="1" name=""/>
        <p:cNvGrpSpPr/>
        <p:nvPr/>
      </p:nvGrpSpPr>
      <p:grpSpPr>
        <a:xfrm>
          <a:off x="0" y="0"/>
          <a:ext cx="0" cy="0"/>
          <a:chOff x="0" y="0"/>
          <a:chExt cx="0" cy="0"/>
        </a:xfrm>
      </p:grpSpPr>
      <p:sp>
        <p:nvSpPr>
          <p:cNvPr id="4" name="Rektangel 3"/>
          <p:cNvSpPr/>
          <p:nvPr userDrawn="1"/>
        </p:nvSpPr>
        <p:spPr>
          <a:xfrm>
            <a:off x="6826750" y="0"/>
            <a:ext cx="536525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485775" y="1628800"/>
            <a:ext cx="5856288"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8" name="Rubrik 1"/>
          <p:cNvSpPr>
            <a:spLocks noGrp="1"/>
          </p:cNvSpPr>
          <p:nvPr>
            <p:ph type="title" hasCustomPrompt="1"/>
          </p:nvPr>
        </p:nvSpPr>
        <p:spPr>
          <a:xfrm>
            <a:off x="485775" y="490539"/>
            <a:ext cx="5856288" cy="646329"/>
          </a:xfrm>
          <a:prstGeom prst="rect">
            <a:avLst/>
          </a:prstGeom>
        </p:spPr>
        <p:txBody>
          <a:bodyPr anchor="t">
            <a:spAutoFit/>
          </a:bodyPr>
          <a:lstStyle>
            <a:lvl1pPr>
              <a:defRPr/>
            </a:lvl1pPr>
          </a:lstStyle>
          <a:p>
            <a:r>
              <a:rPr lang="sv-SE" dirty="0"/>
              <a:t>Skriv in en rubrik</a:t>
            </a:r>
          </a:p>
        </p:txBody>
      </p:sp>
      <p:sp>
        <p:nvSpPr>
          <p:cNvPr id="3" name="Platshållare för text 2"/>
          <p:cNvSpPr>
            <a:spLocks noGrp="1"/>
          </p:cNvSpPr>
          <p:nvPr>
            <p:ph type="body" sz="quarter" idx="10"/>
          </p:nvPr>
        </p:nvSpPr>
        <p:spPr>
          <a:xfrm>
            <a:off x="7314500" y="490540"/>
            <a:ext cx="4391725" cy="5873748"/>
          </a:xfrm>
        </p:spPr>
        <p:txBody>
          <a:bodyPr anchor="ctr"/>
          <a:lstStyle>
            <a:lvl1pPr>
              <a:defRPr sz="2000"/>
            </a:lvl1pPr>
            <a:lvl4pPr>
              <a:defRPr sz="2000"/>
            </a:lvl4pPr>
            <a:lvl5pPr>
              <a:defRPr sz="1800"/>
            </a:lvl5pPr>
          </a:lstStyle>
          <a:p>
            <a:pPr lvl="0"/>
            <a:r>
              <a:rPr lang="sv-SE" dirty="0"/>
              <a:t>Redigera format för bakgrundstext</a:t>
            </a:r>
          </a:p>
          <a:p>
            <a:pPr lvl="1"/>
            <a:r>
              <a:rPr lang="sv-SE" dirty="0"/>
              <a:t>Nivå två</a:t>
            </a:r>
          </a:p>
          <a:p>
            <a:pPr lvl="2"/>
            <a:r>
              <a:rPr lang="sv-SE" dirty="0"/>
              <a:t>Nivå tre</a:t>
            </a:r>
          </a:p>
        </p:txBody>
      </p:sp>
    </p:spTree>
    <p:extLst>
      <p:ext uri="{BB962C8B-B14F-4D97-AF65-F5344CB8AC3E}">
        <p14:creationId xmlns:p14="http://schemas.microsoft.com/office/powerpoint/2010/main" val="92888533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ext och bild till höger">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484187" y="1628800"/>
            <a:ext cx="5857876" cy="4738662"/>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9" name="Platshållare för bild 8"/>
          <p:cNvSpPr>
            <a:spLocks noGrp="1"/>
          </p:cNvSpPr>
          <p:nvPr>
            <p:ph type="pic" sz="quarter" idx="13"/>
          </p:nvPr>
        </p:nvSpPr>
        <p:spPr>
          <a:xfrm>
            <a:off x="6826750" y="0"/>
            <a:ext cx="5365250" cy="6858000"/>
          </a:xfrm>
        </p:spPr>
        <p:txBody>
          <a:bodyPr>
            <a:normAutofit/>
          </a:bodyPr>
          <a:lstStyle>
            <a:lvl1pPr marL="0" indent="0">
              <a:buNone/>
              <a:defRPr sz="1900"/>
            </a:lvl1pPr>
          </a:lstStyle>
          <a:p>
            <a:r>
              <a:rPr lang="sv-SE" dirty="0"/>
              <a:t>Klicka på ikonen för att lägga till en bild</a:t>
            </a:r>
          </a:p>
        </p:txBody>
      </p:sp>
      <p:sp>
        <p:nvSpPr>
          <p:cNvPr id="2" name="Rubrik 1">
            <a:extLst>
              <a:ext uri="{FF2B5EF4-FFF2-40B4-BE49-F238E27FC236}">
                <a16:creationId xmlns:a16="http://schemas.microsoft.com/office/drawing/2014/main" id="{EFC16758-4996-87AE-5F65-7B787991C09C}"/>
              </a:ext>
            </a:extLst>
          </p:cNvPr>
          <p:cNvSpPr>
            <a:spLocks noGrp="1"/>
          </p:cNvSpPr>
          <p:nvPr>
            <p:ph type="title" hasCustomPrompt="1"/>
          </p:nvPr>
        </p:nvSpPr>
        <p:spPr>
          <a:xfrm>
            <a:off x="485775" y="490539"/>
            <a:ext cx="5856288"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14962185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och färgfält till vänster">
    <p:spTree>
      <p:nvGrpSpPr>
        <p:cNvPr id="1" name=""/>
        <p:cNvGrpSpPr/>
        <p:nvPr/>
      </p:nvGrpSpPr>
      <p:grpSpPr>
        <a:xfrm>
          <a:off x="0" y="0"/>
          <a:ext cx="0" cy="0"/>
          <a:chOff x="0" y="0"/>
          <a:chExt cx="0" cy="0"/>
        </a:xfrm>
      </p:grpSpPr>
      <p:sp>
        <p:nvSpPr>
          <p:cNvPr id="4" name="Rektangel 3"/>
          <p:cNvSpPr/>
          <p:nvPr userDrawn="1"/>
        </p:nvSpPr>
        <p:spPr>
          <a:xfrm>
            <a:off x="-15696" y="0"/>
            <a:ext cx="53809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5848349" y="1628800"/>
            <a:ext cx="5857875"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7" name="Rubrik 1"/>
          <p:cNvSpPr>
            <a:spLocks noGrp="1"/>
          </p:cNvSpPr>
          <p:nvPr>
            <p:ph type="title" hasCustomPrompt="1"/>
          </p:nvPr>
        </p:nvSpPr>
        <p:spPr>
          <a:xfrm>
            <a:off x="5848349" y="490539"/>
            <a:ext cx="5857875" cy="646329"/>
          </a:xfrm>
          <a:prstGeom prst="rect">
            <a:avLst/>
          </a:prstGeom>
        </p:spPr>
        <p:txBody>
          <a:bodyPr anchor="t">
            <a:spAutoFit/>
          </a:bodyPr>
          <a:lstStyle>
            <a:lvl1pPr>
              <a:defRPr/>
            </a:lvl1pPr>
          </a:lstStyle>
          <a:p>
            <a:r>
              <a:rPr lang="sv-SE" dirty="0"/>
              <a:t>Skriv in en rubrik</a:t>
            </a:r>
          </a:p>
        </p:txBody>
      </p:sp>
      <p:sp>
        <p:nvSpPr>
          <p:cNvPr id="12" name="Platshållare för bild 11"/>
          <p:cNvSpPr>
            <a:spLocks noGrp="1"/>
          </p:cNvSpPr>
          <p:nvPr>
            <p:ph type="pic" sz="quarter" idx="10"/>
          </p:nvPr>
        </p:nvSpPr>
        <p:spPr>
          <a:xfrm>
            <a:off x="485776" y="490539"/>
            <a:ext cx="4389973" cy="5876922"/>
          </a:xfrm>
        </p:spPr>
        <p:txBody>
          <a:bodyPr/>
          <a:lstStyle/>
          <a:p>
            <a:endParaRPr lang="sv-SE"/>
          </a:p>
        </p:txBody>
      </p:sp>
    </p:spTree>
    <p:extLst>
      <p:ext uri="{BB962C8B-B14F-4D97-AF65-F5344CB8AC3E}">
        <p14:creationId xmlns:p14="http://schemas.microsoft.com/office/powerpoint/2010/main" val="2812957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 och bild till vänster">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0" y="0"/>
            <a:ext cx="5365250" cy="6858000"/>
          </a:xfrm>
        </p:spPr>
        <p:txBody>
          <a:bodyPr>
            <a:normAutofit/>
          </a:bodyPr>
          <a:lstStyle>
            <a:lvl1pPr marL="0" indent="0">
              <a:buNone/>
              <a:defRPr sz="1900"/>
            </a:lvl1pPr>
          </a:lstStyle>
          <a:p>
            <a:r>
              <a:rPr lang="sv-SE"/>
              <a:t>Klicka på ikonen för att lägga till en bild</a:t>
            </a:r>
            <a:endParaRPr lang="sv-SE" dirty="0"/>
          </a:p>
        </p:txBody>
      </p:sp>
      <p:sp>
        <p:nvSpPr>
          <p:cNvPr id="5" name="Underrubrik 2"/>
          <p:cNvSpPr>
            <a:spLocks noGrp="1"/>
          </p:cNvSpPr>
          <p:nvPr>
            <p:ph type="subTitle" idx="1" hasCustomPrompt="1"/>
          </p:nvPr>
        </p:nvSpPr>
        <p:spPr>
          <a:xfrm>
            <a:off x="5848349" y="1628800"/>
            <a:ext cx="5857875"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2" name="Rubrik 1">
            <a:extLst>
              <a:ext uri="{FF2B5EF4-FFF2-40B4-BE49-F238E27FC236}">
                <a16:creationId xmlns:a16="http://schemas.microsoft.com/office/drawing/2014/main" id="{C8868252-7071-848B-A313-EA3C525586FC}"/>
              </a:ext>
            </a:extLst>
          </p:cNvPr>
          <p:cNvSpPr>
            <a:spLocks noGrp="1"/>
          </p:cNvSpPr>
          <p:nvPr>
            <p:ph type="title" hasCustomPrompt="1"/>
          </p:nvPr>
        </p:nvSpPr>
        <p:spPr>
          <a:xfrm>
            <a:off x="5848349" y="490539"/>
            <a:ext cx="5857875"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73845705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extsida med enkel bred ram">
    <p:bg>
      <p:bgPr>
        <a:solidFill>
          <a:schemeClr val="bg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A29784B-C7AF-47DD-807E-13CD22133254}"/>
              </a:ext>
            </a:extLst>
          </p:cNvPr>
          <p:cNvSpPr/>
          <p:nvPr userDrawn="1"/>
        </p:nvSpPr>
        <p:spPr>
          <a:xfrm>
            <a:off x="485775" y="490538"/>
            <a:ext cx="11220450" cy="5873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innehåll 2">
            <a:extLst>
              <a:ext uri="{FF2B5EF4-FFF2-40B4-BE49-F238E27FC236}">
                <a16:creationId xmlns:a16="http://schemas.microsoft.com/office/drawing/2014/main" id="{A0D06836-B560-0CD2-C0E2-402263601281}"/>
              </a:ext>
            </a:extLst>
          </p:cNvPr>
          <p:cNvSpPr>
            <a:spLocks noGrp="1"/>
          </p:cNvSpPr>
          <p:nvPr>
            <p:ph idx="12" hasCustomPrompt="1"/>
          </p:nvPr>
        </p:nvSpPr>
        <p:spPr>
          <a:xfrm>
            <a:off x="2437000" y="3248025"/>
            <a:ext cx="7316250" cy="2627313"/>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7" name="Rubrik 1">
            <a:extLst>
              <a:ext uri="{FF2B5EF4-FFF2-40B4-BE49-F238E27FC236}">
                <a16:creationId xmlns:a16="http://schemas.microsoft.com/office/drawing/2014/main" id="{CCA02D13-9BC1-62DA-4C22-14CEAEC36366}"/>
              </a:ext>
            </a:extLst>
          </p:cNvPr>
          <p:cNvSpPr>
            <a:spLocks noGrp="1"/>
          </p:cNvSpPr>
          <p:nvPr>
            <p:ph type="title" hasCustomPrompt="1"/>
          </p:nvPr>
        </p:nvSpPr>
        <p:spPr>
          <a:xfrm>
            <a:off x="2437001" y="1962150"/>
            <a:ext cx="73162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325705273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itatsida med mönstrad ram">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8B10F7-22DD-0A8A-2E9C-71C98D2ED53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29663" b="14260"/>
          <a:stretch/>
        </p:blipFill>
        <p:spPr>
          <a:xfrm>
            <a:off x="-72380" y="0"/>
            <a:ext cx="12264379" cy="6858000"/>
          </a:xfrm>
          <a:prstGeom prst="rect">
            <a:avLst/>
          </a:prstGeom>
        </p:spPr>
      </p:pic>
      <p:sp>
        <p:nvSpPr>
          <p:cNvPr id="6" name="Rektangel 5">
            <a:extLst>
              <a:ext uri="{FF2B5EF4-FFF2-40B4-BE49-F238E27FC236}">
                <a16:creationId xmlns:a16="http://schemas.microsoft.com/office/drawing/2014/main" id="{18D3B104-6BCF-519E-C7FC-8619AA01E03E}"/>
              </a:ext>
            </a:extLst>
          </p:cNvPr>
          <p:cNvSpPr/>
          <p:nvPr userDrawn="1"/>
        </p:nvSpPr>
        <p:spPr>
          <a:xfrm>
            <a:off x="974726" y="979512"/>
            <a:ext cx="10239374" cy="4895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atshållare för text 9">
            <a:extLst>
              <a:ext uri="{FF2B5EF4-FFF2-40B4-BE49-F238E27FC236}">
                <a16:creationId xmlns:a16="http://schemas.microsoft.com/office/drawing/2014/main" id="{9A0A434A-12C3-9DE2-1704-3D5C001794B1}"/>
              </a:ext>
            </a:extLst>
          </p:cNvPr>
          <p:cNvSpPr>
            <a:spLocks noGrp="1"/>
          </p:cNvSpPr>
          <p:nvPr>
            <p:ph type="body" sz="quarter" idx="10"/>
          </p:nvPr>
        </p:nvSpPr>
        <p:spPr>
          <a:xfrm>
            <a:off x="2436999" y="1962150"/>
            <a:ext cx="7315601" cy="2936875"/>
          </a:xfrm>
        </p:spPr>
        <p:txBody>
          <a:bodyPr anchor="ctr">
            <a:normAutofit/>
          </a:bodyPr>
          <a:lstStyle>
            <a:lvl1pPr>
              <a:defRPr sz="2800"/>
            </a:lvl1pPr>
            <a:lvl2pPr>
              <a:defRPr sz="2800"/>
            </a:lvl2pPr>
            <a:lvl3pPr>
              <a:defRPr sz="2800"/>
            </a:lvl3pPr>
          </a:lstStyle>
          <a:p>
            <a:pPr lvl="0"/>
            <a:r>
              <a:rPr lang="sv-SE" dirty="0"/>
              <a:t>Klicka här för att ändra format på bakgrundstexten</a:t>
            </a:r>
          </a:p>
        </p:txBody>
      </p:sp>
      <p:grpSp>
        <p:nvGrpSpPr>
          <p:cNvPr id="2" name="Grupp 1">
            <a:extLst>
              <a:ext uri="{FF2B5EF4-FFF2-40B4-BE49-F238E27FC236}">
                <a16:creationId xmlns:a16="http://schemas.microsoft.com/office/drawing/2014/main" id="{00774EEF-7DBD-6B2A-69CC-0D5D1ACD639A}"/>
              </a:ext>
            </a:extLst>
          </p:cNvPr>
          <p:cNvGrpSpPr/>
          <p:nvPr userDrawn="1"/>
        </p:nvGrpSpPr>
        <p:grpSpPr>
          <a:xfrm>
            <a:off x="9602622" y="1465208"/>
            <a:ext cx="1120942" cy="739656"/>
            <a:chOff x="9752013" y="4489450"/>
            <a:chExt cx="854075" cy="563563"/>
          </a:xfrm>
          <a:solidFill>
            <a:schemeClr val="accent3"/>
          </a:solidFill>
        </p:grpSpPr>
        <p:sp>
          <p:nvSpPr>
            <p:cNvPr id="3" name="Freeform 5">
              <a:extLst>
                <a:ext uri="{FF2B5EF4-FFF2-40B4-BE49-F238E27FC236}">
                  <a16:creationId xmlns:a16="http://schemas.microsoft.com/office/drawing/2014/main" id="{17018D17-6415-922A-16EE-CDE7FCCFD5BF}"/>
                </a:ext>
              </a:extLst>
            </p:cNvPr>
            <p:cNvSpPr>
              <a:spLocks/>
            </p:cNvSpPr>
            <p:nvPr/>
          </p:nvSpPr>
          <p:spPr bwMode="auto">
            <a:xfrm>
              <a:off x="9752013" y="4489450"/>
              <a:ext cx="396875" cy="563563"/>
            </a:xfrm>
            <a:custGeom>
              <a:avLst/>
              <a:gdLst>
                <a:gd name="T0" fmla="*/ 394 w 793"/>
                <a:gd name="T1" fmla="*/ 0 h 1124"/>
                <a:gd name="T2" fmla="*/ 0 w 793"/>
                <a:gd name="T3" fmla="*/ 395 h 1124"/>
                <a:gd name="T4" fmla="*/ 318 w 793"/>
                <a:gd name="T5" fmla="*/ 781 h 1124"/>
                <a:gd name="T6" fmla="*/ 402 w 793"/>
                <a:gd name="T7" fmla="*/ 790 h 1124"/>
                <a:gd name="T8" fmla="*/ 402 w 793"/>
                <a:gd name="T9" fmla="*/ 1108 h 1124"/>
                <a:gd name="T10" fmla="*/ 417 w 793"/>
                <a:gd name="T11" fmla="*/ 1124 h 1124"/>
                <a:gd name="T12" fmla="*/ 423 w 793"/>
                <a:gd name="T13" fmla="*/ 1121 h 1124"/>
                <a:gd name="T14" fmla="*/ 666 w 793"/>
                <a:gd name="T15" fmla="*/ 740 h 1124"/>
                <a:gd name="T16" fmla="*/ 789 w 793"/>
                <a:gd name="T17" fmla="*/ 400 h 1124"/>
                <a:gd name="T18" fmla="*/ 395 w 793"/>
                <a:gd name="T19" fmla="*/ 0 h 1124"/>
                <a:gd name="T20" fmla="*/ 394 w 793"/>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3" h="1124">
                  <a:moveTo>
                    <a:pt x="394" y="0"/>
                  </a:moveTo>
                  <a:cubicBezTo>
                    <a:pt x="176" y="0"/>
                    <a:pt x="0" y="177"/>
                    <a:pt x="0" y="395"/>
                  </a:cubicBezTo>
                  <a:cubicBezTo>
                    <a:pt x="0" y="585"/>
                    <a:pt x="139" y="744"/>
                    <a:pt x="318" y="781"/>
                  </a:cubicBezTo>
                  <a:cubicBezTo>
                    <a:pt x="318" y="781"/>
                    <a:pt x="358" y="789"/>
                    <a:pt x="402" y="790"/>
                  </a:cubicBezTo>
                  <a:cubicBezTo>
                    <a:pt x="402" y="835"/>
                    <a:pt x="402" y="1108"/>
                    <a:pt x="402" y="1108"/>
                  </a:cubicBezTo>
                  <a:cubicBezTo>
                    <a:pt x="402" y="1116"/>
                    <a:pt x="410" y="1124"/>
                    <a:pt x="417" y="1124"/>
                  </a:cubicBezTo>
                  <a:cubicBezTo>
                    <a:pt x="419" y="1124"/>
                    <a:pt x="421" y="1123"/>
                    <a:pt x="423" y="1121"/>
                  </a:cubicBezTo>
                  <a:cubicBezTo>
                    <a:pt x="491" y="1040"/>
                    <a:pt x="604" y="843"/>
                    <a:pt x="666" y="740"/>
                  </a:cubicBezTo>
                  <a:cubicBezTo>
                    <a:pt x="747" y="604"/>
                    <a:pt x="793"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4" name="Freeform 6">
              <a:extLst>
                <a:ext uri="{FF2B5EF4-FFF2-40B4-BE49-F238E27FC236}">
                  <a16:creationId xmlns:a16="http://schemas.microsoft.com/office/drawing/2014/main" id="{300D2C0B-1A2F-8F1A-BC9B-BD93EBC46DE2}"/>
                </a:ext>
              </a:extLst>
            </p:cNvPr>
            <p:cNvSpPr>
              <a:spLocks/>
            </p:cNvSpPr>
            <p:nvPr/>
          </p:nvSpPr>
          <p:spPr bwMode="auto">
            <a:xfrm>
              <a:off x="10209213" y="4489450"/>
              <a:ext cx="396875" cy="563563"/>
            </a:xfrm>
            <a:custGeom>
              <a:avLst/>
              <a:gdLst>
                <a:gd name="T0" fmla="*/ 394 w 794"/>
                <a:gd name="T1" fmla="*/ 0 h 1124"/>
                <a:gd name="T2" fmla="*/ 0 w 794"/>
                <a:gd name="T3" fmla="*/ 395 h 1124"/>
                <a:gd name="T4" fmla="*/ 318 w 794"/>
                <a:gd name="T5" fmla="*/ 781 h 1124"/>
                <a:gd name="T6" fmla="*/ 403 w 794"/>
                <a:gd name="T7" fmla="*/ 790 h 1124"/>
                <a:gd name="T8" fmla="*/ 403 w 794"/>
                <a:gd name="T9" fmla="*/ 1108 h 1124"/>
                <a:gd name="T10" fmla="*/ 417 w 794"/>
                <a:gd name="T11" fmla="*/ 1124 h 1124"/>
                <a:gd name="T12" fmla="*/ 423 w 794"/>
                <a:gd name="T13" fmla="*/ 1121 h 1124"/>
                <a:gd name="T14" fmla="*/ 666 w 794"/>
                <a:gd name="T15" fmla="*/ 740 h 1124"/>
                <a:gd name="T16" fmla="*/ 789 w 794"/>
                <a:gd name="T17" fmla="*/ 400 h 1124"/>
                <a:gd name="T18" fmla="*/ 395 w 794"/>
                <a:gd name="T19" fmla="*/ 0 h 1124"/>
                <a:gd name="T20" fmla="*/ 394 w 794"/>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4" h="1124">
                  <a:moveTo>
                    <a:pt x="394" y="0"/>
                  </a:moveTo>
                  <a:cubicBezTo>
                    <a:pt x="177" y="0"/>
                    <a:pt x="0" y="177"/>
                    <a:pt x="0" y="395"/>
                  </a:cubicBezTo>
                  <a:cubicBezTo>
                    <a:pt x="0" y="585"/>
                    <a:pt x="139" y="744"/>
                    <a:pt x="318" y="781"/>
                  </a:cubicBezTo>
                  <a:cubicBezTo>
                    <a:pt x="318" y="781"/>
                    <a:pt x="358" y="789"/>
                    <a:pt x="403" y="790"/>
                  </a:cubicBezTo>
                  <a:cubicBezTo>
                    <a:pt x="403" y="835"/>
                    <a:pt x="403" y="1108"/>
                    <a:pt x="403" y="1108"/>
                  </a:cubicBezTo>
                  <a:cubicBezTo>
                    <a:pt x="402" y="1116"/>
                    <a:pt x="410" y="1124"/>
                    <a:pt x="417" y="1124"/>
                  </a:cubicBezTo>
                  <a:cubicBezTo>
                    <a:pt x="419" y="1124"/>
                    <a:pt x="421" y="1123"/>
                    <a:pt x="423" y="1121"/>
                  </a:cubicBezTo>
                  <a:cubicBezTo>
                    <a:pt x="491" y="1040"/>
                    <a:pt x="605" y="843"/>
                    <a:pt x="666" y="740"/>
                  </a:cubicBezTo>
                  <a:cubicBezTo>
                    <a:pt x="747" y="604"/>
                    <a:pt x="794"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187870479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Avsnitt - alt 1">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484189" y="981075"/>
            <a:ext cx="5849936" cy="5383213"/>
          </a:xfrm>
          <a:prstGeom prst="rect">
            <a:avLst/>
          </a:prstGeom>
        </p:spPr>
        <p:txBody>
          <a:bodyPr anchor="ctr">
            <a:normAutofit/>
          </a:bodyPr>
          <a:lstStyle>
            <a:lvl1pPr algn="l">
              <a:lnSpc>
                <a:spcPct val="100000"/>
              </a:lnSpc>
              <a:defRPr sz="5000" baseline="0">
                <a:solidFill>
                  <a:schemeClr val="accent2"/>
                </a:solidFill>
                <a:latin typeface="Segoe UI Black" panose="020B0A02040204020203" pitchFamily="34" charset="0"/>
                <a:ea typeface="Segoe UI Black" panose="020B0A02040204020203" pitchFamily="34" charset="0"/>
              </a:defRPr>
            </a:lvl1pPr>
          </a:lstStyle>
          <a:p>
            <a:r>
              <a:rPr lang="sv-SE" dirty="0"/>
              <a:t>Avsnittsrubrik</a:t>
            </a:r>
          </a:p>
        </p:txBody>
      </p:sp>
      <p:sp>
        <p:nvSpPr>
          <p:cNvPr id="7" name="AutoShape 3"/>
          <p:cNvSpPr>
            <a:spLocks noChangeAspect="1" noChangeArrowheads="1" noTextEdit="1"/>
          </p:cNvSpPr>
          <p:nvPr userDrawn="1"/>
        </p:nvSpPr>
        <p:spPr bwMode="auto">
          <a:xfrm>
            <a:off x="3500438" y="0"/>
            <a:ext cx="86979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Freeform 5"/>
          <p:cNvSpPr>
            <a:spLocks/>
          </p:cNvSpPr>
          <p:nvPr userDrawn="1"/>
        </p:nvSpPr>
        <p:spPr bwMode="auto">
          <a:xfrm>
            <a:off x="3498851" y="1588"/>
            <a:ext cx="8699499" cy="3784600"/>
          </a:xfrm>
          <a:custGeom>
            <a:avLst/>
            <a:gdLst>
              <a:gd name="T0" fmla="*/ 380 w 5470"/>
              <a:gd name="T1" fmla="*/ 146 h 2378"/>
              <a:gd name="T2" fmla="*/ 1818 w 5470"/>
              <a:gd name="T3" fmla="*/ 1301 h 2378"/>
              <a:gd name="T4" fmla="*/ 2806 w 5470"/>
              <a:gd name="T5" fmla="*/ 2378 h 2378"/>
              <a:gd name="T6" fmla="*/ 5470 w 5470"/>
              <a:gd name="T7" fmla="*/ 5 h 2378"/>
              <a:gd name="T8" fmla="*/ 5470 w 5470"/>
              <a:gd name="T9" fmla="*/ 0 h 2378"/>
              <a:gd name="T10" fmla="*/ 0 w 5470"/>
              <a:gd name="T11" fmla="*/ 0 h 2378"/>
              <a:gd name="T12" fmla="*/ 380 w 5470"/>
              <a:gd name="T13" fmla="*/ 146 h 2378"/>
            </a:gdLst>
            <a:ahLst/>
            <a:cxnLst>
              <a:cxn ang="0">
                <a:pos x="T0" y="T1"/>
              </a:cxn>
              <a:cxn ang="0">
                <a:pos x="T2" y="T3"/>
              </a:cxn>
              <a:cxn ang="0">
                <a:pos x="T4" y="T5"/>
              </a:cxn>
              <a:cxn ang="0">
                <a:pos x="T6" y="T7"/>
              </a:cxn>
              <a:cxn ang="0">
                <a:pos x="T8" y="T9"/>
              </a:cxn>
              <a:cxn ang="0">
                <a:pos x="T10" y="T11"/>
              </a:cxn>
              <a:cxn ang="0">
                <a:pos x="T12" y="T13"/>
              </a:cxn>
            </a:cxnLst>
            <a:rect l="0" t="0" r="r" b="b"/>
            <a:pathLst>
              <a:path w="5470" h="2378">
                <a:moveTo>
                  <a:pt x="380" y="146"/>
                </a:moveTo>
                <a:cubicBezTo>
                  <a:pt x="950" y="427"/>
                  <a:pt x="1513" y="952"/>
                  <a:pt x="1818" y="1301"/>
                </a:cubicBezTo>
                <a:cubicBezTo>
                  <a:pt x="1873" y="1364"/>
                  <a:pt x="2309" y="1864"/>
                  <a:pt x="2806" y="2378"/>
                </a:cubicBezTo>
                <a:cubicBezTo>
                  <a:pt x="5470" y="5"/>
                  <a:pt x="5470" y="5"/>
                  <a:pt x="5470" y="5"/>
                </a:cubicBezTo>
                <a:cubicBezTo>
                  <a:pt x="5470" y="0"/>
                  <a:pt x="5470" y="0"/>
                  <a:pt x="5470" y="0"/>
                </a:cubicBezTo>
                <a:cubicBezTo>
                  <a:pt x="0" y="0"/>
                  <a:pt x="0" y="0"/>
                  <a:pt x="0" y="0"/>
                </a:cubicBezTo>
                <a:cubicBezTo>
                  <a:pt x="134" y="40"/>
                  <a:pt x="263" y="88"/>
                  <a:pt x="380" y="146"/>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3133927931"/>
      </p:ext>
    </p:extLst>
  </p:cSld>
  <p:clrMapOvr>
    <a:masterClrMapping/>
  </p:clrMapOvr>
  <p:extLst>
    <p:ext uri="{DCECCB84-F9BA-43D5-87BE-67443E8EF086}">
      <p15:sldGuideLst xmlns:p15="http://schemas.microsoft.com/office/powerpoint/2012/main"/>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Avsnitt - alt 2">
    <p:bg>
      <p:bgPr>
        <a:solidFill>
          <a:schemeClr val="bg2"/>
        </a:solidFill>
        <a:effectLst/>
      </p:bgPr>
    </p:bg>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5041900"/>
            <a:ext cx="1219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Rubrik 1">
            <a:extLst>
              <a:ext uri="{FF2B5EF4-FFF2-40B4-BE49-F238E27FC236}">
                <a16:creationId xmlns:a16="http://schemas.microsoft.com/office/drawing/2014/main" id="{5DF912E7-8EC8-8690-1CF3-0724D89D4D45}"/>
              </a:ext>
            </a:extLst>
          </p:cNvPr>
          <p:cNvSpPr>
            <a:spLocks noGrp="1"/>
          </p:cNvSpPr>
          <p:nvPr>
            <p:ph type="ctrTitle" hasCustomPrompt="1"/>
          </p:nvPr>
        </p:nvSpPr>
        <p:spPr>
          <a:xfrm>
            <a:off x="485775" y="488157"/>
            <a:ext cx="11220450" cy="4408487"/>
          </a:xfrm>
          <a:prstGeom prst="rect">
            <a:avLst/>
          </a:prstGeom>
        </p:spPr>
        <p:txBody>
          <a:bodyPr anchor="ctr">
            <a:noAutofit/>
          </a:bodyPr>
          <a:lstStyle>
            <a:lvl1pPr algn="l">
              <a:lnSpc>
                <a:spcPct val="100000"/>
              </a:lnSpc>
              <a:defRPr sz="5000">
                <a:solidFill>
                  <a:schemeClr val="accent2"/>
                </a:solidFill>
                <a:latin typeface="Segoe UI Black" panose="020B0A02040204020203" pitchFamily="34" charset="0"/>
                <a:ea typeface="Segoe UI Black" panose="020B0A02040204020203" pitchFamily="34" charset="0"/>
              </a:defRPr>
            </a:lvl1pPr>
          </a:lstStyle>
          <a:p>
            <a:r>
              <a:rPr lang="sv-SE" dirty="0"/>
              <a:t>Avsnittsrubrik</a:t>
            </a:r>
          </a:p>
        </p:txBody>
      </p:sp>
      <p:sp>
        <p:nvSpPr>
          <p:cNvPr id="4" name="Freeform 5">
            <a:extLst>
              <a:ext uri="{FF2B5EF4-FFF2-40B4-BE49-F238E27FC236}">
                <a16:creationId xmlns:a16="http://schemas.microsoft.com/office/drawing/2014/main" id="{3DB39755-C910-AB65-45DA-F27F5E5B49DD}"/>
              </a:ext>
            </a:extLst>
          </p:cNvPr>
          <p:cNvSpPr>
            <a:spLocks noEditPoints="1"/>
          </p:cNvSpPr>
          <p:nvPr userDrawn="1"/>
        </p:nvSpPr>
        <p:spPr bwMode="auto">
          <a:xfrm>
            <a:off x="1588" y="4896644"/>
            <a:ext cx="12190413" cy="1957388"/>
          </a:xfrm>
          <a:custGeom>
            <a:avLst/>
            <a:gdLst>
              <a:gd name="T0" fmla="*/ 0 w 7676"/>
              <a:gd name="T1" fmla="*/ 3 h 1252"/>
              <a:gd name="T2" fmla="*/ 0 w 7676"/>
              <a:gd name="T3" fmla="*/ 3 h 1252"/>
              <a:gd name="T4" fmla="*/ 0 w 7676"/>
              <a:gd name="T5" fmla="*/ 3 h 1252"/>
              <a:gd name="T6" fmla="*/ 0 w 7676"/>
              <a:gd name="T7" fmla="*/ 3 h 1252"/>
              <a:gd name="T8" fmla="*/ 6010 w 7676"/>
              <a:gd name="T9" fmla="*/ 0 h 1252"/>
              <a:gd name="T10" fmla="*/ 5859 w 7676"/>
              <a:gd name="T11" fmla="*/ 3 h 1252"/>
              <a:gd name="T12" fmla="*/ 0 w 7676"/>
              <a:gd name="T13" fmla="*/ 3 h 1252"/>
              <a:gd name="T14" fmla="*/ 0 w 7676"/>
              <a:gd name="T15" fmla="*/ 1252 h 1252"/>
              <a:gd name="T16" fmla="*/ 7676 w 7676"/>
              <a:gd name="T17" fmla="*/ 1252 h 1252"/>
              <a:gd name="T18" fmla="*/ 7676 w 7676"/>
              <a:gd name="T19" fmla="*/ 3 h 1252"/>
              <a:gd name="T20" fmla="*/ 7185 w 7676"/>
              <a:gd name="T21" fmla="*/ 439 h 1252"/>
              <a:gd name="T22" fmla="*/ 6714 w 7676"/>
              <a:gd name="T23" fmla="*/ 77 h 1252"/>
              <a:gd name="T24" fmla="*/ 6010 w 7676"/>
              <a:gd name="T25"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76" h="1252">
                <a:moveTo>
                  <a:pt x="0" y="3"/>
                </a:moveTo>
                <a:cubicBezTo>
                  <a:pt x="0" y="3"/>
                  <a:pt x="0" y="3"/>
                  <a:pt x="0" y="3"/>
                </a:cubicBezTo>
                <a:cubicBezTo>
                  <a:pt x="0" y="3"/>
                  <a:pt x="0" y="3"/>
                  <a:pt x="0" y="3"/>
                </a:cubicBezTo>
                <a:cubicBezTo>
                  <a:pt x="0" y="3"/>
                  <a:pt x="0" y="3"/>
                  <a:pt x="0" y="3"/>
                </a:cubicBezTo>
                <a:moveTo>
                  <a:pt x="6010" y="0"/>
                </a:moveTo>
                <a:cubicBezTo>
                  <a:pt x="5919" y="0"/>
                  <a:pt x="5859" y="3"/>
                  <a:pt x="5859" y="3"/>
                </a:cubicBezTo>
                <a:cubicBezTo>
                  <a:pt x="184" y="3"/>
                  <a:pt x="5" y="3"/>
                  <a:pt x="0" y="3"/>
                </a:cubicBezTo>
                <a:cubicBezTo>
                  <a:pt x="0" y="1252"/>
                  <a:pt x="0" y="1252"/>
                  <a:pt x="0" y="1252"/>
                </a:cubicBezTo>
                <a:cubicBezTo>
                  <a:pt x="7676" y="1252"/>
                  <a:pt x="7676" y="1252"/>
                  <a:pt x="7676" y="1252"/>
                </a:cubicBezTo>
                <a:cubicBezTo>
                  <a:pt x="7676" y="99"/>
                  <a:pt x="7676" y="3"/>
                  <a:pt x="7676" y="3"/>
                </a:cubicBezTo>
                <a:cubicBezTo>
                  <a:pt x="7185" y="439"/>
                  <a:pt x="7185" y="439"/>
                  <a:pt x="7185" y="439"/>
                </a:cubicBezTo>
                <a:cubicBezTo>
                  <a:pt x="7097" y="347"/>
                  <a:pt x="6959" y="165"/>
                  <a:pt x="6714" y="77"/>
                </a:cubicBezTo>
                <a:cubicBezTo>
                  <a:pt x="6533" y="11"/>
                  <a:pt x="6203" y="0"/>
                  <a:pt x="6010" y="0"/>
                </a:cubicBezTo>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397667865"/>
      </p:ext>
    </p:extLst>
  </p:cSld>
  <p:clrMapOvr>
    <a:masterClrMapping/>
  </p:clrMapOvr>
  <p:extLst>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_Avsnitt - alt 3">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9A6D6CEE-CF29-DF33-CBD6-C908DD5F4907}"/>
              </a:ext>
            </a:extLst>
          </p:cNvPr>
          <p:cNvSpPr>
            <a:spLocks noEditPoints="1"/>
          </p:cNvSpPr>
          <p:nvPr userDrawn="1"/>
        </p:nvSpPr>
        <p:spPr bwMode="auto">
          <a:xfrm>
            <a:off x="1588" y="5362117"/>
            <a:ext cx="12190413" cy="1522413"/>
          </a:xfrm>
          <a:custGeom>
            <a:avLst/>
            <a:gdLst>
              <a:gd name="T0" fmla="*/ 6010 w 7676"/>
              <a:gd name="T1" fmla="*/ 12 h 956"/>
              <a:gd name="T2" fmla="*/ 5859 w 7676"/>
              <a:gd name="T3" fmla="*/ 15 h 956"/>
              <a:gd name="T4" fmla="*/ 0 w 7676"/>
              <a:gd name="T5" fmla="*/ 15 h 956"/>
              <a:gd name="T6" fmla="*/ 0 w 7676"/>
              <a:gd name="T7" fmla="*/ 956 h 956"/>
              <a:gd name="T8" fmla="*/ 7676 w 7676"/>
              <a:gd name="T9" fmla="*/ 956 h 956"/>
              <a:gd name="T10" fmla="*/ 7676 w 7676"/>
              <a:gd name="T11" fmla="*/ 15 h 956"/>
              <a:gd name="T12" fmla="*/ 7185 w 7676"/>
              <a:gd name="T13" fmla="*/ 451 h 956"/>
              <a:gd name="T14" fmla="*/ 6714 w 7676"/>
              <a:gd name="T15" fmla="*/ 89 h 956"/>
              <a:gd name="T16" fmla="*/ 6010 w 7676"/>
              <a:gd name="T17" fmla="*/ 12 h 956"/>
              <a:gd name="T18" fmla="*/ 0 w 7676"/>
              <a:gd name="T19" fmla="*/ 15 h 956"/>
              <a:gd name="T20" fmla="*/ 0 w 7676"/>
              <a:gd name="T21" fmla="*/ 15 h 956"/>
              <a:gd name="T22" fmla="*/ 0 w 7676"/>
              <a:gd name="T23" fmla="*/ 15 h 956"/>
              <a:gd name="T24" fmla="*/ 0 w 7676"/>
              <a:gd name="T25" fmla="*/ 15 h 956"/>
              <a:gd name="T26" fmla="*/ 7676 w 7676"/>
              <a:gd name="T27" fmla="*/ 0 h 956"/>
              <a:gd name="T28" fmla="*/ 7676 w 7676"/>
              <a:gd name="T29" fmla="*/ 15 h 956"/>
              <a:gd name="T30" fmla="*/ 7676 w 7676"/>
              <a:gd name="T31" fmla="*/ 15 h 956"/>
              <a:gd name="T32" fmla="*/ 7676 w 7676"/>
              <a:gd name="T33" fmla="*/ 0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76" h="956">
                <a:moveTo>
                  <a:pt x="6010" y="12"/>
                </a:moveTo>
                <a:cubicBezTo>
                  <a:pt x="5919" y="12"/>
                  <a:pt x="5859" y="15"/>
                  <a:pt x="5859" y="15"/>
                </a:cubicBezTo>
                <a:cubicBezTo>
                  <a:pt x="184" y="15"/>
                  <a:pt x="5" y="15"/>
                  <a:pt x="0" y="15"/>
                </a:cubicBezTo>
                <a:cubicBezTo>
                  <a:pt x="0" y="956"/>
                  <a:pt x="0" y="956"/>
                  <a:pt x="0" y="956"/>
                </a:cubicBezTo>
                <a:cubicBezTo>
                  <a:pt x="7676" y="956"/>
                  <a:pt x="7676" y="956"/>
                  <a:pt x="7676" y="956"/>
                </a:cubicBezTo>
                <a:cubicBezTo>
                  <a:pt x="7676" y="268"/>
                  <a:pt x="7676" y="66"/>
                  <a:pt x="7676" y="15"/>
                </a:cubicBezTo>
                <a:cubicBezTo>
                  <a:pt x="7185" y="451"/>
                  <a:pt x="7185" y="451"/>
                  <a:pt x="7185" y="451"/>
                </a:cubicBezTo>
                <a:cubicBezTo>
                  <a:pt x="7097" y="359"/>
                  <a:pt x="6959" y="177"/>
                  <a:pt x="6714" y="89"/>
                </a:cubicBezTo>
                <a:cubicBezTo>
                  <a:pt x="6533" y="23"/>
                  <a:pt x="6203" y="12"/>
                  <a:pt x="6010" y="12"/>
                </a:cubicBezTo>
                <a:moveTo>
                  <a:pt x="0" y="15"/>
                </a:moveTo>
                <a:cubicBezTo>
                  <a:pt x="0" y="15"/>
                  <a:pt x="0" y="15"/>
                  <a:pt x="0" y="15"/>
                </a:cubicBezTo>
                <a:cubicBezTo>
                  <a:pt x="0" y="15"/>
                  <a:pt x="0" y="15"/>
                  <a:pt x="0" y="15"/>
                </a:cubicBezTo>
                <a:cubicBezTo>
                  <a:pt x="0" y="15"/>
                  <a:pt x="0" y="15"/>
                  <a:pt x="0" y="15"/>
                </a:cubicBezTo>
                <a:moveTo>
                  <a:pt x="7676" y="0"/>
                </a:moveTo>
                <a:cubicBezTo>
                  <a:pt x="7676" y="0"/>
                  <a:pt x="7676" y="4"/>
                  <a:pt x="7676" y="15"/>
                </a:cubicBezTo>
                <a:cubicBezTo>
                  <a:pt x="7676" y="15"/>
                  <a:pt x="7676" y="15"/>
                  <a:pt x="7676" y="15"/>
                </a:cubicBezTo>
                <a:cubicBezTo>
                  <a:pt x="7676" y="0"/>
                  <a:pt x="7676" y="0"/>
                  <a:pt x="7676"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4" name="Rubrik 1">
            <a:extLst>
              <a:ext uri="{FF2B5EF4-FFF2-40B4-BE49-F238E27FC236}">
                <a16:creationId xmlns:a16="http://schemas.microsoft.com/office/drawing/2014/main" id="{AEE7DBBC-7CC5-2474-25B1-11DE25B8AE3B}"/>
              </a:ext>
            </a:extLst>
          </p:cNvPr>
          <p:cNvSpPr>
            <a:spLocks noGrp="1"/>
          </p:cNvSpPr>
          <p:nvPr>
            <p:ph type="ctrTitle" hasCustomPrompt="1"/>
          </p:nvPr>
        </p:nvSpPr>
        <p:spPr>
          <a:xfrm>
            <a:off x="485775" y="5875338"/>
            <a:ext cx="10218737" cy="577998"/>
          </a:xfrm>
          <a:prstGeom prst="rect">
            <a:avLst/>
          </a:prstGeom>
        </p:spPr>
        <p:txBody>
          <a:bodyPr anchor="ctr">
            <a:normAutofit/>
          </a:bodyPr>
          <a:lstStyle>
            <a:lvl1pPr algn="l">
              <a:lnSpc>
                <a:spcPct val="100000"/>
              </a:lnSpc>
              <a:defRPr sz="4400">
                <a:solidFill>
                  <a:schemeClr val="accent2"/>
                </a:solidFill>
                <a:latin typeface="Segoe UI Black" panose="020B0A02040204020203" pitchFamily="34" charset="0"/>
                <a:ea typeface="Segoe UI Black" panose="020B0A02040204020203" pitchFamily="34" charset="0"/>
              </a:defRPr>
            </a:lvl1pPr>
          </a:lstStyle>
          <a:p>
            <a:r>
              <a:rPr lang="sv-SE" dirty="0"/>
              <a:t>Avsnittsrubrik</a:t>
            </a:r>
          </a:p>
        </p:txBody>
      </p:sp>
    </p:spTree>
    <p:extLst>
      <p:ext uri="{BB962C8B-B14F-4D97-AF65-F5344CB8AC3E}">
        <p14:creationId xmlns:p14="http://schemas.microsoft.com/office/powerpoint/2010/main" val="3338313629"/>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Plats för flera logotyper">
    <p:bg>
      <p:bgPr>
        <a:solidFill>
          <a:schemeClr val="bg2"/>
        </a:solidFill>
        <a:effectLst/>
      </p:bgPr>
    </p:bg>
    <p:spTree>
      <p:nvGrpSpPr>
        <p:cNvPr id="1" name=""/>
        <p:cNvGrpSpPr/>
        <p:nvPr/>
      </p:nvGrpSpPr>
      <p:grpSpPr>
        <a:xfrm>
          <a:off x="0" y="0"/>
          <a:ext cx="0" cy="0"/>
          <a:chOff x="0" y="0"/>
          <a:chExt cx="0" cy="0"/>
        </a:xfrm>
      </p:grpSpPr>
      <p:sp>
        <p:nvSpPr>
          <p:cNvPr id="7" name="Freeform 5">
            <a:extLst>
              <a:ext uri="{FF2B5EF4-FFF2-40B4-BE49-F238E27FC236}">
                <a16:creationId xmlns:a16="http://schemas.microsoft.com/office/drawing/2014/main" id="{00E5C343-D820-F671-20BE-7E86876C80D6}"/>
              </a:ext>
            </a:extLst>
          </p:cNvPr>
          <p:cNvSpPr>
            <a:spLocks noEditPoints="1"/>
          </p:cNvSpPr>
          <p:nvPr userDrawn="1"/>
        </p:nvSpPr>
        <p:spPr bwMode="auto">
          <a:xfrm>
            <a:off x="1588" y="4899025"/>
            <a:ext cx="12190413" cy="1957388"/>
          </a:xfrm>
          <a:custGeom>
            <a:avLst/>
            <a:gdLst>
              <a:gd name="T0" fmla="*/ 0 w 7676"/>
              <a:gd name="T1" fmla="*/ 3 h 1252"/>
              <a:gd name="T2" fmla="*/ 0 w 7676"/>
              <a:gd name="T3" fmla="*/ 3 h 1252"/>
              <a:gd name="T4" fmla="*/ 0 w 7676"/>
              <a:gd name="T5" fmla="*/ 3 h 1252"/>
              <a:gd name="T6" fmla="*/ 0 w 7676"/>
              <a:gd name="T7" fmla="*/ 3 h 1252"/>
              <a:gd name="T8" fmla="*/ 6010 w 7676"/>
              <a:gd name="T9" fmla="*/ 0 h 1252"/>
              <a:gd name="T10" fmla="*/ 5859 w 7676"/>
              <a:gd name="T11" fmla="*/ 3 h 1252"/>
              <a:gd name="T12" fmla="*/ 0 w 7676"/>
              <a:gd name="T13" fmla="*/ 3 h 1252"/>
              <a:gd name="T14" fmla="*/ 0 w 7676"/>
              <a:gd name="T15" fmla="*/ 1252 h 1252"/>
              <a:gd name="T16" fmla="*/ 7676 w 7676"/>
              <a:gd name="T17" fmla="*/ 1252 h 1252"/>
              <a:gd name="T18" fmla="*/ 7676 w 7676"/>
              <a:gd name="T19" fmla="*/ 3 h 1252"/>
              <a:gd name="T20" fmla="*/ 7185 w 7676"/>
              <a:gd name="T21" fmla="*/ 439 h 1252"/>
              <a:gd name="T22" fmla="*/ 6714 w 7676"/>
              <a:gd name="T23" fmla="*/ 77 h 1252"/>
              <a:gd name="T24" fmla="*/ 6010 w 7676"/>
              <a:gd name="T25"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76" h="1252">
                <a:moveTo>
                  <a:pt x="0" y="3"/>
                </a:moveTo>
                <a:cubicBezTo>
                  <a:pt x="0" y="3"/>
                  <a:pt x="0" y="3"/>
                  <a:pt x="0" y="3"/>
                </a:cubicBezTo>
                <a:cubicBezTo>
                  <a:pt x="0" y="3"/>
                  <a:pt x="0" y="3"/>
                  <a:pt x="0" y="3"/>
                </a:cubicBezTo>
                <a:cubicBezTo>
                  <a:pt x="0" y="3"/>
                  <a:pt x="0" y="3"/>
                  <a:pt x="0" y="3"/>
                </a:cubicBezTo>
                <a:moveTo>
                  <a:pt x="6010" y="0"/>
                </a:moveTo>
                <a:cubicBezTo>
                  <a:pt x="5919" y="0"/>
                  <a:pt x="5859" y="3"/>
                  <a:pt x="5859" y="3"/>
                </a:cubicBezTo>
                <a:cubicBezTo>
                  <a:pt x="184" y="3"/>
                  <a:pt x="5" y="3"/>
                  <a:pt x="0" y="3"/>
                </a:cubicBezTo>
                <a:cubicBezTo>
                  <a:pt x="0" y="1252"/>
                  <a:pt x="0" y="1252"/>
                  <a:pt x="0" y="1252"/>
                </a:cubicBezTo>
                <a:cubicBezTo>
                  <a:pt x="7676" y="1252"/>
                  <a:pt x="7676" y="1252"/>
                  <a:pt x="7676" y="1252"/>
                </a:cubicBezTo>
                <a:cubicBezTo>
                  <a:pt x="7676" y="99"/>
                  <a:pt x="7676" y="3"/>
                  <a:pt x="7676" y="3"/>
                </a:cubicBezTo>
                <a:cubicBezTo>
                  <a:pt x="7185" y="439"/>
                  <a:pt x="7185" y="439"/>
                  <a:pt x="7185" y="439"/>
                </a:cubicBezTo>
                <a:cubicBezTo>
                  <a:pt x="7097" y="347"/>
                  <a:pt x="6959" y="165"/>
                  <a:pt x="6714" y="77"/>
                </a:cubicBezTo>
                <a:cubicBezTo>
                  <a:pt x="6533" y="11"/>
                  <a:pt x="6203" y="0"/>
                  <a:pt x="6010"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Platshållare för bild 3">
            <a:extLst>
              <a:ext uri="{FF2B5EF4-FFF2-40B4-BE49-F238E27FC236}">
                <a16:creationId xmlns:a16="http://schemas.microsoft.com/office/drawing/2014/main" id="{D8C877A7-DFE2-7199-7696-B593EB476F7C}"/>
              </a:ext>
            </a:extLst>
          </p:cNvPr>
          <p:cNvSpPr>
            <a:spLocks noGrp="1"/>
          </p:cNvSpPr>
          <p:nvPr>
            <p:ph type="pic" sz="quarter" idx="10" hasCustomPrompt="1"/>
          </p:nvPr>
        </p:nvSpPr>
        <p:spPr>
          <a:xfrm>
            <a:off x="478259" y="5515769"/>
            <a:ext cx="1800225" cy="719137"/>
          </a:xfrm>
        </p:spPr>
        <p:txBody>
          <a:bodyPr/>
          <a:lstStyle>
            <a:lvl1pPr>
              <a:defRPr lang="sv-SE"/>
            </a:lvl1pPr>
          </a:lstStyle>
          <a:p>
            <a:r>
              <a:rPr lang="sv-SE" dirty="0"/>
              <a:t>Logotyp</a:t>
            </a:r>
          </a:p>
        </p:txBody>
      </p:sp>
      <p:sp>
        <p:nvSpPr>
          <p:cNvPr id="11" name="Platshållare för bild 3">
            <a:extLst>
              <a:ext uri="{FF2B5EF4-FFF2-40B4-BE49-F238E27FC236}">
                <a16:creationId xmlns:a16="http://schemas.microsoft.com/office/drawing/2014/main" id="{4117A749-719D-7123-5B93-46534EF28F21}"/>
              </a:ext>
            </a:extLst>
          </p:cNvPr>
          <p:cNvSpPr>
            <a:spLocks noGrp="1"/>
          </p:cNvSpPr>
          <p:nvPr>
            <p:ph type="pic" sz="quarter" idx="11" hasCustomPrompt="1"/>
          </p:nvPr>
        </p:nvSpPr>
        <p:spPr>
          <a:xfrm>
            <a:off x="3075164" y="5515769"/>
            <a:ext cx="1800225" cy="719137"/>
          </a:xfrm>
        </p:spPr>
        <p:txBody>
          <a:bodyPr/>
          <a:lstStyle>
            <a:lvl1pPr>
              <a:defRPr lang="sv-SE"/>
            </a:lvl1pPr>
          </a:lstStyle>
          <a:p>
            <a:r>
              <a:rPr lang="sv-SE" dirty="0"/>
              <a:t>Logotyp</a:t>
            </a:r>
          </a:p>
        </p:txBody>
      </p:sp>
      <p:sp>
        <p:nvSpPr>
          <p:cNvPr id="12" name="Platshållare för bild 3">
            <a:extLst>
              <a:ext uri="{FF2B5EF4-FFF2-40B4-BE49-F238E27FC236}">
                <a16:creationId xmlns:a16="http://schemas.microsoft.com/office/drawing/2014/main" id="{8E36BC24-423A-9533-9C5C-E2D879FFFA9D}"/>
              </a:ext>
            </a:extLst>
          </p:cNvPr>
          <p:cNvSpPr>
            <a:spLocks noGrp="1"/>
          </p:cNvSpPr>
          <p:nvPr>
            <p:ph type="pic" sz="quarter" idx="12" hasCustomPrompt="1"/>
          </p:nvPr>
        </p:nvSpPr>
        <p:spPr>
          <a:xfrm>
            <a:off x="5672069" y="5515769"/>
            <a:ext cx="1800225" cy="719137"/>
          </a:xfrm>
        </p:spPr>
        <p:txBody>
          <a:bodyPr/>
          <a:lstStyle>
            <a:lvl1pPr>
              <a:defRPr lang="sv-SE"/>
            </a:lvl1pPr>
          </a:lstStyle>
          <a:p>
            <a:r>
              <a:rPr lang="sv-SE" dirty="0"/>
              <a:t>Logotyp</a:t>
            </a:r>
          </a:p>
        </p:txBody>
      </p:sp>
      <p:sp>
        <p:nvSpPr>
          <p:cNvPr id="13" name="Platshållare för bild 3">
            <a:extLst>
              <a:ext uri="{FF2B5EF4-FFF2-40B4-BE49-F238E27FC236}">
                <a16:creationId xmlns:a16="http://schemas.microsoft.com/office/drawing/2014/main" id="{83D779E6-9CFF-0A51-9E8D-9FD6769429C9}"/>
              </a:ext>
            </a:extLst>
          </p:cNvPr>
          <p:cNvSpPr>
            <a:spLocks noGrp="1"/>
          </p:cNvSpPr>
          <p:nvPr>
            <p:ph type="pic" sz="quarter" idx="13" hasCustomPrompt="1"/>
          </p:nvPr>
        </p:nvSpPr>
        <p:spPr>
          <a:xfrm>
            <a:off x="8268973" y="5515769"/>
            <a:ext cx="1800225" cy="719137"/>
          </a:xfrm>
        </p:spPr>
        <p:txBody>
          <a:bodyPr/>
          <a:lstStyle>
            <a:lvl1pPr>
              <a:defRPr lang="sv-SE"/>
            </a:lvl1pPr>
          </a:lstStyle>
          <a:p>
            <a:r>
              <a:rPr lang="sv-SE" dirty="0"/>
              <a:t>Logotyp</a:t>
            </a:r>
          </a:p>
        </p:txBody>
      </p:sp>
      <p:sp>
        <p:nvSpPr>
          <p:cNvPr id="3" name="Rubrik 1">
            <a:extLst>
              <a:ext uri="{FF2B5EF4-FFF2-40B4-BE49-F238E27FC236}">
                <a16:creationId xmlns:a16="http://schemas.microsoft.com/office/drawing/2014/main" id="{6751677A-74F8-6A8D-1C3B-D80257E6FFCF}"/>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
        <p:nvSpPr>
          <p:cNvPr id="2" name="Platshållare för innehåll 5">
            <a:extLst>
              <a:ext uri="{FF2B5EF4-FFF2-40B4-BE49-F238E27FC236}">
                <a16:creationId xmlns:a16="http://schemas.microsoft.com/office/drawing/2014/main" id="{44867ECD-6CAB-1869-E647-03EE1A2B3238}"/>
              </a:ext>
            </a:extLst>
          </p:cNvPr>
          <p:cNvSpPr>
            <a:spLocks noGrp="1"/>
          </p:cNvSpPr>
          <p:nvPr>
            <p:ph sz="quarter" idx="14"/>
          </p:nvPr>
        </p:nvSpPr>
        <p:spPr>
          <a:xfrm>
            <a:off x="485775" y="1628801"/>
            <a:ext cx="9267475" cy="2952328"/>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551543453"/>
      </p:ext>
    </p:extLst>
  </p:cSld>
  <p:clrMapOvr>
    <a:masterClrMapping/>
  </p:clrMapOvr>
  <p:extLst>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om sida med bakgrundfärg">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3094782"/>
      </p:ext>
    </p:extLst>
  </p:cSld>
  <p:clrMapOvr>
    <a:overrideClrMapping bg1="lt1" tx1="dk1" bg2="lt2" tx2="dk2" accent1="accent1" accent2="accent2" accent3="accent3" accent4="accent4" accent5="accent5" accent6="accent6" hlink="hlink" folHlink="folHlink"/>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1_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27624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Första sida – lång rubrik">
    <p:bg>
      <p:bgPr>
        <a:solidFill>
          <a:schemeClr val="bg2"/>
        </a:solidFill>
        <a:effectLst/>
      </p:bgPr>
    </p:bg>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85775" y="2154725"/>
            <a:ext cx="11220450" cy="998278"/>
          </a:xfrm>
        </p:spPr>
        <p:txBody>
          <a:bodyPr anchor="t">
            <a:noAutofit/>
          </a:bodyPr>
          <a:lstStyle>
            <a:lvl1pPr marL="0" indent="0" algn="l">
              <a:buNone/>
              <a:defRPr sz="28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5775" y="490539"/>
            <a:ext cx="11220450" cy="1664186"/>
          </a:xfrm>
          <a:prstGeom prst="rect">
            <a:avLst/>
          </a:prstGeo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dirty="0"/>
              <a:t>Skriv in en rubrik</a:t>
            </a:r>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Tree>
    <p:extLst>
      <p:ext uri="{BB962C8B-B14F-4D97-AF65-F5344CB8AC3E}">
        <p14:creationId xmlns:p14="http://schemas.microsoft.com/office/powerpoint/2010/main" val="363476179"/>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Första sida – plats för bild">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sv-SE"/>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
        <p:nvSpPr>
          <p:cNvPr id="4" name="Underrubrik 2">
            <a:extLst>
              <a:ext uri="{FF2B5EF4-FFF2-40B4-BE49-F238E27FC236}">
                <a16:creationId xmlns:a16="http://schemas.microsoft.com/office/drawing/2014/main" id="{C40FC342-C82B-6C95-1CE3-890A890D9DB3}"/>
              </a:ext>
            </a:extLst>
          </p:cNvPr>
          <p:cNvSpPr>
            <a:spLocks noGrp="1"/>
          </p:cNvSpPr>
          <p:nvPr>
            <p:ph type="subTitle" idx="1" hasCustomPrompt="1"/>
          </p:nvPr>
        </p:nvSpPr>
        <p:spPr>
          <a:xfrm>
            <a:off x="485775" y="6002338"/>
            <a:ext cx="5610225" cy="608895"/>
          </a:xfrm>
        </p:spPr>
        <p:txBody>
          <a:bodyPr anchor="t">
            <a:normAutofit/>
          </a:bodyPr>
          <a:lstStyle>
            <a:lvl1pPr marL="0" indent="0" algn="l">
              <a:buNone/>
              <a:defRPr sz="2400" b="0">
                <a:solidFill>
                  <a:schemeClr val="accent2"/>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5" name="Rubrik 1">
            <a:extLst>
              <a:ext uri="{FF2B5EF4-FFF2-40B4-BE49-F238E27FC236}">
                <a16:creationId xmlns:a16="http://schemas.microsoft.com/office/drawing/2014/main" id="{7E9A1AA0-2DF2-ADC2-86C3-270A33565CB9}"/>
              </a:ext>
            </a:extLst>
          </p:cNvPr>
          <p:cNvSpPr>
            <a:spLocks noGrp="1"/>
          </p:cNvSpPr>
          <p:nvPr>
            <p:ph type="ctrTitle" hasCustomPrompt="1"/>
          </p:nvPr>
        </p:nvSpPr>
        <p:spPr>
          <a:xfrm>
            <a:off x="485775" y="4094162"/>
            <a:ext cx="4746129" cy="1954213"/>
          </a:xfrm>
          <a:prstGeom prst="rect">
            <a:avLst/>
          </a:prstGeom>
        </p:spPr>
        <p:txBody>
          <a:bodyPr anchor="b">
            <a:normAutofit/>
          </a:bodyPr>
          <a:lstStyle>
            <a:lvl1pPr algn="l">
              <a:lnSpc>
                <a:spcPct val="100000"/>
              </a:lnSpc>
              <a:defRPr sz="5200">
                <a:solidFill>
                  <a:schemeClr val="accent2"/>
                </a:solidFill>
                <a:latin typeface="Segoe UI Black" panose="020B0A02040204020203" pitchFamily="34" charset="0"/>
                <a:ea typeface="Segoe UI Black" panose="020B0A02040204020203" pitchFamily="34" charset="0"/>
              </a:defRPr>
            </a:lvl1pPr>
          </a:lstStyle>
          <a:p>
            <a:r>
              <a:rPr lang="sv-SE" dirty="0"/>
              <a:t>Skriv in </a:t>
            </a:r>
            <a:br>
              <a:rPr lang="sv-SE" dirty="0"/>
            </a:br>
            <a:r>
              <a:rPr lang="sv-SE" dirty="0"/>
              <a:t>en rubrik</a:t>
            </a:r>
          </a:p>
        </p:txBody>
      </p:sp>
    </p:spTree>
    <p:extLst>
      <p:ext uri="{BB962C8B-B14F-4D97-AF65-F5344CB8AC3E}">
        <p14:creationId xmlns:p14="http://schemas.microsoft.com/office/powerpoint/2010/main" val="3559351378"/>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Avslut med logotyp">
    <p:bg>
      <p:bgPr>
        <a:solidFill>
          <a:schemeClr val="accent2"/>
        </a:solidFill>
        <a:effectLst/>
      </p:bgPr>
    </p:bg>
    <p:spTree>
      <p:nvGrpSpPr>
        <p:cNvPr id="1" name=""/>
        <p:cNvGrpSpPr/>
        <p:nvPr/>
      </p:nvGrpSpPr>
      <p:grpSpPr>
        <a:xfrm>
          <a:off x="0" y="0"/>
          <a:ext cx="0" cy="0"/>
          <a:chOff x="0" y="0"/>
          <a:chExt cx="0" cy="0"/>
        </a:xfrm>
      </p:grpSpPr>
      <p:grpSp>
        <p:nvGrpSpPr>
          <p:cNvPr id="6" name="Grupp 5"/>
          <p:cNvGrpSpPr/>
          <p:nvPr userDrawn="1"/>
        </p:nvGrpSpPr>
        <p:grpSpPr>
          <a:xfrm>
            <a:off x="3720966" y="2060203"/>
            <a:ext cx="4750067" cy="2376909"/>
            <a:chOff x="3720966" y="1988195"/>
            <a:chExt cx="4750067" cy="2376909"/>
          </a:xfrm>
        </p:grpSpPr>
        <p:sp>
          <p:nvSpPr>
            <p:cNvPr id="5" name="Rektangel 4"/>
            <p:cNvSpPr/>
            <p:nvPr userDrawn="1"/>
          </p:nvSpPr>
          <p:spPr>
            <a:xfrm>
              <a:off x="3720966" y="1988195"/>
              <a:ext cx="4750067" cy="2376909"/>
            </a:xfrm>
            <a:prstGeom prst="rect">
              <a:avLst/>
            </a:prstGeom>
            <a:solidFill>
              <a:schemeClr val="accent2"/>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sv-SE"/>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6444" y="2675530"/>
              <a:ext cx="3319110" cy="1002237"/>
            </a:xfrm>
            <a:prstGeom prst="rect">
              <a:avLst/>
            </a:prstGeom>
          </p:spPr>
        </p:pic>
      </p:grpSp>
    </p:spTree>
    <p:extLst>
      <p:ext uri="{BB962C8B-B14F-4D97-AF65-F5344CB8AC3E}">
        <p14:creationId xmlns:p14="http://schemas.microsoft.com/office/powerpoint/2010/main" val="201994060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Första sida med rubrik - alt 1">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7488"/>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85775" y="5872162"/>
            <a:ext cx="9282633" cy="488951"/>
          </a:xfrm>
          <a:prstGeom prst="rect">
            <a:avLst/>
          </a:prstGeom>
        </p:spPr>
        <p:txBody>
          <a:bodyPr anchor="t">
            <a:normAutofit/>
          </a:bodyPr>
          <a:lstStyle>
            <a:lvl1pPr marL="0" indent="0" algn="l">
              <a:buNone/>
              <a:defRPr sz="2400" b="0">
                <a:solidFill>
                  <a:schemeClr val="accent1"/>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5775" y="1989137"/>
            <a:ext cx="7410450" cy="3883025"/>
          </a:xfrm>
        </p:spPr>
        <p:txBody>
          <a:bodyPr anchor="b">
            <a:normAutofit/>
          </a:bodyPr>
          <a:lstStyle>
            <a:lvl1pPr algn="l">
              <a:lnSpc>
                <a:spcPct val="100000"/>
              </a:lnSpc>
              <a:defRPr sz="5200">
                <a:solidFill>
                  <a:schemeClr val="accent1"/>
                </a:solidFill>
                <a:latin typeface="Segoe UI Black" panose="020B0A02040204020203" pitchFamily="34" charset="0"/>
                <a:ea typeface="Segoe UI Black" panose="020B0A02040204020203" pitchFamily="34" charset="0"/>
              </a:defRPr>
            </a:lvl1pPr>
          </a:lstStyle>
          <a:p>
            <a:r>
              <a:rPr lang="sv-SE" dirty="0"/>
              <a:t>Skriv in en rubrik</a:t>
            </a:r>
          </a:p>
        </p:txBody>
      </p:sp>
      <p:grpSp>
        <p:nvGrpSpPr>
          <p:cNvPr id="5" name="Grupp 4"/>
          <p:cNvGrpSpPr/>
          <p:nvPr userDrawn="1"/>
        </p:nvGrpSpPr>
        <p:grpSpPr>
          <a:xfrm>
            <a:off x="191344" y="188640"/>
            <a:ext cx="1977638" cy="977512"/>
            <a:chOff x="263352" y="260648"/>
            <a:chExt cx="1977638" cy="977512"/>
          </a:xfrm>
        </p:grpSpPr>
        <p:sp>
          <p:nvSpPr>
            <p:cNvPr id="10" name="Rektangel 9"/>
            <p:cNvSpPr/>
            <p:nvPr userDrawn="1"/>
          </p:nvSpPr>
          <p:spPr>
            <a:xfrm>
              <a:off x="263352" y="260648"/>
              <a:ext cx="1977638" cy="9775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9351" y="548680"/>
              <a:ext cx="1408969" cy="425136"/>
            </a:xfrm>
            <a:prstGeom prst="rect">
              <a:avLst/>
            </a:prstGeom>
          </p:spPr>
        </p:pic>
      </p:grpSp>
    </p:spTree>
    <p:extLst>
      <p:ext uri="{BB962C8B-B14F-4D97-AF65-F5344CB8AC3E}">
        <p14:creationId xmlns:p14="http://schemas.microsoft.com/office/powerpoint/2010/main" val="3808070077"/>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Innehåll, agenda">
    <p:bg>
      <p:bgPr>
        <a:solidFill>
          <a:schemeClr val="bg2"/>
        </a:solidFill>
        <a:effectLst/>
      </p:bgPr>
    </p:bg>
    <p:spTree>
      <p:nvGrpSpPr>
        <p:cNvPr id="1" name=""/>
        <p:cNvGrpSpPr/>
        <p:nvPr/>
      </p:nvGrpSpPr>
      <p:grpSpPr>
        <a:xfrm>
          <a:off x="0" y="0"/>
          <a:ext cx="0" cy="0"/>
          <a:chOff x="0" y="0"/>
          <a:chExt cx="0" cy="0"/>
        </a:xfrm>
      </p:grpSpPr>
      <p:sp>
        <p:nvSpPr>
          <p:cNvPr id="9" name="Rektangel: ett hörn rundat 8">
            <a:extLst>
              <a:ext uri="{FF2B5EF4-FFF2-40B4-BE49-F238E27FC236}">
                <a16:creationId xmlns:a16="http://schemas.microsoft.com/office/drawing/2014/main" id="{D73B2C3D-108A-DF7B-FBFD-4183A369D755}"/>
              </a:ext>
            </a:extLst>
          </p:cNvPr>
          <p:cNvSpPr/>
          <p:nvPr userDrawn="1"/>
        </p:nvSpPr>
        <p:spPr>
          <a:xfrm>
            <a:off x="0" y="-21680"/>
            <a:ext cx="3900488" cy="6879679"/>
          </a:xfrm>
          <a:prstGeom prst="round1Rect">
            <a:avLst>
              <a:gd name="adj" fmla="val 0"/>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4391025" y="676274"/>
            <a:ext cx="7315200" cy="5688013"/>
          </a:xfrm>
          <a:prstGeom prst="rect">
            <a:avLst/>
          </a:prstGeom>
        </p:spPr>
        <p:txBody>
          <a:bodyPr anchor="t">
            <a:normAutofit/>
          </a:bodyPr>
          <a:lstStyle>
            <a:lvl1pPr marL="342900" indent="-342900" algn="l">
              <a:buFont typeface="Arial" panose="020B0604020202020204" pitchFamily="34" charset="0"/>
              <a:buChar char="•"/>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5" name="Platshållare för text 14">
            <a:extLst>
              <a:ext uri="{FF2B5EF4-FFF2-40B4-BE49-F238E27FC236}">
                <a16:creationId xmlns:a16="http://schemas.microsoft.com/office/drawing/2014/main" id="{D4C30FDE-A6E7-1C78-238A-7E0D32B06C1B}"/>
              </a:ext>
            </a:extLst>
          </p:cNvPr>
          <p:cNvSpPr>
            <a:spLocks noGrp="1"/>
          </p:cNvSpPr>
          <p:nvPr>
            <p:ph type="body" sz="quarter" idx="10" hasCustomPrompt="1"/>
          </p:nvPr>
        </p:nvSpPr>
        <p:spPr>
          <a:xfrm>
            <a:off x="485775" y="442764"/>
            <a:ext cx="2945929" cy="707884"/>
          </a:xfrm>
          <a:prstGeom prst="rect">
            <a:avLst/>
          </a:prstGeom>
        </p:spPr>
        <p:txBody>
          <a:bodyPr>
            <a:spAutoFit/>
          </a:bodyPr>
          <a:lstStyle>
            <a:lvl1pPr>
              <a:defRPr sz="4000" b="1">
                <a:latin typeface="+mj-lt"/>
              </a:defRPr>
            </a:lvl1pPr>
          </a:lstStyle>
          <a:p>
            <a:pPr lvl="0"/>
            <a:r>
              <a:rPr lang="sv-SE" dirty="0"/>
              <a:t>Rubrik</a:t>
            </a:r>
          </a:p>
        </p:txBody>
      </p:sp>
    </p:spTree>
    <p:extLst>
      <p:ext uri="{BB962C8B-B14F-4D97-AF65-F5344CB8AC3E}">
        <p14:creationId xmlns:p14="http://schemas.microsoft.com/office/powerpoint/2010/main" val="330052765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CE6AE315-AD6D-6B13-C8A2-6B0B62B2812D}"/>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
        <p:nvSpPr>
          <p:cNvPr id="2" name="Platshållare för innehåll 5">
            <a:extLst>
              <a:ext uri="{FF2B5EF4-FFF2-40B4-BE49-F238E27FC236}">
                <a16:creationId xmlns:a16="http://schemas.microsoft.com/office/drawing/2014/main" id="{1B280081-3035-1F92-DAEC-551EBA66CD95}"/>
              </a:ext>
            </a:extLst>
          </p:cNvPr>
          <p:cNvSpPr>
            <a:spLocks noGrp="1"/>
          </p:cNvSpPr>
          <p:nvPr>
            <p:ph sz="quarter" idx="10"/>
          </p:nvPr>
        </p:nvSpPr>
        <p:spPr>
          <a:xfrm>
            <a:off x="485775" y="1652954"/>
            <a:ext cx="9267475" cy="4711334"/>
          </a:xfrm>
          <a:prstGeom prst="rect">
            <a:avLst/>
          </a:prstGeo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405396547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akgrund, rubrik och innehåll">
    <p:bg>
      <p:bgPr>
        <a:solidFill>
          <a:schemeClr val="bg2"/>
        </a:solidFill>
        <a:effectLst/>
      </p:bgPr>
    </p:bg>
    <p:spTree>
      <p:nvGrpSpPr>
        <p:cNvPr id="1" name=""/>
        <p:cNvGrpSpPr/>
        <p:nvPr/>
      </p:nvGrpSpPr>
      <p:grpSpPr>
        <a:xfrm>
          <a:off x="0" y="0"/>
          <a:ext cx="0" cy="0"/>
          <a:chOff x="0" y="0"/>
          <a:chExt cx="0" cy="0"/>
        </a:xfrm>
      </p:grpSpPr>
      <p:sp>
        <p:nvSpPr>
          <p:cNvPr id="4" name="Platshållare för innehåll 5"/>
          <p:cNvSpPr>
            <a:spLocks noGrp="1"/>
          </p:cNvSpPr>
          <p:nvPr>
            <p:ph sz="quarter" idx="10"/>
          </p:nvPr>
        </p:nvSpPr>
        <p:spPr>
          <a:xfrm>
            <a:off x="485775" y="1628800"/>
            <a:ext cx="9267475" cy="4735488"/>
          </a:xfrm>
          <a:prstGeom prst="rect">
            <a:avLst/>
          </a:prstGeo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3" name="Rubrik 1">
            <a:extLst>
              <a:ext uri="{FF2B5EF4-FFF2-40B4-BE49-F238E27FC236}">
                <a16:creationId xmlns:a16="http://schemas.microsoft.com/office/drawing/2014/main" id="{F0ECD71E-8CAD-E927-325C-07BC2512D250}"/>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4125369794"/>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Rubrik &amp; två delar innehåll">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485774" y="1628800"/>
            <a:ext cx="5362575" cy="4735488"/>
          </a:xfrm>
          <a:prstGeom prst="rect">
            <a:avLst/>
          </a:prstGeo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6" name="Platshållare för innehåll 2"/>
          <p:cNvSpPr>
            <a:spLocks noGrp="1"/>
          </p:cNvSpPr>
          <p:nvPr>
            <p:ph idx="13" hasCustomPrompt="1"/>
          </p:nvPr>
        </p:nvSpPr>
        <p:spPr>
          <a:xfrm>
            <a:off x="6343649" y="1628800"/>
            <a:ext cx="5362576" cy="4735488"/>
          </a:xfrm>
          <a:prstGeom prst="rect">
            <a:avLst/>
          </a:prstGeo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2" name="Rubrik 1">
            <a:extLst>
              <a:ext uri="{FF2B5EF4-FFF2-40B4-BE49-F238E27FC236}">
                <a16:creationId xmlns:a16="http://schemas.microsoft.com/office/drawing/2014/main" id="{ECDE5EC6-4A85-07B5-0C86-1905563867DC}"/>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210554470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Rubrik &amp; tre delar innehåll">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485775" y="1628800"/>
            <a:ext cx="3420000" cy="4738661"/>
          </a:xfrm>
          <a:prstGeom prst="rect">
            <a:avLst/>
          </a:prstGeo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6" name="Platshållare för innehåll 2"/>
          <p:cNvSpPr>
            <a:spLocks noGrp="1"/>
          </p:cNvSpPr>
          <p:nvPr>
            <p:ph idx="13" hasCustomPrompt="1"/>
          </p:nvPr>
        </p:nvSpPr>
        <p:spPr>
          <a:xfrm>
            <a:off x="4386000" y="1628800"/>
            <a:ext cx="3420000" cy="4738661"/>
          </a:xfrm>
          <a:prstGeom prst="rect">
            <a:avLst/>
          </a:prstGeo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2" name="Platshållare för innehåll 2">
            <a:extLst>
              <a:ext uri="{FF2B5EF4-FFF2-40B4-BE49-F238E27FC236}">
                <a16:creationId xmlns:a16="http://schemas.microsoft.com/office/drawing/2014/main" id="{20C6C6F3-E8A5-E150-E0BE-4B89CBBC4F7B}"/>
              </a:ext>
            </a:extLst>
          </p:cNvPr>
          <p:cNvSpPr>
            <a:spLocks noGrp="1"/>
          </p:cNvSpPr>
          <p:nvPr>
            <p:ph idx="14" hasCustomPrompt="1"/>
          </p:nvPr>
        </p:nvSpPr>
        <p:spPr>
          <a:xfrm>
            <a:off x="8286225" y="1628800"/>
            <a:ext cx="3420000" cy="4738661"/>
          </a:xfrm>
          <a:prstGeom prst="rect">
            <a:avLst/>
          </a:prstGeo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3" name="Rubrik 1">
            <a:extLst>
              <a:ext uri="{FF2B5EF4-FFF2-40B4-BE49-F238E27FC236}">
                <a16:creationId xmlns:a16="http://schemas.microsoft.com/office/drawing/2014/main" id="{26EB146A-792A-FD16-0AE4-52A383232E0D}"/>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33151865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Markerad rubrik, två delar innehåll">
    <p:spTree>
      <p:nvGrpSpPr>
        <p:cNvPr id="1" name=""/>
        <p:cNvGrpSpPr/>
        <p:nvPr/>
      </p:nvGrpSpPr>
      <p:grpSpPr>
        <a:xfrm>
          <a:off x="0" y="0"/>
          <a:ext cx="0" cy="0"/>
          <a:chOff x="0" y="0"/>
          <a:chExt cx="0" cy="0"/>
        </a:xfrm>
      </p:grpSpPr>
      <p:sp>
        <p:nvSpPr>
          <p:cNvPr id="20" name="Freeform 5">
            <a:extLst>
              <a:ext uri="{FF2B5EF4-FFF2-40B4-BE49-F238E27FC236}">
                <a16:creationId xmlns:a16="http://schemas.microsoft.com/office/drawing/2014/main" id="{86DF0624-8D6E-930E-C310-103790070972}"/>
              </a:ext>
            </a:extLst>
          </p:cNvPr>
          <p:cNvSpPr>
            <a:spLocks/>
          </p:cNvSpPr>
          <p:nvPr userDrawn="1"/>
        </p:nvSpPr>
        <p:spPr bwMode="auto">
          <a:xfrm>
            <a:off x="1" y="0"/>
            <a:ext cx="12192000" cy="2178050"/>
          </a:xfrm>
          <a:custGeom>
            <a:avLst/>
            <a:gdLst>
              <a:gd name="T0" fmla="*/ 0 w 7628"/>
              <a:gd name="T1" fmla="*/ 0 h 1361"/>
              <a:gd name="T2" fmla="*/ 0 w 7628"/>
              <a:gd name="T3" fmla="*/ 929 h 1361"/>
              <a:gd name="T4" fmla="*/ 5829 w 7628"/>
              <a:gd name="T5" fmla="*/ 928 h 1361"/>
              <a:gd name="T6" fmla="*/ 5978 w 7628"/>
              <a:gd name="T7" fmla="*/ 926 h 1361"/>
              <a:gd name="T8" fmla="*/ 6675 w 7628"/>
              <a:gd name="T9" fmla="*/ 1002 h 1361"/>
              <a:gd name="T10" fmla="*/ 7141 w 7628"/>
              <a:gd name="T11" fmla="*/ 1361 h 1361"/>
              <a:gd name="T12" fmla="*/ 7628 w 7628"/>
              <a:gd name="T13" fmla="*/ 929 h 1361"/>
              <a:gd name="T14" fmla="*/ 7628 w 7628"/>
              <a:gd name="T15" fmla="*/ 0 h 13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28" h="1361">
                <a:moveTo>
                  <a:pt x="0" y="0"/>
                </a:moveTo>
                <a:cubicBezTo>
                  <a:pt x="0" y="717"/>
                  <a:pt x="0" y="929"/>
                  <a:pt x="0" y="929"/>
                </a:cubicBezTo>
                <a:cubicBezTo>
                  <a:pt x="5993" y="928"/>
                  <a:pt x="5829" y="928"/>
                  <a:pt x="5829" y="928"/>
                </a:cubicBezTo>
                <a:cubicBezTo>
                  <a:pt x="5829" y="928"/>
                  <a:pt x="5888" y="926"/>
                  <a:pt x="5978" y="926"/>
                </a:cubicBezTo>
                <a:cubicBezTo>
                  <a:pt x="6169" y="926"/>
                  <a:pt x="6495" y="936"/>
                  <a:pt x="6675" y="1002"/>
                </a:cubicBezTo>
                <a:cubicBezTo>
                  <a:pt x="6917" y="1090"/>
                  <a:pt x="7053" y="1270"/>
                  <a:pt x="7141" y="1361"/>
                </a:cubicBezTo>
                <a:cubicBezTo>
                  <a:pt x="7628" y="929"/>
                  <a:pt x="7628" y="929"/>
                  <a:pt x="7628" y="929"/>
                </a:cubicBezTo>
                <a:cubicBezTo>
                  <a:pt x="7628" y="212"/>
                  <a:pt x="7628" y="0"/>
                  <a:pt x="7628"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r>
              <a:rPr lang="sv-SE" dirty="0"/>
              <a:t> </a:t>
            </a:r>
          </a:p>
        </p:txBody>
      </p:sp>
      <p:sp>
        <p:nvSpPr>
          <p:cNvPr id="12" name="Platshållare för innehåll 2">
            <a:extLst>
              <a:ext uri="{FF2B5EF4-FFF2-40B4-BE49-F238E27FC236}">
                <a16:creationId xmlns:a16="http://schemas.microsoft.com/office/drawing/2014/main" id="{72F8C4B4-DB2F-E316-FC3A-F51253BC3462}"/>
              </a:ext>
            </a:extLst>
          </p:cNvPr>
          <p:cNvSpPr>
            <a:spLocks noGrp="1"/>
          </p:cNvSpPr>
          <p:nvPr userDrawn="1">
            <p:ph idx="12" hasCustomPrompt="1"/>
          </p:nvPr>
        </p:nvSpPr>
        <p:spPr>
          <a:xfrm>
            <a:off x="485775" y="2276872"/>
            <a:ext cx="5364161" cy="4090590"/>
          </a:xfrm>
          <a:prstGeom prst="rect">
            <a:avLst/>
          </a:prstGeo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13" name="Platshållare för innehåll 2">
            <a:extLst>
              <a:ext uri="{FF2B5EF4-FFF2-40B4-BE49-F238E27FC236}">
                <a16:creationId xmlns:a16="http://schemas.microsoft.com/office/drawing/2014/main" id="{53A49019-6A01-95D6-F4D2-AAC2B4AA7DD1}"/>
              </a:ext>
            </a:extLst>
          </p:cNvPr>
          <p:cNvSpPr>
            <a:spLocks noGrp="1"/>
          </p:cNvSpPr>
          <p:nvPr userDrawn="1">
            <p:ph idx="13" hasCustomPrompt="1"/>
          </p:nvPr>
        </p:nvSpPr>
        <p:spPr>
          <a:xfrm>
            <a:off x="6342063" y="2276872"/>
            <a:ext cx="5364161" cy="4090590"/>
          </a:xfrm>
          <a:prstGeom prst="rect">
            <a:avLst/>
          </a:prstGeo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3" name="Rubrik 1">
            <a:extLst>
              <a:ext uri="{FF2B5EF4-FFF2-40B4-BE49-F238E27FC236}">
                <a16:creationId xmlns:a16="http://schemas.microsoft.com/office/drawing/2014/main" id="{AEA117D5-57B1-2598-9395-08264AF09F56}"/>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3069724959"/>
      </p:ext>
    </p:extLst>
  </p:cSld>
  <p:clrMapOvr>
    <a:masterClrMapping/>
  </p:clrMapOvr>
  <p:extLst>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Rubrik, underrubrik, innehåll">
    <p:spTree>
      <p:nvGrpSpPr>
        <p:cNvPr id="1" name=""/>
        <p:cNvGrpSpPr/>
        <p:nvPr/>
      </p:nvGrpSpPr>
      <p:grpSpPr>
        <a:xfrm>
          <a:off x="0" y="0"/>
          <a:ext cx="0" cy="0"/>
          <a:chOff x="0" y="0"/>
          <a:chExt cx="0" cy="0"/>
        </a:xfrm>
      </p:grpSpPr>
      <p:sp>
        <p:nvSpPr>
          <p:cNvPr id="6" name="Platshållare för innehåll 5"/>
          <p:cNvSpPr>
            <a:spLocks noGrp="1"/>
          </p:cNvSpPr>
          <p:nvPr>
            <p:ph sz="quarter" idx="10"/>
          </p:nvPr>
        </p:nvSpPr>
        <p:spPr>
          <a:xfrm>
            <a:off x="485775" y="1963738"/>
            <a:ext cx="9267475" cy="4400550"/>
          </a:xfrm>
          <a:prstGeom prst="rect">
            <a:avLst/>
          </a:prstGeo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text 7">
            <a:extLst>
              <a:ext uri="{FF2B5EF4-FFF2-40B4-BE49-F238E27FC236}">
                <a16:creationId xmlns:a16="http://schemas.microsoft.com/office/drawing/2014/main" id="{F4A253A8-32DC-612F-A93B-30E7C4C95001}"/>
              </a:ext>
            </a:extLst>
          </p:cNvPr>
          <p:cNvSpPr>
            <a:spLocks noGrp="1"/>
          </p:cNvSpPr>
          <p:nvPr>
            <p:ph type="body" sz="quarter" idx="11" hasCustomPrompt="1"/>
          </p:nvPr>
        </p:nvSpPr>
        <p:spPr>
          <a:xfrm>
            <a:off x="485775" y="1124744"/>
            <a:ext cx="11220450" cy="523218"/>
          </a:xfrm>
          <a:prstGeom prst="rect">
            <a:avLst/>
          </a:prstGeom>
        </p:spPr>
        <p:txBody>
          <a:bodyPr>
            <a:spAutoFit/>
          </a:bodyPr>
          <a:lstStyle>
            <a:lvl1pPr>
              <a:defRPr sz="2800"/>
            </a:lvl1pPr>
          </a:lstStyle>
          <a:p>
            <a:pPr lvl="0"/>
            <a:r>
              <a:rPr lang="sv-SE" dirty="0"/>
              <a:t>Skriv in en underrubrik</a:t>
            </a:r>
          </a:p>
        </p:txBody>
      </p:sp>
      <p:sp>
        <p:nvSpPr>
          <p:cNvPr id="3" name="Rubrik 1">
            <a:extLst>
              <a:ext uri="{FF2B5EF4-FFF2-40B4-BE49-F238E27FC236}">
                <a16:creationId xmlns:a16="http://schemas.microsoft.com/office/drawing/2014/main" id="{39631866-DBAA-BF17-38B5-6874CE7C46E3}"/>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216827106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extsida med hörn">
    <p:spTree>
      <p:nvGrpSpPr>
        <p:cNvPr id="1" name=""/>
        <p:cNvGrpSpPr/>
        <p:nvPr/>
      </p:nvGrpSpPr>
      <p:grpSpPr>
        <a:xfrm>
          <a:off x="0" y="0"/>
          <a:ext cx="0" cy="0"/>
          <a:chOff x="0" y="0"/>
          <a:chExt cx="0" cy="0"/>
        </a:xfrm>
      </p:grpSpPr>
      <p:sp>
        <p:nvSpPr>
          <p:cNvPr id="9" name="Freeform 9"/>
          <p:cNvSpPr>
            <a:spLocks/>
          </p:cNvSpPr>
          <p:nvPr userDrawn="1"/>
        </p:nvSpPr>
        <p:spPr bwMode="auto">
          <a:xfrm>
            <a:off x="7176120" y="2100971"/>
            <a:ext cx="5017468" cy="475703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5" name="Underrubrik 2"/>
          <p:cNvSpPr>
            <a:spLocks noGrp="1"/>
          </p:cNvSpPr>
          <p:nvPr>
            <p:ph type="subTitle" idx="1" hasCustomPrompt="1"/>
          </p:nvPr>
        </p:nvSpPr>
        <p:spPr>
          <a:xfrm flipH="1">
            <a:off x="9120336" y="4777532"/>
            <a:ext cx="2592288" cy="1583581"/>
          </a:xfrm>
          <a:prstGeom prst="snip1Rect">
            <a:avLst>
              <a:gd name="adj" fmla="val 17004"/>
            </a:avLst>
          </a:prstGeom>
          <a:ln>
            <a:noFill/>
          </a:ln>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2" name="Platshållare för text 11">
            <a:extLst>
              <a:ext uri="{FF2B5EF4-FFF2-40B4-BE49-F238E27FC236}">
                <a16:creationId xmlns:a16="http://schemas.microsoft.com/office/drawing/2014/main" id="{D4C6F7AC-2714-1615-D666-FDF0B2AB230E}"/>
              </a:ext>
            </a:extLst>
          </p:cNvPr>
          <p:cNvSpPr>
            <a:spLocks noGrp="1"/>
          </p:cNvSpPr>
          <p:nvPr>
            <p:ph type="body" sz="quarter" idx="10"/>
          </p:nvPr>
        </p:nvSpPr>
        <p:spPr>
          <a:xfrm>
            <a:off x="485775" y="1628800"/>
            <a:ext cx="9265887" cy="4246538"/>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 name="Rubrik 1">
            <a:extLst>
              <a:ext uri="{FF2B5EF4-FFF2-40B4-BE49-F238E27FC236}">
                <a16:creationId xmlns:a16="http://schemas.microsoft.com/office/drawing/2014/main" id="{A8934F26-51BB-C855-1585-0F240AB308C2}"/>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221656562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Textsida med hörn">
    <p:bg>
      <p:bgPr>
        <a:solidFill>
          <a:schemeClr val="bg2"/>
        </a:solidFill>
        <a:effectLst/>
      </p:bgPr>
    </p:bg>
    <p:spTree>
      <p:nvGrpSpPr>
        <p:cNvPr id="1" name=""/>
        <p:cNvGrpSpPr/>
        <p:nvPr/>
      </p:nvGrpSpPr>
      <p:grpSpPr>
        <a:xfrm>
          <a:off x="0" y="0"/>
          <a:ext cx="0" cy="0"/>
          <a:chOff x="0" y="0"/>
          <a:chExt cx="0" cy="0"/>
        </a:xfrm>
      </p:grpSpPr>
      <p:sp>
        <p:nvSpPr>
          <p:cNvPr id="9" name="Freeform 9"/>
          <p:cNvSpPr>
            <a:spLocks/>
          </p:cNvSpPr>
          <p:nvPr userDrawn="1"/>
        </p:nvSpPr>
        <p:spPr bwMode="auto">
          <a:xfrm>
            <a:off x="7176120" y="2100971"/>
            <a:ext cx="5017468" cy="475703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5" name="Underrubrik 2"/>
          <p:cNvSpPr>
            <a:spLocks noGrp="1"/>
          </p:cNvSpPr>
          <p:nvPr>
            <p:ph type="subTitle" idx="1" hasCustomPrompt="1"/>
          </p:nvPr>
        </p:nvSpPr>
        <p:spPr>
          <a:xfrm flipH="1">
            <a:off x="9120336" y="4786715"/>
            <a:ext cx="2592288" cy="1583581"/>
          </a:xfrm>
          <a:prstGeom prst="snip1Rect">
            <a:avLst>
              <a:gd name="adj" fmla="val 17004"/>
            </a:avLst>
          </a:prstGeom>
          <a:ln>
            <a:noFill/>
          </a:ln>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2" name="Platshållare för text 11">
            <a:extLst>
              <a:ext uri="{FF2B5EF4-FFF2-40B4-BE49-F238E27FC236}">
                <a16:creationId xmlns:a16="http://schemas.microsoft.com/office/drawing/2014/main" id="{D4C6F7AC-2714-1615-D666-FDF0B2AB230E}"/>
              </a:ext>
            </a:extLst>
          </p:cNvPr>
          <p:cNvSpPr>
            <a:spLocks noGrp="1"/>
          </p:cNvSpPr>
          <p:nvPr>
            <p:ph type="body" sz="quarter" idx="10"/>
          </p:nvPr>
        </p:nvSpPr>
        <p:spPr>
          <a:xfrm>
            <a:off x="485775" y="1628800"/>
            <a:ext cx="9265887" cy="4246538"/>
          </a:xfrm>
          <a:prstGeom prst="rect">
            <a:avLst/>
          </a:prstGeo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 name="Rubrik 1">
            <a:extLst>
              <a:ext uri="{FF2B5EF4-FFF2-40B4-BE49-F238E27FC236}">
                <a16:creationId xmlns:a16="http://schemas.microsoft.com/office/drawing/2014/main" id="{B31CD23B-8091-644D-9184-E37EB5EA2935}"/>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294190641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3" name="Rubrik 1">
            <a:extLst>
              <a:ext uri="{FF2B5EF4-FFF2-40B4-BE49-F238E27FC236}">
                <a16:creationId xmlns:a16="http://schemas.microsoft.com/office/drawing/2014/main" id="{5DEEED69-8A1D-D3DD-DD09-5CB705D24C7C}"/>
              </a:ext>
            </a:extLst>
          </p:cNvPr>
          <p:cNvSpPr>
            <a:spLocks noGrp="1"/>
          </p:cNvSpPr>
          <p:nvPr>
            <p:ph type="title" hasCustomPrompt="1"/>
          </p:nvPr>
        </p:nvSpPr>
        <p:spPr>
          <a:xfrm>
            <a:off x="485775" y="490539"/>
            <a:ext cx="11220450" cy="646329"/>
          </a:xfrm>
          <a:prstGeom prst="rect">
            <a:avLst/>
          </a:prstGeo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2582674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ext och färgfält till höger">
    <p:spTree>
      <p:nvGrpSpPr>
        <p:cNvPr id="1" name=""/>
        <p:cNvGrpSpPr/>
        <p:nvPr/>
      </p:nvGrpSpPr>
      <p:grpSpPr>
        <a:xfrm>
          <a:off x="0" y="0"/>
          <a:ext cx="0" cy="0"/>
          <a:chOff x="0" y="0"/>
          <a:chExt cx="0" cy="0"/>
        </a:xfrm>
      </p:grpSpPr>
      <p:sp>
        <p:nvSpPr>
          <p:cNvPr id="4" name="Rektangel 3"/>
          <p:cNvSpPr/>
          <p:nvPr userDrawn="1"/>
        </p:nvSpPr>
        <p:spPr>
          <a:xfrm>
            <a:off x="6826750" y="0"/>
            <a:ext cx="536525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485775" y="1628800"/>
            <a:ext cx="5856288" cy="4738661"/>
          </a:xfrm>
          <a:prstGeom prst="rect">
            <a:avLst/>
          </a:prstGeo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3" name="Platshållare för text 2"/>
          <p:cNvSpPr>
            <a:spLocks noGrp="1"/>
          </p:cNvSpPr>
          <p:nvPr>
            <p:ph type="body" sz="quarter" idx="10"/>
          </p:nvPr>
        </p:nvSpPr>
        <p:spPr>
          <a:xfrm>
            <a:off x="7314500" y="490540"/>
            <a:ext cx="4391725" cy="5873748"/>
          </a:xfrm>
          <a:prstGeom prst="rect">
            <a:avLst/>
          </a:prstGeom>
        </p:spPr>
        <p:txBody>
          <a:bodyPr anchor="ctr"/>
          <a:lstStyle>
            <a:lvl1pPr>
              <a:defRPr sz="2000"/>
            </a:lvl1pPr>
            <a:lvl4pPr>
              <a:defRPr sz="2000"/>
            </a:lvl4pPr>
            <a:lvl5pPr>
              <a:defRPr sz="1800"/>
            </a:lvl5pPr>
          </a:lstStyle>
          <a:p>
            <a:pPr lvl="0"/>
            <a:r>
              <a:rPr lang="sv-SE" dirty="0"/>
              <a:t>Redigera format för bakgrundstext</a:t>
            </a:r>
          </a:p>
          <a:p>
            <a:pPr lvl="1"/>
            <a:r>
              <a:rPr lang="sv-SE" dirty="0"/>
              <a:t>Nivå två</a:t>
            </a:r>
          </a:p>
          <a:p>
            <a:pPr lvl="2"/>
            <a:r>
              <a:rPr lang="sv-SE" dirty="0"/>
              <a:t>Nivå tre</a:t>
            </a:r>
          </a:p>
        </p:txBody>
      </p:sp>
      <p:sp>
        <p:nvSpPr>
          <p:cNvPr id="2" name="Rubrik 1">
            <a:extLst>
              <a:ext uri="{FF2B5EF4-FFF2-40B4-BE49-F238E27FC236}">
                <a16:creationId xmlns:a16="http://schemas.microsoft.com/office/drawing/2014/main" id="{5BC6495D-7E33-A243-0792-7BAE3F739FA1}"/>
              </a:ext>
            </a:extLst>
          </p:cNvPr>
          <p:cNvSpPr>
            <a:spLocks noGrp="1"/>
          </p:cNvSpPr>
          <p:nvPr>
            <p:ph type="title" hasCustomPrompt="1"/>
          </p:nvPr>
        </p:nvSpPr>
        <p:spPr>
          <a:xfrm>
            <a:off x="485775" y="490539"/>
            <a:ext cx="5848350" cy="646329"/>
          </a:xfrm>
          <a:prstGeom prst="rect">
            <a:avLst/>
          </a:prstGeom>
        </p:spPr>
        <p:txBody>
          <a:bodyPr wrap="square" anchor="t">
            <a:spAutoFit/>
          </a:bodyPr>
          <a:lstStyle>
            <a:lvl1pPr>
              <a:defRPr/>
            </a:lvl1pPr>
          </a:lstStyle>
          <a:p>
            <a:r>
              <a:rPr lang="sv-SE" dirty="0"/>
              <a:t>Skriv in en rubrik</a:t>
            </a:r>
          </a:p>
        </p:txBody>
      </p:sp>
    </p:spTree>
    <p:extLst>
      <p:ext uri="{BB962C8B-B14F-4D97-AF65-F5344CB8AC3E}">
        <p14:creationId xmlns:p14="http://schemas.microsoft.com/office/powerpoint/2010/main" val="26294971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ext och bild till höger">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484187" y="1628800"/>
            <a:ext cx="5857876" cy="4738662"/>
          </a:xfrm>
          <a:prstGeom prst="rect">
            <a:avLst/>
          </a:prstGeo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9" name="Platshållare för bild 8"/>
          <p:cNvSpPr>
            <a:spLocks noGrp="1"/>
          </p:cNvSpPr>
          <p:nvPr>
            <p:ph type="pic" sz="quarter" idx="13"/>
          </p:nvPr>
        </p:nvSpPr>
        <p:spPr>
          <a:xfrm>
            <a:off x="6826750" y="0"/>
            <a:ext cx="5365250" cy="6858000"/>
          </a:xfrm>
          <a:prstGeom prst="rect">
            <a:avLst/>
          </a:prstGeom>
        </p:spPr>
        <p:txBody>
          <a:bodyPr>
            <a:normAutofit/>
          </a:bodyPr>
          <a:lstStyle>
            <a:lvl1pPr marL="0" indent="0">
              <a:buNone/>
              <a:defRPr sz="1900"/>
            </a:lvl1pPr>
          </a:lstStyle>
          <a:p>
            <a:r>
              <a:rPr lang="sv-SE" dirty="0"/>
              <a:t>Klicka på ikonen för att lägga till en bild</a:t>
            </a:r>
          </a:p>
        </p:txBody>
      </p:sp>
      <p:sp>
        <p:nvSpPr>
          <p:cNvPr id="2" name="Rubrik 1">
            <a:extLst>
              <a:ext uri="{FF2B5EF4-FFF2-40B4-BE49-F238E27FC236}">
                <a16:creationId xmlns:a16="http://schemas.microsoft.com/office/drawing/2014/main" id="{3141944C-26F4-94F4-2D57-69D27A231FDC}"/>
              </a:ext>
            </a:extLst>
          </p:cNvPr>
          <p:cNvSpPr>
            <a:spLocks noGrp="1"/>
          </p:cNvSpPr>
          <p:nvPr>
            <p:ph type="title" hasCustomPrompt="1"/>
          </p:nvPr>
        </p:nvSpPr>
        <p:spPr>
          <a:xfrm>
            <a:off x="485775" y="490539"/>
            <a:ext cx="5848350" cy="646329"/>
          </a:xfrm>
          <a:prstGeom prst="rect">
            <a:avLst/>
          </a:prstGeom>
        </p:spPr>
        <p:txBody>
          <a:bodyPr wrap="square" anchor="t">
            <a:spAutoFit/>
          </a:bodyPr>
          <a:lstStyle>
            <a:lvl1pPr>
              <a:defRPr/>
            </a:lvl1pPr>
          </a:lstStyle>
          <a:p>
            <a:r>
              <a:rPr lang="sv-SE" dirty="0"/>
              <a:t>Skriv in en rubrik</a:t>
            </a:r>
          </a:p>
        </p:txBody>
      </p:sp>
    </p:spTree>
    <p:extLst>
      <p:ext uri="{BB962C8B-B14F-4D97-AF65-F5344CB8AC3E}">
        <p14:creationId xmlns:p14="http://schemas.microsoft.com/office/powerpoint/2010/main" val="237088855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ext och färgfält till vänster">
    <p:spTree>
      <p:nvGrpSpPr>
        <p:cNvPr id="1" name=""/>
        <p:cNvGrpSpPr/>
        <p:nvPr/>
      </p:nvGrpSpPr>
      <p:grpSpPr>
        <a:xfrm>
          <a:off x="0" y="0"/>
          <a:ext cx="0" cy="0"/>
          <a:chOff x="0" y="0"/>
          <a:chExt cx="0" cy="0"/>
        </a:xfrm>
      </p:grpSpPr>
      <p:sp>
        <p:nvSpPr>
          <p:cNvPr id="4" name="Rektangel 3"/>
          <p:cNvSpPr/>
          <p:nvPr userDrawn="1"/>
        </p:nvSpPr>
        <p:spPr>
          <a:xfrm>
            <a:off x="-15696" y="0"/>
            <a:ext cx="53809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5848349" y="1628800"/>
            <a:ext cx="5857875" cy="4738661"/>
          </a:xfrm>
          <a:prstGeom prst="rect">
            <a:avLst/>
          </a:prstGeo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2" name="Platshållare för bild 11"/>
          <p:cNvSpPr>
            <a:spLocks noGrp="1"/>
          </p:cNvSpPr>
          <p:nvPr>
            <p:ph type="pic" sz="quarter" idx="10"/>
          </p:nvPr>
        </p:nvSpPr>
        <p:spPr>
          <a:xfrm>
            <a:off x="485776" y="490539"/>
            <a:ext cx="4389973" cy="5876922"/>
          </a:xfrm>
          <a:prstGeom prst="rect">
            <a:avLst/>
          </a:prstGeom>
        </p:spPr>
        <p:txBody>
          <a:bodyPr/>
          <a:lstStyle/>
          <a:p>
            <a:endParaRPr lang="sv-SE"/>
          </a:p>
        </p:txBody>
      </p:sp>
      <p:sp>
        <p:nvSpPr>
          <p:cNvPr id="2" name="Rubrik 1">
            <a:extLst>
              <a:ext uri="{FF2B5EF4-FFF2-40B4-BE49-F238E27FC236}">
                <a16:creationId xmlns:a16="http://schemas.microsoft.com/office/drawing/2014/main" id="{B0BE404C-35C9-7A78-0D73-2DD32A09AB8D}"/>
              </a:ext>
            </a:extLst>
          </p:cNvPr>
          <p:cNvSpPr>
            <a:spLocks noGrp="1"/>
          </p:cNvSpPr>
          <p:nvPr>
            <p:ph type="title" hasCustomPrompt="1"/>
          </p:nvPr>
        </p:nvSpPr>
        <p:spPr>
          <a:xfrm>
            <a:off x="5866722" y="490539"/>
            <a:ext cx="5848350" cy="646329"/>
          </a:xfrm>
          <a:prstGeom prst="rect">
            <a:avLst/>
          </a:prstGeom>
        </p:spPr>
        <p:txBody>
          <a:bodyPr wrap="square" anchor="t">
            <a:spAutoFit/>
          </a:bodyPr>
          <a:lstStyle>
            <a:lvl1pPr>
              <a:defRPr/>
            </a:lvl1pPr>
          </a:lstStyle>
          <a:p>
            <a:r>
              <a:rPr lang="sv-SE" dirty="0"/>
              <a:t>Skriv in en rubrik</a:t>
            </a:r>
          </a:p>
        </p:txBody>
      </p:sp>
    </p:spTree>
    <p:extLst>
      <p:ext uri="{BB962C8B-B14F-4D97-AF65-F5344CB8AC3E}">
        <p14:creationId xmlns:p14="http://schemas.microsoft.com/office/powerpoint/2010/main" val="44015647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ext och bild till vänster">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0" y="0"/>
            <a:ext cx="5365250" cy="6858000"/>
          </a:xfrm>
          <a:prstGeom prst="rect">
            <a:avLst/>
          </a:prstGeom>
        </p:spPr>
        <p:txBody>
          <a:bodyPr>
            <a:normAutofit/>
          </a:bodyPr>
          <a:lstStyle>
            <a:lvl1pPr marL="0" indent="0">
              <a:buNone/>
              <a:defRPr sz="1900"/>
            </a:lvl1pPr>
          </a:lstStyle>
          <a:p>
            <a:r>
              <a:rPr lang="sv-SE"/>
              <a:t>Klicka på ikonen för att lägga till en bild</a:t>
            </a:r>
            <a:endParaRPr lang="sv-SE" dirty="0"/>
          </a:p>
        </p:txBody>
      </p:sp>
      <p:sp>
        <p:nvSpPr>
          <p:cNvPr id="5" name="Underrubrik 2"/>
          <p:cNvSpPr>
            <a:spLocks noGrp="1"/>
          </p:cNvSpPr>
          <p:nvPr>
            <p:ph type="subTitle" idx="1" hasCustomPrompt="1"/>
          </p:nvPr>
        </p:nvSpPr>
        <p:spPr>
          <a:xfrm>
            <a:off x="5848349" y="1628800"/>
            <a:ext cx="5857875" cy="4738661"/>
          </a:xfrm>
          <a:prstGeom prst="rect">
            <a:avLst/>
          </a:prstGeo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2" name="Rubrik 1">
            <a:extLst>
              <a:ext uri="{FF2B5EF4-FFF2-40B4-BE49-F238E27FC236}">
                <a16:creationId xmlns:a16="http://schemas.microsoft.com/office/drawing/2014/main" id="{42E3D6EE-03CF-7EED-C401-55D95E6F3D10}"/>
              </a:ext>
            </a:extLst>
          </p:cNvPr>
          <p:cNvSpPr>
            <a:spLocks noGrp="1"/>
          </p:cNvSpPr>
          <p:nvPr>
            <p:ph type="title" hasCustomPrompt="1"/>
          </p:nvPr>
        </p:nvSpPr>
        <p:spPr>
          <a:xfrm>
            <a:off x="5866722" y="490539"/>
            <a:ext cx="5848350" cy="646329"/>
          </a:xfrm>
          <a:prstGeom prst="rect">
            <a:avLst/>
          </a:prstGeom>
        </p:spPr>
        <p:txBody>
          <a:bodyPr wrap="square" anchor="t">
            <a:spAutoFit/>
          </a:bodyPr>
          <a:lstStyle>
            <a:lvl1pPr>
              <a:defRPr/>
            </a:lvl1pPr>
          </a:lstStyle>
          <a:p>
            <a:r>
              <a:rPr lang="sv-SE" dirty="0"/>
              <a:t>Skriv in en rubrik</a:t>
            </a:r>
          </a:p>
        </p:txBody>
      </p:sp>
    </p:spTree>
    <p:extLst>
      <p:ext uri="{BB962C8B-B14F-4D97-AF65-F5344CB8AC3E}">
        <p14:creationId xmlns:p14="http://schemas.microsoft.com/office/powerpoint/2010/main" val="261249367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extsida med enkel bred ram">
    <p:bg>
      <p:bgPr>
        <a:solidFill>
          <a:schemeClr val="bg2"/>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A29784B-C7AF-47DD-807E-13CD22133254}"/>
              </a:ext>
            </a:extLst>
          </p:cNvPr>
          <p:cNvSpPr/>
          <p:nvPr userDrawn="1"/>
        </p:nvSpPr>
        <p:spPr>
          <a:xfrm>
            <a:off x="485775" y="490538"/>
            <a:ext cx="11220450" cy="5873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innehåll 2">
            <a:extLst>
              <a:ext uri="{FF2B5EF4-FFF2-40B4-BE49-F238E27FC236}">
                <a16:creationId xmlns:a16="http://schemas.microsoft.com/office/drawing/2014/main" id="{A0D06836-B560-0CD2-C0E2-402263601281}"/>
              </a:ext>
            </a:extLst>
          </p:cNvPr>
          <p:cNvSpPr>
            <a:spLocks noGrp="1"/>
          </p:cNvSpPr>
          <p:nvPr>
            <p:ph idx="12" hasCustomPrompt="1"/>
          </p:nvPr>
        </p:nvSpPr>
        <p:spPr>
          <a:xfrm>
            <a:off x="2437000" y="3263900"/>
            <a:ext cx="7316250" cy="2611437"/>
          </a:xfrm>
          <a:prstGeom prst="rect">
            <a:avLst/>
          </a:prstGeo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7" name="Rubrik 1">
            <a:extLst>
              <a:ext uri="{FF2B5EF4-FFF2-40B4-BE49-F238E27FC236}">
                <a16:creationId xmlns:a16="http://schemas.microsoft.com/office/drawing/2014/main" id="{CCA02D13-9BC1-62DA-4C22-14CEAEC36366}"/>
              </a:ext>
            </a:extLst>
          </p:cNvPr>
          <p:cNvSpPr>
            <a:spLocks noGrp="1"/>
          </p:cNvSpPr>
          <p:nvPr>
            <p:ph type="title" hasCustomPrompt="1"/>
          </p:nvPr>
        </p:nvSpPr>
        <p:spPr>
          <a:xfrm>
            <a:off x="2437001" y="1962150"/>
            <a:ext cx="7316250"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386081025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itatsida med mönstrad ram">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8B10F7-22DD-0A8A-2E9C-71C98D2ED53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t="30168" b="13913"/>
          <a:stretch/>
        </p:blipFill>
        <p:spPr>
          <a:xfrm>
            <a:off x="-72380" y="0"/>
            <a:ext cx="12264379" cy="6858000"/>
          </a:xfrm>
          <a:prstGeom prst="rect">
            <a:avLst/>
          </a:prstGeom>
        </p:spPr>
      </p:pic>
      <p:sp>
        <p:nvSpPr>
          <p:cNvPr id="6" name="Rektangel 5">
            <a:extLst>
              <a:ext uri="{FF2B5EF4-FFF2-40B4-BE49-F238E27FC236}">
                <a16:creationId xmlns:a16="http://schemas.microsoft.com/office/drawing/2014/main" id="{18D3B104-6BCF-519E-C7FC-8619AA01E03E}"/>
              </a:ext>
            </a:extLst>
          </p:cNvPr>
          <p:cNvSpPr/>
          <p:nvPr userDrawn="1"/>
        </p:nvSpPr>
        <p:spPr>
          <a:xfrm>
            <a:off x="974726" y="979512"/>
            <a:ext cx="10239374" cy="4895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atshållare för text 9">
            <a:extLst>
              <a:ext uri="{FF2B5EF4-FFF2-40B4-BE49-F238E27FC236}">
                <a16:creationId xmlns:a16="http://schemas.microsoft.com/office/drawing/2014/main" id="{9A0A434A-12C3-9DE2-1704-3D5C001794B1}"/>
              </a:ext>
            </a:extLst>
          </p:cNvPr>
          <p:cNvSpPr>
            <a:spLocks noGrp="1"/>
          </p:cNvSpPr>
          <p:nvPr>
            <p:ph type="body" sz="quarter" idx="10"/>
          </p:nvPr>
        </p:nvSpPr>
        <p:spPr>
          <a:xfrm>
            <a:off x="2436999" y="1962150"/>
            <a:ext cx="7315601" cy="2936875"/>
          </a:xfrm>
          <a:prstGeom prst="rect">
            <a:avLst/>
          </a:prstGeom>
        </p:spPr>
        <p:txBody>
          <a:bodyPr anchor="ctr">
            <a:normAutofit/>
          </a:bodyPr>
          <a:lstStyle>
            <a:lvl1pPr>
              <a:defRPr sz="2800"/>
            </a:lvl1pPr>
            <a:lvl2pPr>
              <a:defRPr sz="2800"/>
            </a:lvl2pPr>
            <a:lvl3pPr>
              <a:defRPr sz="2800"/>
            </a:lvl3pPr>
          </a:lstStyle>
          <a:p>
            <a:pPr lvl="0"/>
            <a:r>
              <a:rPr lang="sv-SE" dirty="0"/>
              <a:t>Klicka här för att ändra format på bakgrundstexten</a:t>
            </a:r>
          </a:p>
        </p:txBody>
      </p:sp>
      <p:grpSp>
        <p:nvGrpSpPr>
          <p:cNvPr id="2" name="Grupp 1">
            <a:extLst>
              <a:ext uri="{FF2B5EF4-FFF2-40B4-BE49-F238E27FC236}">
                <a16:creationId xmlns:a16="http://schemas.microsoft.com/office/drawing/2014/main" id="{E3DB8E86-E2D9-3075-52BB-BFA7635C9ADE}"/>
              </a:ext>
            </a:extLst>
          </p:cNvPr>
          <p:cNvGrpSpPr/>
          <p:nvPr userDrawn="1"/>
        </p:nvGrpSpPr>
        <p:grpSpPr>
          <a:xfrm>
            <a:off x="9602622" y="1465208"/>
            <a:ext cx="1120942" cy="739656"/>
            <a:chOff x="9752013" y="4489450"/>
            <a:chExt cx="854075" cy="563563"/>
          </a:xfrm>
          <a:solidFill>
            <a:schemeClr val="accent2"/>
          </a:solidFill>
        </p:grpSpPr>
        <p:sp>
          <p:nvSpPr>
            <p:cNvPr id="3" name="Freeform 5">
              <a:extLst>
                <a:ext uri="{FF2B5EF4-FFF2-40B4-BE49-F238E27FC236}">
                  <a16:creationId xmlns:a16="http://schemas.microsoft.com/office/drawing/2014/main" id="{E6CC5FAC-A5FA-1BE6-D6D6-4D5CCB3318E4}"/>
                </a:ext>
              </a:extLst>
            </p:cNvPr>
            <p:cNvSpPr>
              <a:spLocks/>
            </p:cNvSpPr>
            <p:nvPr/>
          </p:nvSpPr>
          <p:spPr bwMode="auto">
            <a:xfrm>
              <a:off x="9752013" y="4489450"/>
              <a:ext cx="396875" cy="563563"/>
            </a:xfrm>
            <a:custGeom>
              <a:avLst/>
              <a:gdLst>
                <a:gd name="T0" fmla="*/ 394 w 793"/>
                <a:gd name="T1" fmla="*/ 0 h 1124"/>
                <a:gd name="T2" fmla="*/ 0 w 793"/>
                <a:gd name="T3" fmla="*/ 395 h 1124"/>
                <a:gd name="T4" fmla="*/ 318 w 793"/>
                <a:gd name="T5" fmla="*/ 781 h 1124"/>
                <a:gd name="T6" fmla="*/ 402 w 793"/>
                <a:gd name="T7" fmla="*/ 790 h 1124"/>
                <a:gd name="T8" fmla="*/ 402 w 793"/>
                <a:gd name="T9" fmla="*/ 1108 h 1124"/>
                <a:gd name="T10" fmla="*/ 417 w 793"/>
                <a:gd name="T11" fmla="*/ 1124 h 1124"/>
                <a:gd name="T12" fmla="*/ 423 w 793"/>
                <a:gd name="T13" fmla="*/ 1121 h 1124"/>
                <a:gd name="T14" fmla="*/ 666 w 793"/>
                <a:gd name="T15" fmla="*/ 740 h 1124"/>
                <a:gd name="T16" fmla="*/ 789 w 793"/>
                <a:gd name="T17" fmla="*/ 400 h 1124"/>
                <a:gd name="T18" fmla="*/ 395 w 793"/>
                <a:gd name="T19" fmla="*/ 0 h 1124"/>
                <a:gd name="T20" fmla="*/ 394 w 793"/>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3" h="1124">
                  <a:moveTo>
                    <a:pt x="394" y="0"/>
                  </a:moveTo>
                  <a:cubicBezTo>
                    <a:pt x="176" y="0"/>
                    <a:pt x="0" y="177"/>
                    <a:pt x="0" y="395"/>
                  </a:cubicBezTo>
                  <a:cubicBezTo>
                    <a:pt x="0" y="585"/>
                    <a:pt x="139" y="744"/>
                    <a:pt x="318" y="781"/>
                  </a:cubicBezTo>
                  <a:cubicBezTo>
                    <a:pt x="318" y="781"/>
                    <a:pt x="358" y="789"/>
                    <a:pt x="402" y="790"/>
                  </a:cubicBezTo>
                  <a:cubicBezTo>
                    <a:pt x="402" y="835"/>
                    <a:pt x="402" y="1108"/>
                    <a:pt x="402" y="1108"/>
                  </a:cubicBezTo>
                  <a:cubicBezTo>
                    <a:pt x="402" y="1116"/>
                    <a:pt x="410" y="1124"/>
                    <a:pt x="417" y="1124"/>
                  </a:cubicBezTo>
                  <a:cubicBezTo>
                    <a:pt x="419" y="1124"/>
                    <a:pt x="421" y="1123"/>
                    <a:pt x="423" y="1121"/>
                  </a:cubicBezTo>
                  <a:cubicBezTo>
                    <a:pt x="491" y="1040"/>
                    <a:pt x="604" y="843"/>
                    <a:pt x="666" y="740"/>
                  </a:cubicBezTo>
                  <a:cubicBezTo>
                    <a:pt x="747" y="604"/>
                    <a:pt x="793"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4" name="Freeform 6">
              <a:extLst>
                <a:ext uri="{FF2B5EF4-FFF2-40B4-BE49-F238E27FC236}">
                  <a16:creationId xmlns:a16="http://schemas.microsoft.com/office/drawing/2014/main" id="{DD9A470B-1249-50F6-81AA-206F258E7BB1}"/>
                </a:ext>
              </a:extLst>
            </p:cNvPr>
            <p:cNvSpPr>
              <a:spLocks/>
            </p:cNvSpPr>
            <p:nvPr/>
          </p:nvSpPr>
          <p:spPr bwMode="auto">
            <a:xfrm>
              <a:off x="10209213" y="4489450"/>
              <a:ext cx="396875" cy="563563"/>
            </a:xfrm>
            <a:custGeom>
              <a:avLst/>
              <a:gdLst>
                <a:gd name="T0" fmla="*/ 394 w 794"/>
                <a:gd name="T1" fmla="*/ 0 h 1124"/>
                <a:gd name="T2" fmla="*/ 0 w 794"/>
                <a:gd name="T3" fmla="*/ 395 h 1124"/>
                <a:gd name="T4" fmla="*/ 318 w 794"/>
                <a:gd name="T5" fmla="*/ 781 h 1124"/>
                <a:gd name="T6" fmla="*/ 403 w 794"/>
                <a:gd name="T7" fmla="*/ 790 h 1124"/>
                <a:gd name="T8" fmla="*/ 403 w 794"/>
                <a:gd name="T9" fmla="*/ 1108 h 1124"/>
                <a:gd name="T10" fmla="*/ 417 w 794"/>
                <a:gd name="T11" fmla="*/ 1124 h 1124"/>
                <a:gd name="T12" fmla="*/ 423 w 794"/>
                <a:gd name="T13" fmla="*/ 1121 h 1124"/>
                <a:gd name="T14" fmla="*/ 666 w 794"/>
                <a:gd name="T15" fmla="*/ 740 h 1124"/>
                <a:gd name="T16" fmla="*/ 789 w 794"/>
                <a:gd name="T17" fmla="*/ 400 h 1124"/>
                <a:gd name="T18" fmla="*/ 395 w 794"/>
                <a:gd name="T19" fmla="*/ 0 h 1124"/>
                <a:gd name="T20" fmla="*/ 394 w 794"/>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4" h="1124">
                  <a:moveTo>
                    <a:pt x="394" y="0"/>
                  </a:moveTo>
                  <a:cubicBezTo>
                    <a:pt x="177" y="0"/>
                    <a:pt x="0" y="177"/>
                    <a:pt x="0" y="395"/>
                  </a:cubicBezTo>
                  <a:cubicBezTo>
                    <a:pt x="0" y="585"/>
                    <a:pt x="139" y="744"/>
                    <a:pt x="318" y="781"/>
                  </a:cubicBezTo>
                  <a:cubicBezTo>
                    <a:pt x="318" y="781"/>
                    <a:pt x="358" y="789"/>
                    <a:pt x="403" y="790"/>
                  </a:cubicBezTo>
                  <a:cubicBezTo>
                    <a:pt x="403" y="835"/>
                    <a:pt x="403" y="1108"/>
                    <a:pt x="403" y="1108"/>
                  </a:cubicBezTo>
                  <a:cubicBezTo>
                    <a:pt x="402" y="1116"/>
                    <a:pt x="410" y="1124"/>
                    <a:pt x="417" y="1124"/>
                  </a:cubicBezTo>
                  <a:cubicBezTo>
                    <a:pt x="419" y="1124"/>
                    <a:pt x="421" y="1123"/>
                    <a:pt x="423" y="1121"/>
                  </a:cubicBezTo>
                  <a:cubicBezTo>
                    <a:pt x="491" y="1040"/>
                    <a:pt x="605" y="843"/>
                    <a:pt x="666" y="740"/>
                  </a:cubicBezTo>
                  <a:cubicBezTo>
                    <a:pt x="747" y="604"/>
                    <a:pt x="794"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381208095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Avsnitt - alt 1">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485775" y="979487"/>
            <a:ext cx="5848350" cy="5381625"/>
          </a:xfrm>
        </p:spPr>
        <p:txBody>
          <a:bodyPr anchor="ctr">
            <a:normAutofit/>
          </a:bodyPr>
          <a:lstStyle>
            <a:lvl1pPr algn="l">
              <a:lnSpc>
                <a:spcPct val="100000"/>
              </a:lnSpc>
              <a:defRPr sz="5000" baseline="0">
                <a:solidFill>
                  <a:schemeClr val="accent1"/>
                </a:solidFill>
                <a:latin typeface="Segoe UI Black" panose="020B0A02040204020203" pitchFamily="34" charset="0"/>
                <a:ea typeface="Segoe UI Black" panose="020B0A02040204020203" pitchFamily="34" charset="0"/>
              </a:defRPr>
            </a:lvl1pPr>
          </a:lstStyle>
          <a:p>
            <a:r>
              <a:rPr lang="sv-SE" dirty="0"/>
              <a:t>Avsnittsrubrik</a:t>
            </a:r>
          </a:p>
        </p:txBody>
      </p:sp>
      <p:sp>
        <p:nvSpPr>
          <p:cNvPr id="7" name="AutoShape 3"/>
          <p:cNvSpPr>
            <a:spLocks noChangeAspect="1" noChangeArrowheads="1" noTextEdit="1"/>
          </p:cNvSpPr>
          <p:nvPr userDrawn="1"/>
        </p:nvSpPr>
        <p:spPr bwMode="auto">
          <a:xfrm>
            <a:off x="3500438" y="0"/>
            <a:ext cx="86979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Freeform 5"/>
          <p:cNvSpPr>
            <a:spLocks/>
          </p:cNvSpPr>
          <p:nvPr userDrawn="1"/>
        </p:nvSpPr>
        <p:spPr bwMode="auto">
          <a:xfrm>
            <a:off x="3498851" y="1588"/>
            <a:ext cx="8699499" cy="3784600"/>
          </a:xfrm>
          <a:custGeom>
            <a:avLst/>
            <a:gdLst>
              <a:gd name="T0" fmla="*/ 380 w 5470"/>
              <a:gd name="T1" fmla="*/ 146 h 2378"/>
              <a:gd name="T2" fmla="*/ 1818 w 5470"/>
              <a:gd name="T3" fmla="*/ 1301 h 2378"/>
              <a:gd name="T4" fmla="*/ 2806 w 5470"/>
              <a:gd name="T5" fmla="*/ 2378 h 2378"/>
              <a:gd name="T6" fmla="*/ 5470 w 5470"/>
              <a:gd name="T7" fmla="*/ 5 h 2378"/>
              <a:gd name="T8" fmla="*/ 5470 w 5470"/>
              <a:gd name="T9" fmla="*/ 0 h 2378"/>
              <a:gd name="T10" fmla="*/ 0 w 5470"/>
              <a:gd name="T11" fmla="*/ 0 h 2378"/>
              <a:gd name="T12" fmla="*/ 380 w 5470"/>
              <a:gd name="T13" fmla="*/ 146 h 2378"/>
            </a:gdLst>
            <a:ahLst/>
            <a:cxnLst>
              <a:cxn ang="0">
                <a:pos x="T0" y="T1"/>
              </a:cxn>
              <a:cxn ang="0">
                <a:pos x="T2" y="T3"/>
              </a:cxn>
              <a:cxn ang="0">
                <a:pos x="T4" y="T5"/>
              </a:cxn>
              <a:cxn ang="0">
                <a:pos x="T6" y="T7"/>
              </a:cxn>
              <a:cxn ang="0">
                <a:pos x="T8" y="T9"/>
              </a:cxn>
              <a:cxn ang="0">
                <a:pos x="T10" y="T11"/>
              </a:cxn>
              <a:cxn ang="0">
                <a:pos x="T12" y="T13"/>
              </a:cxn>
            </a:cxnLst>
            <a:rect l="0" t="0" r="r" b="b"/>
            <a:pathLst>
              <a:path w="5470" h="2378">
                <a:moveTo>
                  <a:pt x="380" y="146"/>
                </a:moveTo>
                <a:cubicBezTo>
                  <a:pt x="950" y="427"/>
                  <a:pt x="1513" y="952"/>
                  <a:pt x="1818" y="1301"/>
                </a:cubicBezTo>
                <a:cubicBezTo>
                  <a:pt x="1873" y="1364"/>
                  <a:pt x="2309" y="1864"/>
                  <a:pt x="2806" y="2378"/>
                </a:cubicBezTo>
                <a:cubicBezTo>
                  <a:pt x="5470" y="5"/>
                  <a:pt x="5470" y="5"/>
                  <a:pt x="5470" y="5"/>
                </a:cubicBezTo>
                <a:cubicBezTo>
                  <a:pt x="5470" y="0"/>
                  <a:pt x="5470" y="0"/>
                  <a:pt x="5470" y="0"/>
                </a:cubicBezTo>
                <a:cubicBezTo>
                  <a:pt x="0" y="0"/>
                  <a:pt x="0" y="0"/>
                  <a:pt x="0" y="0"/>
                </a:cubicBezTo>
                <a:cubicBezTo>
                  <a:pt x="134" y="40"/>
                  <a:pt x="263" y="88"/>
                  <a:pt x="380" y="146"/>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274970268"/>
      </p:ext>
    </p:extLst>
  </p:cSld>
  <p:clrMapOvr>
    <a:masterClrMapping/>
  </p:clrMapOvr>
  <p:extLst>
    <p:ext uri="{DCECCB84-F9BA-43D5-87BE-67443E8EF086}">
      <p15:sldGuideLst xmlns:p15="http://schemas.microsoft.com/office/powerpoint/2012/main"/>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Avsnitt - alt 2">
    <p:bg>
      <p:bgPr>
        <a:solidFill>
          <a:schemeClr val="bg2"/>
        </a:solidFill>
        <a:effectLst/>
      </p:bgPr>
    </p:bg>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5041900"/>
            <a:ext cx="1219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3" name="Rubrik 1">
            <a:extLst>
              <a:ext uri="{FF2B5EF4-FFF2-40B4-BE49-F238E27FC236}">
                <a16:creationId xmlns:a16="http://schemas.microsoft.com/office/drawing/2014/main" id="{73173A9A-CBE7-7C79-5BA9-DBDA78EF013E}"/>
              </a:ext>
            </a:extLst>
          </p:cNvPr>
          <p:cNvSpPr>
            <a:spLocks noGrp="1"/>
          </p:cNvSpPr>
          <p:nvPr>
            <p:ph type="ctrTitle" hasCustomPrompt="1"/>
          </p:nvPr>
        </p:nvSpPr>
        <p:spPr>
          <a:xfrm>
            <a:off x="485775" y="488157"/>
            <a:ext cx="11220450" cy="4408487"/>
          </a:xfrm>
        </p:spPr>
        <p:txBody>
          <a:bodyPr anchor="ctr">
            <a:noAutofit/>
          </a:bodyPr>
          <a:lstStyle>
            <a:lvl1pPr algn="l">
              <a:lnSpc>
                <a:spcPct val="100000"/>
              </a:lnSpc>
              <a:defRPr sz="5000">
                <a:solidFill>
                  <a:schemeClr val="accent1"/>
                </a:solidFill>
                <a:latin typeface="Segoe UI Black" panose="020B0A02040204020203" pitchFamily="34" charset="0"/>
                <a:ea typeface="Segoe UI Black" panose="020B0A02040204020203" pitchFamily="34" charset="0"/>
              </a:defRPr>
            </a:lvl1pPr>
          </a:lstStyle>
          <a:p>
            <a:r>
              <a:rPr lang="sv-SE" dirty="0"/>
              <a:t>Avsnittsrubrik</a:t>
            </a:r>
          </a:p>
        </p:txBody>
      </p:sp>
      <p:sp>
        <p:nvSpPr>
          <p:cNvPr id="4" name="Freeform 5">
            <a:extLst>
              <a:ext uri="{FF2B5EF4-FFF2-40B4-BE49-F238E27FC236}">
                <a16:creationId xmlns:a16="http://schemas.microsoft.com/office/drawing/2014/main" id="{30D6B33A-CDCD-D54E-D185-EB4DF8EA3D33}"/>
              </a:ext>
            </a:extLst>
          </p:cNvPr>
          <p:cNvSpPr>
            <a:spLocks noEditPoints="1"/>
          </p:cNvSpPr>
          <p:nvPr userDrawn="1"/>
        </p:nvSpPr>
        <p:spPr bwMode="auto">
          <a:xfrm>
            <a:off x="1588" y="4896644"/>
            <a:ext cx="12190413" cy="1957388"/>
          </a:xfrm>
          <a:custGeom>
            <a:avLst/>
            <a:gdLst>
              <a:gd name="T0" fmla="*/ 0 w 7676"/>
              <a:gd name="T1" fmla="*/ 3 h 1252"/>
              <a:gd name="T2" fmla="*/ 0 w 7676"/>
              <a:gd name="T3" fmla="*/ 3 h 1252"/>
              <a:gd name="T4" fmla="*/ 0 w 7676"/>
              <a:gd name="T5" fmla="*/ 3 h 1252"/>
              <a:gd name="T6" fmla="*/ 0 w 7676"/>
              <a:gd name="T7" fmla="*/ 3 h 1252"/>
              <a:gd name="T8" fmla="*/ 6010 w 7676"/>
              <a:gd name="T9" fmla="*/ 0 h 1252"/>
              <a:gd name="T10" fmla="*/ 5859 w 7676"/>
              <a:gd name="T11" fmla="*/ 3 h 1252"/>
              <a:gd name="T12" fmla="*/ 0 w 7676"/>
              <a:gd name="T13" fmla="*/ 3 h 1252"/>
              <a:gd name="T14" fmla="*/ 0 w 7676"/>
              <a:gd name="T15" fmla="*/ 1252 h 1252"/>
              <a:gd name="T16" fmla="*/ 7676 w 7676"/>
              <a:gd name="T17" fmla="*/ 1252 h 1252"/>
              <a:gd name="T18" fmla="*/ 7676 w 7676"/>
              <a:gd name="T19" fmla="*/ 3 h 1252"/>
              <a:gd name="T20" fmla="*/ 7185 w 7676"/>
              <a:gd name="T21" fmla="*/ 439 h 1252"/>
              <a:gd name="T22" fmla="*/ 6714 w 7676"/>
              <a:gd name="T23" fmla="*/ 77 h 1252"/>
              <a:gd name="T24" fmla="*/ 6010 w 7676"/>
              <a:gd name="T25"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76" h="1252">
                <a:moveTo>
                  <a:pt x="0" y="3"/>
                </a:moveTo>
                <a:cubicBezTo>
                  <a:pt x="0" y="3"/>
                  <a:pt x="0" y="3"/>
                  <a:pt x="0" y="3"/>
                </a:cubicBezTo>
                <a:cubicBezTo>
                  <a:pt x="0" y="3"/>
                  <a:pt x="0" y="3"/>
                  <a:pt x="0" y="3"/>
                </a:cubicBezTo>
                <a:cubicBezTo>
                  <a:pt x="0" y="3"/>
                  <a:pt x="0" y="3"/>
                  <a:pt x="0" y="3"/>
                </a:cubicBezTo>
                <a:moveTo>
                  <a:pt x="6010" y="0"/>
                </a:moveTo>
                <a:cubicBezTo>
                  <a:pt x="5919" y="0"/>
                  <a:pt x="5859" y="3"/>
                  <a:pt x="5859" y="3"/>
                </a:cubicBezTo>
                <a:cubicBezTo>
                  <a:pt x="184" y="3"/>
                  <a:pt x="5" y="3"/>
                  <a:pt x="0" y="3"/>
                </a:cubicBezTo>
                <a:cubicBezTo>
                  <a:pt x="0" y="1252"/>
                  <a:pt x="0" y="1252"/>
                  <a:pt x="0" y="1252"/>
                </a:cubicBezTo>
                <a:cubicBezTo>
                  <a:pt x="7676" y="1252"/>
                  <a:pt x="7676" y="1252"/>
                  <a:pt x="7676" y="1252"/>
                </a:cubicBezTo>
                <a:cubicBezTo>
                  <a:pt x="7676" y="99"/>
                  <a:pt x="7676" y="3"/>
                  <a:pt x="7676" y="3"/>
                </a:cubicBezTo>
                <a:cubicBezTo>
                  <a:pt x="7185" y="439"/>
                  <a:pt x="7185" y="439"/>
                  <a:pt x="7185" y="439"/>
                </a:cubicBezTo>
                <a:cubicBezTo>
                  <a:pt x="7097" y="347"/>
                  <a:pt x="6959" y="165"/>
                  <a:pt x="6714" y="77"/>
                </a:cubicBezTo>
                <a:cubicBezTo>
                  <a:pt x="6533" y="11"/>
                  <a:pt x="6203" y="0"/>
                  <a:pt x="6010" y="0"/>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3447889535"/>
      </p:ext>
    </p:extLst>
  </p:cSld>
  <p:clrMapOvr>
    <a:masterClrMapping/>
  </p:clrMapOvr>
  <p:extLst>
    <p:ext uri="{DCECCB84-F9BA-43D5-87BE-67443E8EF086}">
      <p15:sldGuideLst xmlns:p15="http://schemas.microsoft.com/office/powerpoint/2012/main"/>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vsnitt - alt 3">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9A6D6CEE-CF29-DF33-CBD6-C908DD5F4907}"/>
              </a:ext>
            </a:extLst>
          </p:cNvPr>
          <p:cNvSpPr>
            <a:spLocks noEditPoints="1"/>
          </p:cNvSpPr>
          <p:nvPr userDrawn="1"/>
        </p:nvSpPr>
        <p:spPr bwMode="auto">
          <a:xfrm>
            <a:off x="1588" y="5362117"/>
            <a:ext cx="12190413" cy="1522413"/>
          </a:xfrm>
          <a:custGeom>
            <a:avLst/>
            <a:gdLst>
              <a:gd name="T0" fmla="*/ 6010 w 7676"/>
              <a:gd name="T1" fmla="*/ 12 h 956"/>
              <a:gd name="T2" fmla="*/ 5859 w 7676"/>
              <a:gd name="T3" fmla="*/ 15 h 956"/>
              <a:gd name="T4" fmla="*/ 0 w 7676"/>
              <a:gd name="T5" fmla="*/ 15 h 956"/>
              <a:gd name="T6" fmla="*/ 0 w 7676"/>
              <a:gd name="T7" fmla="*/ 956 h 956"/>
              <a:gd name="T8" fmla="*/ 7676 w 7676"/>
              <a:gd name="T9" fmla="*/ 956 h 956"/>
              <a:gd name="T10" fmla="*/ 7676 w 7676"/>
              <a:gd name="T11" fmla="*/ 15 h 956"/>
              <a:gd name="T12" fmla="*/ 7185 w 7676"/>
              <a:gd name="T13" fmla="*/ 451 h 956"/>
              <a:gd name="T14" fmla="*/ 6714 w 7676"/>
              <a:gd name="T15" fmla="*/ 89 h 956"/>
              <a:gd name="T16" fmla="*/ 6010 w 7676"/>
              <a:gd name="T17" fmla="*/ 12 h 956"/>
              <a:gd name="T18" fmla="*/ 0 w 7676"/>
              <a:gd name="T19" fmla="*/ 15 h 956"/>
              <a:gd name="T20" fmla="*/ 0 w 7676"/>
              <a:gd name="T21" fmla="*/ 15 h 956"/>
              <a:gd name="T22" fmla="*/ 0 w 7676"/>
              <a:gd name="T23" fmla="*/ 15 h 956"/>
              <a:gd name="T24" fmla="*/ 0 w 7676"/>
              <a:gd name="T25" fmla="*/ 15 h 956"/>
              <a:gd name="T26" fmla="*/ 7676 w 7676"/>
              <a:gd name="T27" fmla="*/ 0 h 956"/>
              <a:gd name="T28" fmla="*/ 7676 w 7676"/>
              <a:gd name="T29" fmla="*/ 15 h 956"/>
              <a:gd name="T30" fmla="*/ 7676 w 7676"/>
              <a:gd name="T31" fmla="*/ 15 h 956"/>
              <a:gd name="T32" fmla="*/ 7676 w 7676"/>
              <a:gd name="T33" fmla="*/ 0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76" h="956">
                <a:moveTo>
                  <a:pt x="6010" y="12"/>
                </a:moveTo>
                <a:cubicBezTo>
                  <a:pt x="5919" y="12"/>
                  <a:pt x="5859" y="15"/>
                  <a:pt x="5859" y="15"/>
                </a:cubicBezTo>
                <a:cubicBezTo>
                  <a:pt x="184" y="15"/>
                  <a:pt x="5" y="15"/>
                  <a:pt x="0" y="15"/>
                </a:cubicBezTo>
                <a:cubicBezTo>
                  <a:pt x="0" y="956"/>
                  <a:pt x="0" y="956"/>
                  <a:pt x="0" y="956"/>
                </a:cubicBezTo>
                <a:cubicBezTo>
                  <a:pt x="7676" y="956"/>
                  <a:pt x="7676" y="956"/>
                  <a:pt x="7676" y="956"/>
                </a:cubicBezTo>
                <a:cubicBezTo>
                  <a:pt x="7676" y="268"/>
                  <a:pt x="7676" y="66"/>
                  <a:pt x="7676" y="15"/>
                </a:cubicBezTo>
                <a:cubicBezTo>
                  <a:pt x="7185" y="451"/>
                  <a:pt x="7185" y="451"/>
                  <a:pt x="7185" y="451"/>
                </a:cubicBezTo>
                <a:cubicBezTo>
                  <a:pt x="7097" y="359"/>
                  <a:pt x="6959" y="177"/>
                  <a:pt x="6714" y="89"/>
                </a:cubicBezTo>
                <a:cubicBezTo>
                  <a:pt x="6533" y="23"/>
                  <a:pt x="6203" y="12"/>
                  <a:pt x="6010" y="12"/>
                </a:cubicBezTo>
                <a:moveTo>
                  <a:pt x="0" y="15"/>
                </a:moveTo>
                <a:cubicBezTo>
                  <a:pt x="0" y="15"/>
                  <a:pt x="0" y="15"/>
                  <a:pt x="0" y="15"/>
                </a:cubicBezTo>
                <a:cubicBezTo>
                  <a:pt x="0" y="15"/>
                  <a:pt x="0" y="15"/>
                  <a:pt x="0" y="15"/>
                </a:cubicBezTo>
                <a:cubicBezTo>
                  <a:pt x="0" y="15"/>
                  <a:pt x="0" y="15"/>
                  <a:pt x="0" y="15"/>
                </a:cubicBezTo>
                <a:moveTo>
                  <a:pt x="7676" y="0"/>
                </a:moveTo>
                <a:cubicBezTo>
                  <a:pt x="7676" y="0"/>
                  <a:pt x="7676" y="4"/>
                  <a:pt x="7676" y="15"/>
                </a:cubicBezTo>
                <a:cubicBezTo>
                  <a:pt x="7676" y="15"/>
                  <a:pt x="7676" y="15"/>
                  <a:pt x="7676" y="15"/>
                </a:cubicBezTo>
                <a:cubicBezTo>
                  <a:pt x="7676" y="0"/>
                  <a:pt x="7676" y="0"/>
                  <a:pt x="7676"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4" name="Rubrik 1">
            <a:extLst>
              <a:ext uri="{FF2B5EF4-FFF2-40B4-BE49-F238E27FC236}">
                <a16:creationId xmlns:a16="http://schemas.microsoft.com/office/drawing/2014/main" id="{AEE7DBBC-7CC5-2474-25B1-11DE25B8AE3B}"/>
              </a:ext>
            </a:extLst>
          </p:cNvPr>
          <p:cNvSpPr>
            <a:spLocks noGrp="1"/>
          </p:cNvSpPr>
          <p:nvPr>
            <p:ph type="ctrTitle" hasCustomPrompt="1"/>
          </p:nvPr>
        </p:nvSpPr>
        <p:spPr>
          <a:xfrm>
            <a:off x="485775" y="5875338"/>
            <a:ext cx="10218737" cy="577998"/>
          </a:xfrm>
        </p:spPr>
        <p:txBody>
          <a:bodyPr anchor="ctr">
            <a:normAutofit/>
          </a:bodyPr>
          <a:lstStyle>
            <a:lvl1pPr algn="l">
              <a:lnSpc>
                <a:spcPct val="100000"/>
              </a:lnSpc>
              <a:defRPr sz="4400">
                <a:solidFill>
                  <a:schemeClr val="accent1"/>
                </a:solidFill>
                <a:latin typeface="Segoe UI Black" panose="020B0A02040204020203" pitchFamily="34" charset="0"/>
                <a:ea typeface="Segoe UI Black" panose="020B0A02040204020203" pitchFamily="34" charset="0"/>
              </a:defRPr>
            </a:lvl1pPr>
          </a:lstStyle>
          <a:p>
            <a:r>
              <a:rPr lang="sv-SE" dirty="0"/>
              <a:t>Avsnittsrubrik</a:t>
            </a:r>
          </a:p>
        </p:txBody>
      </p:sp>
    </p:spTree>
    <p:extLst>
      <p:ext uri="{BB962C8B-B14F-4D97-AF65-F5344CB8AC3E}">
        <p14:creationId xmlns:p14="http://schemas.microsoft.com/office/powerpoint/2010/main" val="1622072110"/>
      </p:ext>
    </p:extLst>
  </p:cSld>
  <p:clrMapOvr>
    <a:masterClrMapping/>
  </p:clrMapOvr>
  <p:extLst>
    <p:ext uri="{DCECCB84-F9BA-43D5-87BE-67443E8EF086}">
      <p15:sldGuideLst xmlns:p15="http://schemas.microsoft.com/office/powerpoint/2012/main"/>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Plats för flera logotyper">
    <p:bg>
      <p:bgPr>
        <a:solidFill>
          <a:schemeClr val="bg2"/>
        </a:solidFill>
        <a:effectLst/>
      </p:bgPr>
    </p:bg>
    <p:spTree>
      <p:nvGrpSpPr>
        <p:cNvPr id="1" name=""/>
        <p:cNvGrpSpPr/>
        <p:nvPr/>
      </p:nvGrpSpPr>
      <p:grpSpPr>
        <a:xfrm>
          <a:off x="0" y="0"/>
          <a:ext cx="0" cy="0"/>
          <a:chOff x="0" y="0"/>
          <a:chExt cx="0" cy="0"/>
        </a:xfrm>
      </p:grpSpPr>
      <p:sp>
        <p:nvSpPr>
          <p:cNvPr id="9" name="Platshållare för innehåll 5">
            <a:extLst>
              <a:ext uri="{FF2B5EF4-FFF2-40B4-BE49-F238E27FC236}">
                <a16:creationId xmlns:a16="http://schemas.microsoft.com/office/drawing/2014/main" id="{265ADAB8-E427-6439-CCFC-FCE70CE797B5}"/>
              </a:ext>
            </a:extLst>
          </p:cNvPr>
          <p:cNvSpPr>
            <a:spLocks noGrp="1"/>
          </p:cNvSpPr>
          <p:nvPr>
            <p:ph sz="quarter" idx="14"/>
          </p:nvPr>
        </p:nvSpPr>
        <p:spPr>
          <a:xfrm>
            <a:off x="485775" y="1628800"/>
            <a:ext cx="9267474" cy="2880320"/>
          </a:xfrm>
          <a:prstGeom prst="rect">
            <a:avLst/>
          </a:prstGeo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7" name="Freeform 5">
            <a:extLst>
              <a:ext uri="{FF2B5EF4-FFF2-40B4-BE49-F238E27FC236}">
                <a16:creationId xmlns:a16="http://schemas.microsoft.com/office/drawing/2014/main" id="{6EB4C8A1-FD4B-BA16-B494-9FB01A4D1410}"/>
              </a:ext>
            </a:extLst>
          </p:cNvPr>
          <p:cNvSpPr>
            <a:spLocks noEditPoints="1"/>
          </p:cNvSpPr>
          <p:nvPr userDrawn="1"/>
        </p:nvSpPr>
        <p:spPr bwMode="auto">
          <a:xfrm>
            <a:off x="1588" y="4899025"/>
            <a:ext cx="12190413" cy="1957388"/>
          </a:xfrm>
          <a:custGeom>
            <a:avLst/>
            <a:gdLst>
              <a:gd name="T0" fmla="*/ 0 w 7676"/>
              <a:gd name="T1" fmla="*/ 3 h 1252"/>
              <a:gd name="T2" fmla="*/ 0 w 7676"/>
              <a:gd name="T3" fmla="*/ 3 h 1252"/>
              <a:gd name="T4" fmla="*/ 0 w 7676"/>
              <a:gd name="T5" fmla="*/ 3 h 1252"/>
              <a:gd name="T6" fmla="*/ 0 w 7676"/>
              <a:gd name="T7" fmla="*/ 3 h 1252"/>
              <a:gd name="T8" fmla="*/ 6010 w 7676"/>
              <a:gd name="T9" fmla="*/ 0 h 1252"/>
              <a:gd name="T10" fmla="*/ 5859 w 7676"/>
              <a:gd name="T11" fmla="*/ 3 h 1252"/>
              <a:gd name="T12" fmla="*/ 0 w 7676"/>
              <a:gd name="T13" fmla="*/ 3 h 1252"/>
              <a:gd name="T14" fmla="*/ 0 w 7676"/>
              <a:gd name="T15" fmla="*/ 1252 h 1252"/>
              <a:gd name="T16" fmla="*/ 7676 w 7676"/>
              <a:gd name="T17" fmla="*/ 1252 h 1252"/>
              <a:gd name="T18" fmla="*/ 7676 w 7676"/>
              <a:gd name="T19" fmla="*/ 3 h 1252"/>
              <a:gd name="T20" fmla="*/ 7185 w 7676"/>
              <a:gd name="T21" fmla="*/ 439 h 1252"/>
              <a:gd name="T22" fmla="*/ 6714 w 7676"/>
              <a:gd name="T23" fmla="*/ 77 h 1252"/>
              <a:gd name="T24" fmla="*/ 6010 w 7676"/>
              <a:gd name="T25"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76" h="1252">
                <a:moveTo>
                  <a:pt x="0" y="3"/>
                </a:moveTo>
                <a:cubicBezTo>
                  <a:pt x="0" y="3"/>
                  <a:pt x="0" y="3"/>
                  <a:pt x="0" y="3"/>
                </a:cubicBezTo>
                <a:cubicBezTo>
                  <a:pt x="0" y="3"/>
                  <a:pt x="0" y="3"/>
                  <a:pt x="0" y="3"/>
                </a:cubicBezTo>
                <a:cubicBezTo>
                  <a:pt x="0" y="3"/>
                  <a:pt x="0" y="3"/>
                  <a:pt x="0" y="3"/>
                </a:cubicBezTo>
                <a:moveTo>
                  <a:pt x="6010" y="0"/>
                </a:moveTo>
                <a:cubicBezTo>
                  <a:pt x="5919" y="0"/>
                  <a:pt x="5859" y="3"/>
                  <a:pt x="5859" y="3"/>
                </a:cubicBezTo>
                <a:cubicBezTo>
                  <a:pt x="184" y="3"/>
                  <a:pt x="5" y="3"/>
                  <a:pt x="0" y="3"/>
                </a:cubicBezTo>
                <a:cubicBezTo>
                  <a:pt x="0" y="1252"/>
                  <a:pt x="0" y="1252"/>
                  <a:pt x="0" y="1252"/>
                </a:cubicBezTo>
                <a:cubicBezTo>
                  <a:pt x="7676" y="1252"/>
                  <a:pt x="7676" y="1252"/>
                  <a:pt x="7676" y="1252"/>
                </a:cubicBezTo>
                <a:cubicBezTo>
                  <a:pt x="7676" y="99"/>
                  <a:pt x="7676" y="3"/>
                  <a:pt x="7676" y="3"/>
                </a:cubicBezTo>
                <a:cubicBezTo>
                  <a:pt x="7185" y="439"/>
                  <a:pt x="7185" y="439"/>
                  <a:pt x="7185" y="439"/>
                </a:cubicBezTo>
                <a:cubicBezTo>
                  <a:pt x="7097" y="347"/>
                  <a:pt x="6959" y="165"/>
                  <a:pt x="6714" y="77"/>
                </a:cubicBezTo>
                <a:cubicBezTo>
                  <a:pt x="6533" y="11"/>
                  <a:pt x="6203" y="0"/>
                  <a:pt x="6010"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10" name="Platshållare för bild 3">
            <a:extLst>
              <a:ext uri="{FF2B5EF4-FFF2-40B4-BE49-F238E27FC236}">
                <a16:creationId xmlns:a16="http://schemas.microsoft.com/office/drawing/2014/main" id="{963A9804-21F0-A758-DDC6-6A889B7BE12C}"/>
              </a:ext>
            </a:extLst>
          </p:cNvPr>
          <p:cNvSpPr>
            <a:spLocks noGrp="1"/>
          </p:cNvSpPr>
          <p:nvPr>
            <p:ph type="pic" sz="quarter" idx="10" hasCustomPrompt="1"/>
          </p:nvPr>
        </p:nvSpPr>
        <p:spPr>
          <a:xfrm>
            <a:off x="478259" y="5515769"/>
            <a:ext cx="1800225" cy="719137"/>
          </a:xfrm>
          <a:prstGeom prst="rect">
            <a:avLst/>
          </a:prstGeom>
        </p:spPr>
        <p:txBody>
          <a:bodyPr/>
          <a:lstStyle>
            <a:lvl1pPr>
              <a:defRPr lang="sv-SE"/>
            </a:lvl1pPr>
          </a:lstStyle>
          <a:p>
            <a:r>
              <a:rPr lang="sv-SE" dirty="0"/>
              <a:t>Logotyp</a:t>
            </a:r>
          </a:p>
        </p:txBody>
      </p:sp>
      <p:sp>
        <p:nvSpPr>
          <p:cNvPr id="11" name="Platshållare för bild 3">
            <a:extLst>
              <a:ext uri="{FF2B5EF4-FFF2-40B4-BE49-F238E27FC236}">
                <a16:creationId xmlns:a16="http://schemas.microsoft.com/office/drawing/2014/main" id="{4D10CB29-C261-102B-6644-6DE0A83CEE19}"/>
              </a:ext>
            </a:extLst>
          </p:cNvPr>
          <p:cNvSpPr>
            <a:spLocks noGrp="1"/>
          </p:cNvSpPr>
          <p:nvPr>
            <p:ph type="pic" sz="quarter" idx="11" hasCustomPrompt="1"/>
          </p:nvPr>
        </p:nvSpPr>
        <p:spPr>
          <a:xfrm>
            <a:off x="3075164" y="5515769"/>
            <a:ext cx="1800225" cy="719137"/>
          </a:xfrm>
          <a:prstGeom prst="rect">
            <a:avLst/>
          </a:prstGeom>
        </p:spPr>
        <p:txBody>
          <a:bodyPr/>
          <a:lstStyle>
            <a:lvl1pPr>
              <a:defRPr lang="sv-SE"/>
            </a:lvl1pPr>
          </a:lstStyle>
          <a:p>
            <a:r>
              <a:rPr lang="sv-SE" dirty="0"/>
              <a:t>Logotyp</a:t>
            </a:r>
          </a:p>
        </p:txBody>
      </p:sp>
      <p:sp>
        <p:nvSpPr>
          <p:cNvPr id="12" name="Platshållare för bild 3">
            <a:extLst>
              <a:ext uri="{FF2B5EF4-FFF2-40B4-BE49-F238E27FC236}">
                <a16:creationId xmlns:a16="http://schemas.microsoft.com/office/drawing/2014/main" id="{FD7F2D97-5790-5DDB-4229-9889D11824F6}"/>
              </a:ext>
            </a:extLst>
          </p:cNvPr>
          <p:cNvSpPr>
            <a:spLocks noGrp="1"/>
          </p:cNvSpPr>
          <p:nvPr>
            <p:ph type="pic" sz="quarter" idx="12" hasCustomPrompt="1"/>
          </p:nvPr>
        </p:nvSpPr>
        <p:spPr>
          <a:xfrm>
            <a:off x="5672069" y="5515769"/>
            <a:ext cx="1800225" cy="719137"/>
          </a:xfrm>
          <a:prstGeom prst="rect">
            <a:avLst/>
          </a:prstGeom>
        </p:spPr>
        <p:txBody>
          <a:bodyPr/>
          <a:lstStyle>
            <a:lvl1pPr>
              <a:defRPr lang="sv-SE"/>
            </a:lvl1pPr>
          </a:lstStyle>
          <a:p>
            <a:r>
              <a:rPr lang="sv-SE" dirty="0"/>
              <a:t>Logotyp</a:t>
            </a:r>
          </a:p>
        </p:txBody>
      </p:sp>
      <p:sp>
        <p:nvSpPr>
          <p:cNvPr id="13" name="Platshållare för bild 3">
            <a:extLst>
              <a:ext uri="{FF2B5EF4-FFF2-40B4-BE49-F238E27FC236}">
                <a16:creationId xmlns:a16="http://schemas.microsoft.com/office/drawing/2014/main" id="{DD566D57-2E54-FAE5-0E96-CA6C473ED04A}"/>
              </a:ext>
            </a:extLst>
          </p:cNvPr>
          <p:cNvSpPr>
            <a:spLocks noGrp="1"/>
          </p:cNvSpPr>
          <p:nvPr>
            <p:ph type="pic" sz="quarter" idx="13" hasCustomPrompt="1"/>
          </p:nvPr>
        </p:nvSpPr>
        <p:spPr>
          <a:xfrm>
            <a:off x="8268973" y="5515769"/>
            <a:ext cx="1800225" cy="719137"/>
          </a:xfrm>
          <a:prstGeom prst="rect">
            <a:avLst/>
          </a:prstGeom>
        </p:spPr>
        <p:txBody>
          <a:bodyPr/>
          <a:lstStyle>
            <a:lvl1pPr>
              <a:defRPr lang="sv-SE"/>
            </a:lvl1pPr>
          </a:lstStyle>
          <a:p>
            <a:r>
              <a:rPr lang="sv-SE" dirty="0"/>
              <a:t>Logotyp</a:t>
            </a:r>
          </a:p>
        </p:txBody>
      </p:sp>
      <p:sp>
        <p:nvSpPr>
          <p:cNvPr id="3" name="Rubrik 1">
            <a:extLst>
              <a:ext uri="{FF2B5EF4-FFF2-40B4-BE49-F238E27FC236}">
                <a16:creationId xmlns:a16="http://schemas.microsoft.com/office/drawing/2014/main" id="{35E91D9D-613B-0255-3966-05FFCBA2F084}"/>
              </a:ext>
            </a:extLst>
          </p:cNvPr>
          <p:cNvSpPr>
            <a:spLocks noGrp="1"/>
          </p:cNvSpPr>
          <p:nvPr>
            <p:ph type="title" hasCustomPrompt="1"/>
          </p:nvPr>
        </p:nvSpPr>
        <p:spPr>
          <a:xfrm>
            <a:off x="478259" y="490539"/>
            <a:ext cx="11236813" cy="646329"/>
          </a:xfrm>
          <a:prstGeom prst="rect">
            <a:avLst/>
          </a:prstGeom>
        </p:spPr>
        <p:txBody>
          <a:bodyPr wrap="square" anchor="t">
            <a:spAutoFit/>
          </a:bodyPr>
          <a:lstStyle>
            <a:lvl1pPr>
              <a:defRPr/>
            </a:lvl1pPr>
          </a:lstStyle>
          <a:p>
            <a:r>
              <a:rPr lang="sv-SE" dirty="0"/>
              <a:t>Skriv in en rubrik</a:t>
            </a:r>
          </a:p>
        </p:txBody>
      </p:sp>
    </p:spTree>
    <p:extLst>
      <p:ext uri="{BB962C8B-B14F-4D97-AF65-F5344CB8AC3E}">
        <p14:creationId xmlns:p14="http://schemas.microsoft.com/office/powerpoint/2010/main" val="1855202724"/>
      </p:ext>
    </p:extLst>
  </p:cSld>
  <p:clrMapOvr>
    <a:masterClrMapping/>
  </p:clrMapOvr>
  <p:extLst>
    <p:ext uri="{DCECCB84-F9BA-43D5-87BE-67443E8EF086}">
      <p15:sldGuideLst xmlns:p15="http://schemas.microsoft.com/office/powerpoint/2012/main"/>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Tom sida med bakgrundfärg">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8478891"/>
      </p:ext>
    </p:extLst>
  </p:cSld>
  <p:clrMapOvr>
    <a:overrideClrMapping bg1="lt1" tx1="dk1" bg2="lt2" tx2="dk2" accent1="accent1" accent2="accent2" accent3="accent3" accent4="accent4" accent5="accent5" accent6="accent6" hlink="hlink" folHlink="folHlink"/>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1460970"/>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Första sida – lång rubrik">
    <p:bg>
      <p:bgPr>
        <a:solidFill>
          <a:schemeClr val="bg2"/>
        </a:solidFill>
        <a:effectLst/>
      </p:bgPr>
    </p:bg>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85775" y="2154725"/>
            <a:ext cx="11220450" cy="998278"/>
          </a:xfrm>
          <a:prstGeom prst="rect">
            <a:avLst/>
          </a:prstGeom>
        </p:spPr>
        <p:txBody>
          <a:bodyPr anchor="t">
            <a:noAutofit/>
          </a:bodyPr>
          <a:lstStyle>
            <a:lvl1pPr marL="0" indent="0" algn="l">
              <a:buNone/>
              <a:defRPr sz="2800" b="0">
                <a:solidFill>
                  <a:schemeClr val="accent1"/>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5775" y="490539"/>
            <a:ext cx="11220450" cy="1664186"/>
          </a:xfrm>
        </p:spPr>
        <p:txBody>
          <a:bodyPr anchor="b">
            <a:normAutofit/>
          </a:bodyPr>
          <a:lstStyle>
            <a:lvl1pPr algn="l">
              <a:lnSpc>
                <a:spcPct val="100000"/>
              </a:lnSpc>
              <a:defRPr sz="5200">
                <a:solidFill>
                  <a:schemeClr val="accent1"/>
                </a:solidFill>
                <a:latin typeface="Segoe UI Black" panose="020B0A02040204020203" pitchFamily="34" charset="0"/>
                <a:ea typeface="Segoe UI Black" panose="020B0A02040204020203" pitchFamily="34" charset="0"/>
              </a:defRPr>
            </a:lvl1pPr>
          </a:lstStyle>
          <a:p>
            <a:r>
              <a:rPr lang="sv-SE" dirty="0"/>
              <a:t>Skriv in en rubrik</a:t>
            </a:r>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Tree>
    <p:extLst>
      <p:ext uri="{BB962C8B-B14F-4D97-AF65-F5344CB8AC3E}">
        <p14:creationId xmlns:p14="http://schemas.microsoft.com/office/powerpoint/2010/main" val="706709874"/>
      </p:ext>
    </p:extLst>
  </p:cSld>
  <p:clrMapOvr>
    <a:masterClrMapping/>
  </p:clrMapOvr>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Första sida – plats för bild">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sv-SE"/>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
        <p:nvSpPr>
          <p:cNvPr id="4" name="Underrubrik 2">
            <a:extLst>
              <a:ext uri="{FF2B5EF4-FFF2-40B4-BE49-F238E27FC236}">
                <a16:creationId xmlns:a16="http://schemas.microsoft.com/office/drawing/2014/main" id="{C40FC342-C82B-6C95-1CE3-890A890D9DB3}"/>
              </a:ext>
            </a:extLst>
          </p:cNvPr>
          <p:cNvSpPr>
            <a:spLocks noGrp="1"/>
          </p:cNvSpPr>
          <p:nvPr>
            <p:ph type="subTitle" idx="1" hasCustomPrompt="1"/>
          </p:nvPr>
        </p:nvSpPr>
        <p:spPr>
          <a:xfrm>
            <a:off x="485775" y="6002338"/>
            <a:ext cx="5610225" cy="608895"/>
          </a:xfrm>
          <a:prstGeom prst="rect">
            <a:avLst/>
          </a:prstGeom>
        </p:spPr>
        <p:txBody>
          <a:bodyPr anchor="t">
            <a:normAutofit/>
          </a:bodyPr>
          <a:lstStyle>
            <a:lvl1pPr marL="0" indent="0" algn="l">
              <a:buNone/>
              <a:defRPr sz="2400" b="0">
                <a:solidFill>
                  <a:schemeClr val="accent1"/>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5" name="Rubrik 1">
            <a:extLst>
              <a:ext uri="{FF2B5EF4-FFF2-40B4-BE49-F238E27FC236}">
                <a16:creationId xmlns:a16="http://schemas.microsoft.com/office/drawing/2014/main" id="{7E9A1AA0-2DF2-ADC2-86C3-270A33565CB9}"/>
              </a:ext>
            </a:extLst>
          </p:cNvPr>
          <p:cNvSpPr>
            <a:spLocks noGrp="1"/>
          </p:cNvSpPr>
          <p:nvPr>
            <p:ph type="ctrTitle" hasCustomPrompt="1"/>
          </p:nvPr>
        </p:nvSpPr>
        <p:spPr>
          <a:xfrm>
            <a:off x="485775" y="4094162"/>
            <a:ext cx="4746129" cy="1954213"/>
          </a:xfrm>
        </p:spPr>
        <p:txBody>
          <a:bodyPr anchor="b">
            <a:normAutofit/>
          </a:bodyPr>
          <a:lstStyle>
            <a:lvl1pPr algn="l">
              <a:lnSpc>
                <a:spcPct val="100000"/>
              </a:lnSpc>
              <a:defRPr sz="5200">
                <a:solidFill>
                  <a:schemeClr val="accent1"/>
                </a:solidFill>
                <a:latin typeface="Segoe UI Black" panose="020B0A02040204020203" pitchFamily="34" charset="0"/>
                <a:ea typeface="Segoe UI Black" panose="020B0A02040204020203" pitchFamily="34" charset="0"/>
              </a:defRPr>
            </a:lvl1pPr>
          </a:lstStyle>
          <a:p>
            <a:r>
              <a:rPr lang="sv-SE" dirty="0"/>
              <a:t>Skriv in </a:t>
            </a:r>
            <a:br>
              <a:rPr lang="sv-SE" dirty="0"/>
            </a:br>
            <a:r>
              <a:rPr lang="sv-SE" dirty="0"/>
              <a:t>en rubrik</a:t>
            </a:r>
          </a:p>
        </p:txBody>
      </p:sp>
    </p:spTree>
    <p:extLst>
      <p:ext uri="{BB962C8B-B14F-4D97-AF65-F5344CB8AC3E}">
        <p14:creationId xmlns:p14="http://schemas.microsoft.com/office/powerpoint/2010/main" val="1836290109"/>
      </p:ext>
    </p:extLst>
  </p:cSld>
  <p:clrMapOvr>
    <a:masterClrMapping/>
  </p:clrMapOvr>
  <p:extLst>
    <p:ext uri="{DCECCB84-F9BA-43D5-87BE-67443E8EF086}">
      <p15:sldGuideLst xmlns:p15="http://schemas.microsoft.com/office/powerpoint/2012/main"/>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Avslut med logotyp">
    <p:bg>
      <p:bgPr>
        <a:solidFill>
          <a:schemeClr val="accent1"/>
        </a:solidFill>
        <a:effectLst/>
      </p:bgPr>
    </p:bg>
    <p:spTree>
      <p:nvGrpSpPr>
        <p:cNvPr id="1" name=""/>
        <p:cNvGrpSpPr/>
        <p:nvPr/>
      </p:nvGrpSpPr>
      <p:grpSpPr>
        <a:xfrm>
          <a:off x="0" y="0"/>
          <a:ext cx="0" cy="0"/>
          <a:chOff x="0" y="0"/>
          <a:chExt cx="0" cy="0"/>
        </a:xfrm>
      </p:grpSpPr>
      <p:grpSp>
        <p:nvGrpSpPr>
          <p:cNvPr id="3" name="Grupp 2"/>
          <p:cNvGrpSpPr/>
          <p:nvPr userDrawn="1"/>
        </p:nvGrpSpPr>
        <p:grpSpPr>
          <a:xfrm>
            <a:off x="3720966" y="2060848"/>
            <a:ext cx="4750067" cy="2376909"/>
            <a:chOff x="3720966" y="1988195"/>
            <a:chExt cx="4750067" cy="2376909"/>
          </a:xfrm>
        </p:grpSpPr>
        <p:sp>
          <p:nvSpPr>
            <p:cNvPr id="5" name="Rektangel 4"/>
            <p:cNvSpPr/>
            <p:nvPr userDrawn="1"/>
          </p:nvSpPr>
          <p:spPr>
            <a:xfrm>
              <a:off x="3720966" y="1988195"/>
              <a:ext cx="4750067" cy="2376909"/>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pic>
          <p:nvPicPr>
            <p:cNvPr id="2" name="Bildobjekt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6444" y="2675530"/>
              <a:ext cx="3319110" cy="1002237"/>
            </a:xfrm>
            <a:prstGeom prst="rect">
              <a:avLst/>
            </a:prstGeom>
          </p:spPr>
        </p:pic>
      </p:grpSp>
    </p:spTree>
    <p:extLst>
      <p:ext uri="{BB962C8B-B14F-4D97-AF65-F5344CB8AC3E}">
        <p14:creationId xmlns:p14="http://schemas.microsoft.com/office/powerpoint/2010/main" val="183861583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Första sida">
    <p:bg>
      <p:bgPr>
        <a:solidFill>
          <a:schemeClr val="bg2"/>
        </a:solidFill>
        <a:effectLst/>
      </p:bgPr>
    </p:bg>
    <p:spTree>
      <p:nvGrpSpPr>
        <p:cNvPr id="1" name=""/>
        <p:cNvGrpSpPr/>
        <p:nvPr/>
      </p:nvGrpSpPr>
      <p:grpSpPr>
        <a:xfrm>
          <a:off x="0" y="0"/>
          <a:ext cx="0" cy="0"/>
          <a:chOff x="0" y="0"/>
          <a:chExt cx="0" cy="0"/>
        </a:xfrm>
      </p:grpSpPr>
      <p:sp>
        <p:nvSpPr>
          <p:cNvPr id="20" name="Freeform 9"/>
          <p:cNvSpPr>
            <a:spLocks/>
          </p:cNvSpPr>
          <p:nvPr userDrawn="1"/>
        </p:nvSpPr>
        <p:spPr bwMode="auto">
          <a:xfrm>
            <a:off x="6888088" y="-15875"/>
            <a:ext cx="5301655" cy="6873875"/>
          </a:xfrm>
          <a:custGeom>
            <a:avLst/>
            <a:gdLst>
              <a:gd name="T0" fmla="*/ 2632 w 2897"/>
              <a:gd name="T1" fmla="*/ 0 h 3766"/>
              <a:gd name="T2" fmla="*/ 0 w 2897"/>
              <a:gd name="T3" fmla="*/ 2345 h 3766"/>
              <a:gd name="T4" fmla="*/ 1111 w 2897"/>
              <a:gd name="T5" fmla="*/ 3365 h 3766"/>
              <a:gd name="T6" fmla="*/ 2327 w 2897"/>
              <a:gd name="T7" fmla="*/ 3747 h 3766"/>
              <a:gd name="T8" fmla="*/ 2897 w 2897"/>
              <a:gd name="T9" fmla="*/ 3553 h 3766"/>
              <a:gd name="T10" fmla="*/ 2897 w 2897"/>
              <a:gd name="T11" fmla="*/ 0 h 3766"/>
              <a:gd name="T12" fmla="*/ 2632 w 2897"/>
              <a:gd name="T13" fmla="*/ 0 h 3766"/>
            </a:gdLst>
            <a:ahLst/>
            <a:cxnLst>
              <a:cxn ang="0">
                <a:pos x="T0" y="T1"/>
              </a:cxn>
              <a:cxn ang="0">
                <a:pos x="T2" y="T3"/>
              </a:cxn>
              <a:cxn ang="0">
                <a:pos x="T4" y="T5"/>
              </a:cxn>
              <a:cxn ang="0">
                <a:pos x="T6" y="T7"/>
              </a:cxn>
              <a:cxn ang="0">
                <a:pos x="T8" y="T9"/>
              </a:cxn>
              <a:cxn ang="0">
                <a:pos x="T10" y="T11"/>
              </a:cxn>
              <a:cxn ang="0">
                <a:pos x="T12" y="T13"/>
              </a:cxn>
            </a:cxnLst>
            <a:rect l="0" t="0" r="r" b="b"/>
            <a:pathLst>
              <a:path w="2897" h="3766">
                <a:moveTo>
                  <a:pt x="2632" y="0"/>
                </a:moveTo>
                <a:cubicBezTo>
                  <a:pt x="0" y="2345"/>
                  <a:pt x="0" y="2345"/>
                  <a:pt x="0" y="2345"/>
                </a:cubicBezTo>
                <a:cubicBezTo>
                  <a:pt x="385" y="2743"/>
                  <a:pt x="805" y="3148"/>
                  <a:pt x="1111" y="3365"/>
                </a:cubicBezTo>
                <a:cubicBezTo>
                  <a:pt x="1480" y="3625"/>
                  <a:pt x="1999" y="3766"/>
                  <a:pt x="2327" y="3747"/>
                </a:cubicBezTo>
                <a:cubicBezTo>
                  <a:pt x="2616" y="3731"/>
                  <a:pt x="2897" y="3553"/>
                  <a:pt x="2897" y="3553"/>
                </a:cubicBezTo>
                <a:cubicBezTo>
                  <a:pt x="2897" y="0"/>
                  <a:pt x="2897" y="0"/>
                  <a:pt x="2897" y="0"/>
                </a:cubicBezTo>
                <a:lnTo>
                  <a:pt x="2632"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sv-SE"/>
          </a:p>
        </p:txBody>
      </p:sp>
      <p:sp>
        <p:nvSpPr>
          <p:cNvPr id="17" name="Freeform 5"/>
          <p:cNvSpPr>
            <a:spLocks/>
          </p:cNvSpPr>
          <p:nvPr userDrawn="1"/>
        </p:nvSpPr>
        <p:spPr bwMode="auto">
          <a:xfrm>
            <a:off x="0" y="7488"/>
            <a:ext cx="12217400" cy="6873875"/>
          </a:xfrm>
          <a:custGeom>
            <a:avLst/>
            <a:gdLst>
              <a:gd name="T0" fmla="*/ 7680 w 7680"/>
              <a:gd name="T1" fmla="*/ 4320 h 4320"/>
              <a:gd name="T2" fmla="*/ 7680 w 7680"/>
              <a:gd name="T3" fmla="*/ 3540 h 4320"/>
              <a:gd name="T4" fmla="*/ 7114 w 7680"/>
              <a:gd name="T5" fmla="*/ 3734 h 4320"/>
              <a:gd name="T6" fmla="*/ 5905 w 7680"/>
              <a:gd name="T7" fmla="*/ 3354 h 4320"/>
              <a:gd name="T8" fmla="*/ 3808 w 7680"/>
              <a:gd name="T9" fmla="*/ 1257 h 4320"/>
              <a:gd name="T10" fmla="*/ 2369 w 7680"/>
              <a:gd name="T11" fmla="*/ 102 h 4320"/>
              <a:gd name="T12" fmla="*/ 2125 w 7680"/>
              <a:gd name="T13" fmla="*/ 0 h 4320"/>
              <a:gd name="T14" fmla="*/ 0 w 7680"/>
              <a:gd name="T15" fmla="*/ 0 h 4320"/>
              <a:gd name="T16" fmla="*/ 0 w 7680"/>
              <a:gd name="T17" fmla="*/ 4320 h 4320"/>
              <a:gd name="T18" fmla="*/ 7680 w 7680"/>
              <a:gd name="T19" fmla="*/ 4320 h 4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80" h="4320">
                <a:moveTo>
                  <a:pt x="7680" y="4320"/>
                </a:moveTo>
                <a:cubicBezTo>
                  <a:pt x="7680" y="3540"/>
                  <a:pt x="7680" y="3540"/>
                  <a:pt x="7680" y="3540"/>
                </a:cubicBezTo>
                <a:cubicBezTo>
                  <a:pt x="7680" y="3540"/>
                  <a:pt x="7401" y="3717"/>
                  <a:pt x="7114" y="3734"/>
                </a:cubicBezTo>
                <a:cubicBezTo>
                  <a:pt x="6788" y="3752"/>
                  <a:pt x="6272" y="3612"/>
                  <a:pt x="5905" y="3354"/>
                </a:cubicBezTo>
                <a:cubicBezTo>
                  <a:pt x="5204" y="2859"/>
                  <a:pt x="3904" y="1368"/>
                  <a:pt x="3808" y="1257"/>
                </a:cubicBezTo>
                <a:cubicBezTo>
                  <a:pt x="3502" y="908"/>
                  <a:pt x="2940" y="383"/>
                  <a:pt x="2369" y="102"/>
                </a:cubicBezTo>
                <a:cubicBezTo>
                  <a:pt x="2292" y="64"/>
                  <a:pt x="2210" y="30"/>
                  <a:pt x="2125" y="0"/>
                </a:cubicBezTo>
                <a:cubicBezTo>
                  <a:pt x="0" y="0"/>
                  <a:pt x="0" y="0"/>
                  <a:pt x="0" y="0"/>
                </a:cubicBezTo>
                <a:cubicBezTo>
                  <a:pt x="0" y="4320"/>
                  <a:pt x="0" y="4320"/>
                  <a:pt x="0" y="4320"/>
                </a:cubicBezTo>
                <a:lnTo>
                  <a:pt x="7680" y="432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85775" y="5875339"/>
            <a:ext cx="10728325" cy="492124"/>
          </a:xfrm>
        </p:spPr>
        <p:txBody>
          <a:bodyPr anchor="t">
            <a:normAutofit/>
          </a:bodyPr>
          <a:lstStyle>
            <a:lvl1pPr marL="0" indent="0" algn="l">
              <a:buNone/>
              <a:defRPr sz="2400" b="0">
                <a:solidFill>
                  <a:schemeClr val="tx1"/>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5775" y="1989138"/>
            <a:ext cx="7313613" cy="3886200"/>
          </a:xfrm>
        </p:spPr>
        <p:txBody>
          <a:bodyPr anchor="b">
            <a:normAutofit/>
          </a:bodyPr>
          <a:lstStyle>
            <a:lvl1pPr algn="l">
              <a:lnSpc>
                <a:spcPct val="100000"/>
              </a:lnSpc>
              <a:defRPr sz="5200">
                <a:solidFill>
                  <a:schemeClr val="tx1"/>
                </a:solidFill>
                <a:latin typeface="Segoe UI Black" panose="020B0A02040204020203" pitchFamily="34" charset="0"/>
                <a:ea typeface="Segoe UI Black" panose="020B0A02040204020203" pitchFamily="34" charset="0"/>
              </a:defRPr>
            </a:lvl1pPr>
          </a:lstStyle>
          <a:p>
            <a:r>
              <a:rPr lang="sv-SE" dirty="0"/>
              <a:t>Skriv in en rubrik</a:t>
            </a:r>
          </a:p>
        </p:txBody>
      </p:sp>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5775" y="490538"/>
            <a:ext cx="1408969" cy="425136"/>
          </a:xfrm>
          <a:prstGeom prst="rect">
            <a:avLst/>
          </a:prstGeom>
        </p:spPr>
      </p:pic>
    </p:spTree>
    <p:extLst>
      <p:ext uri="{BB962C8B-B14F-4D97-AF65-F5344CB8AC3E}">
        <p14:creationId xmlns:p14="http://schemas.microsoft.com/office/powerpoint/2010/main" val="3899843062"/>
      </p:ext>
    </p:extLst>
  </p:cSld>
  <p:clrMapOvr>
    <a:masterClrMapping/>
  </p:clrMapOvr>
  <p:extLst>
    <p:ext uri="{DCECCB84-F9BA-43D5-87BE-67443E8EF086}">
      <p15:sldGuideLst xmlns:p15="http://schemas.microsoft.com/office/powerpoint/2012/main"/>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Innehåll, agenda">
    <p:bg>
      <p:bgPr>
        <a:solidFill>
          <a:schemeClr val="bg2"/>
        </a:solidFill>
        <a:effectLst/>
      </p:bgPr>
    </p:bg>
    <p:spTree>
      <p:nvGrpSpPr>
        <p:cNvPr id="1" name=""/>
        <p:cNvGrpSpPr/>
        <p:nvPr/>
      </p:nvGrpSpPr>
      <p:grpSpPr>
        <a:xfrm>
          <a:off x="0" y="0"/>
          <a:ext cx="0" cy="0"/>
          <a:chOff x="0" y="0"/>
          <a:chExt cx="0" cy="0"/>
        </a:xfrm>
      </p:grpSpPr>
      <p:sp>
        <p:nvSpPr>
          <p:cNvPr id="9" name="Rektangel: ett hörn rundat 8">
            <a:extLst>
              <a:ext uri="{FF2B5EF4-FFF2-40B4-BE49-F238E27FC236}">
                <a16:creationId xmlns:a16="http://schemas.microsoft.com/office/drawing/2014/main" id="{D73B2C3D-108A-DF7B-FBFD-4183A369D755}"/>
              </a:ext>
            </a:extLst>
          </p:cNvPr>
          <p:cNvSpPr/>
          <p:nvPr userDrawn="1"/>
        </p:nvSpPr>
        <p:spPr>
          <a:xfrm>
            <a:off x="0" y="-21680"/>
            <a:ext cx="3900488" cy="6879679"/>
          </a:xfrm>
          <a:prstGeom prst="round1Rect">
            <a:avLst>
              <a:gd name="adj" fmla="val 0"/>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4391025" y="676274"/>
            <a:ext cx="7315200" cy="5688013"/>
          </a:xfrm>
        </p:spPr>
        <p:txBody>
          <a:bodyPr anchor="t">
            <a:normAutofit/>
          </a:bodyPr>
          <a:lstStyle>
            <a:lvl1pPr marL="342900" indent="-342900" algn="l">
              <a:buFont typeface="Arial" panose="020B0604020202020204" pitchFamily="34" charset="0"/>
              <a:buChar char="•"/>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5" name="Platshållare för text 14">
            <a:extLst>
              <a:ext uri="{FF2B5EF4-FFF2-40B4-BE49-F238E27FC236}">
                <a16:creationId xmlns:a16="http://schemas.microsoft.com/office/drawing/2014/main" id="{D4C30FDE-A6E7-1C78-238A-7E0D32B06C1B}"/>
              </a:ext>
            </a:extLst>
          </p:cNvPr>
          <p:cNvSpPr>
            <a:spLocks noGrp="1"/>
          </p:cNvSpPr>
          <p:nvPr>
            <p:ph type="body" sz="quarter" idx="10" hasCustomPrompt="1"/>
          </p:nvPr>
        </p:nvSpPr>
        <p:spPr>
          <a:xfrm>
            <a:off x="485775" y="442764"/>
            <a:ext cx="2945929" cy="707884"/>
          </a:xfrm>
        </p:spPr>
        <p:txBody>
          <a:bodyPr>
            <a:spAutoFit/>
          </a:bodyPr>
          <a:lstStyle>
            <a:lvl1pPr>
              <a:defRPr sz="4000" b="1">
                <a:latin typeface="+mj-lt"/>
              </a:defRPr>
            </a:lvl1pPr>
          </a:lstStyle>
          <a:p>
            <a:pPr lvl="0"/>
            <a:r>
              <a:rPr lang="sv-SE" dirty="0"/>
              <a:t>Rubrik</a:t>
            </a:r>
          </a:p>
        </p:txBody>
      </p:sp>
    </p:spTree>
    <p:extLst>
      <p:ext uri="{BB962C8B-B14F-4D97-AF65-F5344CB8AC3E}">
        <p14:creationId xmlns:p14="http://schemas.microsoft.com/office/powerpoint/2010/main" val="25218097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6" name="Platshållare för innehåll 5"/>
          <p:cNvSpPr>
            <a:spLocks noGrp="1"/>
          </p:cNvSpPr>
          <p:nvPr>
            <p:ph sz="quarter" idx="10"/>
          </p:nvPr>
        </p:nvSpPr>
        <p:spPr>
          <a:xfrm>
            <a:off x="485775" y="1628800"/>
            <a:ext cx="9267475" cy="4738661"/>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00140482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akgrund, rubrik och innehåll">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4" name="Platshållare för innehåll 5"/>
          <p:cNvSpPr>
            <a:spLocks noGrp="1"/>
          </p:cNvSpPr>
          <p:nvPr>
            <p:ph sz="quarter" idx="10"/>
          </p:nvPr>
        </p:nvSpPr>
        <p:spPr>
          <a:xfrm>
            <a:off x="485775" y="1628800"/>
            <a:ext cx="9267475" cy="4735488"/>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906354741"/>
      </p:ext>
    </p:extLst>
  </p:cSld>
  <p:clrMapOvr>
    <a:overrideClrMapping bg1="lt1" tx1="dk1" bg2="lt2" tx2="dk2" accent1="accent1" accent2="accent2" accent3="accent3" accent4="accent4" accent5="accent5" accent6="accent6" hlink="hlink" folHlink="folHlink"/>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Rubrik &amp; två delar innehåll">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485774" y="1628800"/>
            <a:ext cx="5362575" cy="4735488"/>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5"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6" name="Platshållare för innehåll 2"/>
          <p:cNvSpPr>
            <a:spLocks noGrp="1"/>
          </p:cNvSpPr>
          <p:nvPr>
            <p:ph idx="13" hasCustomPrompt="1"/>
          </p:nvPr>
        </p:nvSpPr>
        <p:spPr>
          <a:xfrm>
            <a:off x="6343649" y="1628800"/>
            <a:ext cx="5362576" cy="4735488"/>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Tree>
    <p:extLst>
      <p:ext uri="{BB962C8B-B14F-4D97-AF65-F5344CB8AC3E}">
        <p14:creationId xmlns:p14="http://schemas.microsoft.com/office/powerpoint/2010/main" val="70106384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Rubrik &amp; tre delar innehåll">
    <p:spTree>
      <p:nvGrpSpPr>
        <p:cNvPr id="1" name=""/>
        <p:cNvGrpSpPr/>
        <p:nvPr/>
      </p:nvGrpSpPr>
      <p:grpSpPr>
        <a:xfrm>
          <a:off x="0" y="0"/>
          <a:ext cx="0" cy="0"/>
          <a:chOff x="0" y="0"/>
          <a:chExt cx="0" cy="0"/>
        </a:xfrm>
      </p:grpSpPr>
      <p:sp>
        <p:nvSpPr>
          <p:cNvPr id="12" name="Platshållare för innehåll 2"/>
          <p:cNvSpPr>
            <a:spLocks noGrp="1"/>
          </p:cNvSpPr>
          <p:nvPr>
            <p:ph idx="12" hasCustomPrompt="1"/>
          </p:nvPr>
        </p:nvSpPr>
        <p:spPr>
          <a:xfrm>
            <a:off x="485775"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5"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6" name="Platshållare för innehåll 2"/>
          <p:cNvSpPr>
            <a:spLocks noGrp="1"/>
          </p:cNvSpPr>
          <p:nvPr>
            <p:ph idx="13" hasCustomPrompt="1"/>
          </p:nvPr>
        </p:nvSpPr>
        <p:spPr>
          <a:xfrm>
            <a:off x="4391024" y="1628800"/>
            <a:ext cx="3414975"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2" name="Platshållare för innehåll 2">
            <a:extLst>
              <a:ext uri="{FF2B5EF4-FFF2-40B4-BE49-F238E27FC236}">
                <a16:creationId xmlns:a16="http://schemas.microsoft.com/office/drawing/2014/main" id="{20C6C6F3-E8A5-E150-E0BE-4B89CBBC4F7B}"/>
              </a:ext>
            </a:extLst>
          </p:cNvPr>
          <p:cNvSpPr>
            <a:spLocks noGrp="1"/>
          </p:cNvSpPr>
          <p:nvPr>
            <p:ph idx="14" hasCustomPrompt="1"/>
          </p:nvPr>
        </p:nvSpPr>
        <p:spPr>
          <a:xfrm>
            <a:off x="8286225" y="1628800"/>
            <a:ext cx="3420000" cy="4738661"/>
          </a:xfrm>
          <a:ln>
            <a:noFill/>
          </a:ln>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Tree>
    <p:extLst>
      <p:ext uri="{BB962C8B-B14F-4D97-AF65-F5344CB8AC3E}">
        <p14:creationId xmlns:p14="http://schemas.microsoft.com/office/powerpoint/2010/main" val="220877209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Markerad rubrik, två delar innehåll">
    <p:spTree>
      <p:nvGrpSpPr>
        <p:cNvPr id="1" name=""/>
        <p:cNvGrpSpPr/>
        <p:nvPr/>
      </p:nvGrpSpPr>
      <p:grpSpPr>
        <a:xfrm>
          <a:off x="0" y="0"/>
          <a:ext cx="0" cy="0"/>
          <a:chOff x="0" y="0"/>
          <a:chExt cx="0" cy="0"/>
        </a:xfrm>
      </p:grpSpPr>
      <p:sp>
        <p:nvSpPr>
          <p:cNvPr id="20" name="Freeform 5">
            <a:extLst>
              <a:ext uri="{FF2B5EF4-FFF2-40B4-BE49-F238E27FC236}">
                <a16:creationId xmlns:a16="http://schemas.microsoft.com/office/drawing/2014/main" id="{86DF0624-8D6E-930E-C310-103790070972}"/>
              </a:ext>
            </a:extLst>
          </p:cNvPr>
          <p:cNvSpPr>
            <a:spLocks/>
          </p:cNvSpPr>
          <p:nvPr userDrawn="1"/>
        </p:nvSpPr>
        <p:spPr bwMode="auto">
          <a:xfrm>
            <a:off x="1" y="0"/>
            <a:ext cx="12192000" cy="2178050"/>
          </a:xfrm>
          <a:custGeom>
            <a:avLst/>
            <a:gdLst>
              <a:gd name="T0" fmla="*/ 0 w 7628"/>
              <a:gd name="T1" fmla="*/ 0 h 1361"/>
              <a:gd name="T2" fmla="*/ 0 w 7628"/>
              <a:gd name="T3" fmla="*/ 929 h 1361"/>
              <a:gd name="T4" fmla="*/ 5829 w 7628"/>
              <a:gd name="T5" fmla="*/ 928 h 1361"/>
              <a:gd name="T6" fmla="*/ 5978 w 7628"/>
              <a:gd name="T7" fmla="*/ 926 h 1361"/>
              <a:gd name="T8" fmla="*/ 6675 w 7628"/>
              <a:gd name="T9" fmla="*/ 1002 h 1361"/>
              <a:gd name="T10" fmla="*/ 7141 w 7628"/>
              <a:gd name="T11" fmla="*/ 1361 h 1361"/>
              <a:gd name="T12" fmla="*/ 7628 w 7628"/>
              <a:gd name="T13" fmla="*/ 929 h 1361"/>
              <a:gd name="T14" fmla="*/ 7628 w 7628"/>
              <a:gd name="T15" fmla="*/ 0 h 136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28" h="1361">
                <a:moveTo>
                  <a:pt x="0" y="0"/>
                </a:moveTo>
                <a:cubicBezTo>
                  <a:pt x="0" y="717"/>
                  <a:pt x="0" y="929"/>
                  <a:pt x="0" y="929"/>
                </a:cubicBezTo>
                <a:cubicBezTo>
                  <a:pt x="5993" y="928"/>
                  <a:pt x="5829" y="928"/>
                  <a:pt x="5829" y="928"/>
                </a:cubicBezTo>
                <a:cubicBezTo>
                  <a:pt x="5829" y="928"/>
                  <a:pt x="5888" y="926"/>
                  <a:pt x="5978" y="926"/>
                </a:cubicBezTo>
                <a:cubicBezTo>
                  <a:pt x="6169" y="926"/>
                  <a:pt x="6495" y="936"/>
                  <a:pt x="6675" y="1002"/>
                </a:cubicBezTo>
                <a:cubicBezTo>
                  <a:pt x="6917" y="1090"/>
                  <a:pt x="7053" y="1270"/>
                  <a:pt x="7141" y="1361"/>
                </a:cubicBezTo>
                <a:cubicBezTo>
                  <a:pt x="7628" y="929"/>
                  <a:pt x="7628" y="929"/>
                  <a:pt x="7628" y="929"/>
                </a:cubicBezTo>
                <a:cubicBezTo>
                  <a:pt x="7628" y="212"/>
                  <a:pt x="7628" y="0"/>
                  <a:pt x="7628"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r>
              <a:rPr lang="sv-SE" dirty="0"/>
              <a:t> </a:t>
            </a:r>
          </a:p>
        </p:txBody>
      </p:sp>
      <p:sp>
        <p:nvSpPr>
          <p:cNvPr id="2" name="Rubrik 1"/>
          <p:cNvSpPr>
            <a:spLocks noGrp="1"/>
          </p:cNvSpPr>
          <p:nvPr userDrawn="1">
            <p:ph type="ctrTitle" hasCustomPrompt="1"/>
          </p:nvPr>
        </p:nvSpPr>
        <p:spPr>
          <a:xfrm>
            <a:off x="485775" y="404664"/>
            <a:ext cx="11220450" cy="706214"/>
          </a:xfrm>
        </p:spPr>
        <p:txBody>
          <a:bodyPr anchor="t">
            <a:spAutoFit/>
          </a:bodyPr>
          <a:lstStyle>
            <a:lvl1pPr algn="l">
              <a:lnSpc>
                <a:spcPct val="100000"/>
              </a:lnSpc>
              <a:defRPr sz="4000">
                <a:solidFill>
                  <a:schemeClr val="tx1"/>
                </a:solidFill>
                <a:latin typeface="+mj-lt"/>
                <a:ea typeface="Segoe UI Black" panose="020B0A02040204020203" pitchFamily="34" charset="0"/>
                <a:cs typeface="Segoe UI" panose="020B0502040204020203" pitchFamily="34" charset="0"/>
              </a:defRPr>
            </a:lvl1pPr>
          </a:lstStyle>
          <a:p>
            <a:r>
              <a:rPr lang="sv-SE" dirty="0"/>
              <a:t>Skriv in en rubrik</a:t>
            </a:r>
          </a:p>
        </p:txBody>
      </p:sp>
      <p:sp>
        <p:nvSpPr>
          <p:cNvPr id="12" name="Platshållare för innehåll 2">
            <a:extLst>
              <a:ext uri="{FF2B5EF4-FFF2-40B4-BE49-F238E27FC236}">
                <a16:creationId xmlns:a16="http://schemas.microsoft.com/office/drawing/2014/main" id="{72F8C4B4-DB2F-E316-FC3A-F51253BC3462}"/>
              </a:ext>
            </a:extLst>
          </p:cNvPr>
          <p:cNvSpPr>
            <a:spLocks noGrp="1"/>
          </p:cNvSpPr>
          <p:nvPr userDrawn="1">
            <p:ph idx="12" hasCustomPrompt="1"/>
          </p:nvPr>
        </p:nvSpPr>
        <p:spPr>
          <a:xfrm>
            <a:off x="485775" y="2276872"/>
            <a:ext cx="5364161" cy="409059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13" name="Platshållare för innehåll 2">
            <a:extLst>
              <a:ext uri="{FF2B5EF4-FFF2-40B4-BE49-F238E27FC236}">
                <a16:creationId xmlns:a16="http://schemas.microsoft.com/office/drawing/2014/main" id="{53A49019-6A01-95D6-F4D2-AAC2B4AA7DD1}"/>
              </a:ext>
            </a:extLst>
          </p:cNvPr>
          <p:cNvSpPr>
            <a:spLocks noGrp="1"/>
          </p:cNvSpPr>
          <p:nvPr userDrawn="1">
            <p:ph idx="13" hasCustomPrompt="1"/>
          </p:nvPr>
        </p:nvSpPr>
        <p:spPr>
          <a:xfrm>
            <a:off x="6342063" y="2276872"/>
            <a:ext cx="5364161" cy="4090590"/>
          </a:xfrm>
        </p:spPr>
        <p:txBody>
          <a:bodyPr>
            <a:normAutofit/>
          </a:bodyPr>
          <a:lstStyle>
            <a:lvl1pPr marL="0" marR="0" indent="0" algn="l" defTabSz="914377" rtl="0" eaLnBrk="1" fontAlgn="auto" latinLnBrk="0" hangingPunct="1">
              <a:lnSpc>
                <a:spcPct val="100000"/>
              </a:lnSpc>
              <a:spcBef>
                <a:spcPts val="600"/>
              </a:spcBef>
              <a:spcAft>
                <a:spcPts val="0"/>
              </a:spcAft>
              <a:buClrTx/>
              <a:buSzTx/>
              <a:buFont typeface="Arial" panose="020B0604020202020204" pitchFamily="34" charset="0"/>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Tree>
    <p:extLst>
      <p:ext uri="{BB962C8B-B14F-4D97-AF65-F5344CB8AC3E}">
        <p14:creationId xmlns:p14="http://schemas.microsoft.com/office/powerpoint/2010/main" val="296633466"/>
      </p:ext>
    </p:extLst>
  </p:cSld>
  <p:clrMapOvr>
    <a:masterClrMapping/>
  </p:clrMapOvr>
  <p:extLst>
    <p:ext uri="{DCECCB84-F9BA-43D5-87BE-67443E8EF086}">
      <p15:sldGuideLst xmlns:p15="http://schemas.microsoft.com/office/powerpoint/2012/main"/>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Rubrik, underrubrik,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3712"/>
            <a:ext cx="11220450" cy="646329"/>
          </a:xfrm>
        </p:spPr>
        <p:txBody>
          <a:bodyPr anchor="t">
            <a:spAutoFit/>
          </a:bodyPr>
          <a:lstStyle>
            <a:lvl1pPr>
              <a:defRPr/>
            </a:lvl1pPr>
          </a:lstStyle>
          <a:p>
            <a:r>
              <a:rPr lang="sv-SE" dirty="0"/>
              <a:t>Skriv in en rubrik</a:t>
            </a:r>
          </a:p>
        </p:txBody>
      </p:sp>
      <p:sp>
        <p:nvSpPr>
          <p:cNvPr id="6" name="Platshållare för innehåll 5"/>
          <p:cNvSpPr>
            <a:spLocks noGrp="1"/>
          </p:cNvSpPr>
          <p:nvPr>
            <p:ph sz="quarter" idx="10"/>
          </p:nvPr>
        </p:nvSpPr>
        <p:spPr>
          <a:xfrm>
            <a:off x="485775" y="1962150"/>
            <a:ext cx="9267475" cy="4402138"/>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
        <p:nvSpPr>
          <p:cNvPr id="8" name="Platshållare för text 7">
            <a:extLst>
              <a:ext uri="{FF2B5EF4-FFF2-40B4-BE49-F238E27FC236}">
                <a16:creationId xmlns:a16="http://schemas.microsoft.com/office/drawing/2014/main" id="{F4A253A8-32DC-612F-A93B-30E7C4C95001}"/>
              </a:ext>
            </a:extLst>
          </p:cNvPr>
          <p:cNvSpPr>
            <a:spLocks noGrp="1"/>
          </p:cNvSpPr>
          <p:nvPr>
            <p:ph type="body" sz="quarter" idx="11" hasCustomPrompt="1"/>
          </p:nvPr>
        </p:nvSpPr>
        <p:spPr>
          <a:xfrm>
            <a:off x="485775" y="1124744"/>
            <a:ext cx="11220450" cy="523218"/>
          </a:xfrm>
        </p:spPr>
        <p:txBody>
          <a:bodyPr>
            <a:spAutoFit/>
          </a:bodyPr>
          <a:lstStyle>
            <a:lvl1pPr>
              <a:defRPr sz="2800"/>
            </a:lvl1pPr>
          </a:lstStyle>
          <a:p>
            <a:pPr lvl="0"/>
            <a:r>
              <a:rPr lang="sv-SE" dirty="0"/>
              <a:t>Skriv in en underrubrik</a:t>
            </a:r>
          </a:p>
        </p:txBody>
      </p:sp>
    </p:spTree>
    <p:extLst>
      <p:ext uri="{BB962C8B-B14F-4D97-AF65-F5344CB8AC3E}">
        <p14:creationId xmlns:p14="http://schemas.microsoft.com/office/powerpoint/2010/main" val="241208073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extsida med hörn">
    <p:spTree>
      <p:nvGrpSpPr>
        <p:cNvPr id="1" name=""/>
        <p:cNvGrpSpPr/>
        <p:nvPr/>
      </p:nvGrpSpPr>
      <p:grpSpPr>
        <a:xfrm>
          <a:off x="0" y="0"/>
          <a:ext cx="0" cy="0"/>
          <a:chOff x="0" y="0"/>
          <a:chExt cx="0" cy="0"/>
        </a:xfrm>
      </p:grpSpPr>
      <p:sp>
        <p:nvSpPr>
          <p:cNvPr id="9" name="Freeform 9"/>
          <p:cNvSpPr>
            <a:spLocks/>
          </p:cNvSpPr>
          <p:nvPr userDrawn="1"/>
        </p:nvSpPr>
        <p:spPr bwMode="auto">
          <a:xfrm>
            <a:off x="7176120" y="2100971"/>
            <a:ext cx="5017468" cy="475703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5" name="Underrubrik 2"/>
          <p:cNvSpPr>
            <a:spLocks noGrp="1"/>
          </p:cNvSpPr>
          <p:nvPr>
            <p:ph type="subTitle" idx="1" hasCustomPrompt="1"/>
          </p:nvPr>
        </p:nvSpPr>
        <p:spPr>
          <a:xfrm flipH="1">
            <a:off x="9120336" y="4783088"/>
            <a:ext cx="2592288" cy="1583581"/>
          </a:xfrm>
          <a:prstGeom prst="snip1Rect">
            <a:avLst>
              <a:gd name="adj" fmla="val 17004"/>
            </a:avLst>
          </a:prstGeom>
          <a:ln>
            <a:noFill/>
          </a:ln>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2" name="Platshållare för text 11">
            <a:extLst>
              <a:ext uri="{FF2B5EF4-FFF2-40B4-BE49-F238E27FC236}">
                <a16:creationId xmlns:a16="http://schemas.microsoft.com/office/drawing/2014/main" id="{D4C6F7AC-2714-1615-D666-FDF0B2AB230E}"/>
              </a:ext>
            </a:extLst>
          </p:cNvPr>
          <p:cNvSpPr>
            <a:spLocks noGrp="1"/>
          </p:cNvSpPr>
          <p:nvPr>
            <p:ph type="body" sz="quarter" idx="10"/>
          </p:nvPr>
        </p:nvSpPr>
        <p:spPr>
          <a:xfrm>
            <a:off x="485775" y="1628800"/>
            <a:ext cx="9265887" cy="424653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153990455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Textsida med hörn">
    <p:bg>
      <p:bgPr>
        <a:solidFill>
          <a:schemeClr val="bg2"/>
        </a:solidFill>
        <a:effectLst/>
      </p:bgPr>
    </p:bg>
    <p:spTree>
      <p:nvGrpSpPr>
        <p:cNvPr id="1" name=""/>
        <p:cNvGrpSpPr/>
        <p:nvPr/>
      </p:nvGrpSpPr>
      <p:grpSpPr>
        <a:xfrm>
          <a:off x="0" y="0"/>
          <a:ext cx="0" cy="0"/>
          <a:chOff x="0" y="0"/>
          <a:chExt cx="0" cy="0"/>
        </a:xfrm>
      </p:grpSpPr>
      <p:sp>
        <p:nvSpPr>
          <p:cNvPr id="9" name="Freeform 9"/>
          <p:cNvSpPr>
            <a:spLocks/>
          </p:cNvSpPr>
          <p:nvPr userDrawn="1"/>
        </p:nvSpPr>
        <p:spPr bwMode="auto">
          <a:xfrm>
            <a:off x="7176120" y="2100971"/>
            <a:ext cx="5017468" cy="4757030"/>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
        <p:nvSpPr>
          <p:cNvPr id="5" name="Underrubrik 2"/>
          <p:cNvSpPr>
            <a:spLocks noGrp="1"/>
          </p:cNvSpPr>
          <p:nvPr>
            <p:ph type="subTitle" idx="1" hasCustomPrompt="1"/>
          </p:nvPr>
        </p:nvSpPr>
        <p:spPr>
          <a:xfrm flipH="1">
            <a:off x="9120336" y="4780707"/>
            <a:ext cx="2592288" cy="1583581"/>
          </a:xfrm>
          <a:prstGeom prst="snip1Rect">
            <a:avLst>
              <a:gd name="adj" fmla="val 17004"/>
            </a:avLst>
          </a:prstGeom>
          <a:ln>
            <a:noFill/>
          </a:ln>
        </p:spPr>
        <p:txBody>
          <a:bodyPr anchor="b">
            <a:normAutofit/>
          </a:bodyPr>
          <a:lstStyle>
            <a:lvl1pPr marL="0" indent="0" algn="r">
              <a:buNone/>
              <a:defRPr sz="16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12" name="Platshållare för text 11">
            <a:extLst>
              <a:ext uri="{FF2B5EF4-FFF2-40B4-BE49-F238E27FC236}">
                <a16:creationId xmlns:a16="http://schemas.microsoft.com/office/drawing/2014/main" id="{D4C6F7AC-2714-1615-D666-FDF0B2AB230E}"/>
              </a:ext>
            </a:extLst>
          </p:cNvPr>
          <p:cNvSpPr>
            <a:spLocks noGrp="1"/>
          </p:cNvSpPr>
          <p:nvPr>
            <p:ph type="body" sz="quarter" idx="10"/>
          </p:nvPr>
        </p:nvSpPr>
        <p:spPr>
          <a:xfrm>
            <a:off x="485775" y="1628800"/>
            <a:ext cx="9265887" cy="4246538"/>
          </a:xfrm>
        </p:spPr>
        <p:txBody>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42081295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Rubrik">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485775" y="490539"/>
            <a:ext cx="11220450"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24020864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ext och färgfält till höger">
    <p:spTree>
      <p:nvGrpSpPr>
        <p:cNvPr id="1" name=""/>
        <p:cNvGrpSpPr/>
        <p:nvPr/>
      </p:nvGrpSpPr>
      <p:grpSpPr>
        <a:xfrm>
          <a:off x="0" y="0"/>
          <a:ext cx="0" cy="0"/>
          <a:chOff x="0" y="0"/>
          <a:chExt cx="0" cy="0"/>
        </a:xfrm>
      </p:grpSpPr>
      <p:sp>
        <p:nvSpPr>
          <p:cNvPr id="4" name="Rektangel 3"/>
          <p:cNvSpPr/>
          <p:nvPr userDrawn="1"/>
        </p:nvSpPr>
        <p:spPr>
          <a:xfrm>
            <a:off x="6826750" y="0"/>
            <a:ext cx="536525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485775" y="1628800"/>
            <a:ext cx="5856288"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8" name="Rubrik 1"/>
          <p:cNvSpPr>
            <a:spLocks noGrp="1"/>
          </p:cNvSpPr>
          <p:nvPr>
            <p:ph type="title" hasCustomPrompt="1"/>
          </p:nvPr>
        </p:nvSpPr>
        <p:spPr>
          <a:xfrm>
            <a:off x="485775" y="490539"/>
            <a:ext cx="5856288" cy="646329"/>
          </a:xfrm>
        </p:spPr>
        <p:txBody>
          <a:bodyPr anchor="t">
            <a:spAutoFit/>
          </a:bodyPr>
          <a:lstStyle>
            <a:lvl1pPr>
              <a:defRPr/>
            </a:lvl1pPr>
          </a:lstStyle>
          <a:p>
            <a:r>
              <a:rPr lang="sv-SE" dirty="0"/>
              <a:t>Skriv in en rubrik</a:t>
            </a:r>
          </a:p>
        </p:txBody>
      </p:sp>
      <p:sp>
        <p:nvSpPr>
          <p:cNvPr id="3" name="Platshållare för text 2"/>
          <p:cNvSpPr>
            <a:spLocks noGrp="1"/>
          </p:cNvSpPr>
          <p:nvPr>
            <p:ph type="body" sz="quarter" idx="10"/>
          </p:nvPr>
        </p:nvSpPr>
        <p:spPr>
          <a:xfrm>
            <a:off x="7314500" y="490540"/>
            <a:ext cx="4391725" cy="5873748"/>
          </a:xfrm>
        </p:spPr>
        <p:txBody>
          <a:bodyPr anchor="ctr"/>
          <a:lstStyle>
            <a:lvl1pPr>
              <a:defRPr sz="2000"/>
            </a:lvl1pPr>
            <a:lvl4pPr>
              <a:defRPr sz="2000"/>
            </a:lvl4pPr>
            <a:lvl5pPr>
              <a:defRPr sz="1800"/>
            </a:lvl5pPr>
          </a:lstStyle>
          <a:p>
            <a:pPr lvl="0"/>
            <a:r>
              <a:rPr lang="sv-SE" dirty="0"/>
              <a:t>Redigera format för bakgrundstext</a:t>
            </a:r>
          </a:p>
          <a:p>
            <a:pPr lvl="1"/>
            <a:r>
              <a:rPr lang="sv-SE" dirty="0"/>
              <a:t>Nivå två</a:t>
            </a:r>
          </a:p>
          <a:p>
            <a:pPr lvl="2"/>
            <a:r>
              <a:rPr lang="sv-SE" dirty="0"/>
              <a:t>Nivå tre</a:t>
            </a:r>
          </a:p>
        </p:txBody>
      </p:sp>
    </p:spTree>
    <p:extLst>
      <p:ext uri="{BB962C8B-B14F-4D97-AF65-F5344CB8AC3E}">
        <p14:creationId xmlns:p14="http://schemas.microsoft.com/office/powerpoint/2010/main" val="39250958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ext och bild till höger">
    <p:spTree>
      <p:nvGrpSpPr>
        <p:cNvPr id="1" name=""/>
        <p:cNvGrpSpPr/>
        <p:nvPr/>
      </p:nvGrpSpPr>
      <p:grpSpPr>
        <a:xfrm>
          <a:off x="0" y="0"/>
          <a:ext cx="0" cy="0"/>
          <a:chOff x="0" y="0"/>
          <a:chExt cx="0" cy="0"/>
        </a:xfrm>
      </p:grpSpPr>
      <p:sp>
        <p:nvSpPr>
          <p:cNvPr id="3" name="Underrubrik 2"/>
          <p:cNvSpPr>
            <a:spLocks noGrp="1"/>
          </p:cNvSpPr>
          <p:nvPr>
            <p:ph type="subTitle" idx="1" hasCustomPrompt="1"/>
          </p:nvPr>
        </p:nvSpPr>
        <p:spPr>
          <a:xfrm>
            <a:off x="484187" y="1628800"/>
            <a:ext cx="5857876" cy="4738662"/>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9" name="Platshållare för bild 8"/>
          <p:cNvSpPr>
            <a:spLocks noGrp="1"/>
          </p:cNvSpPr>
          <p:nvPr>
            <p:ph type="pic" sz="quarter" idx="13"/>
          </p:nvPr>
        </p:nvSpPr>
        <p:spPr>
          <a:xfrm>
            <a:off x="6826750" y="0"/>
            <a:ext cx="5365250" cy="6858000"/>
          </a:xfrm>
        </p:spPr>
        <p:txBody>
          <a:bodyPr>
            <a:normAutofit/>
          </a:bodyPr>
          <a:lstStyle>
            <a:lvl1pPr marL="0" indent="0">
              <a:buNone/>
              <a:defRPr sz="1900"/>
            </a:lvl1pPr>
          </a:lstStyle>
          <a:p>
            <a:r>
              <a:rPr lang="sv-SE" dirty="0"/>
              <a:t>Klicka på ikonen för att lägga till en bild</a:t>
            </a:r>
          </a:p>
        </p:txBody>
      </p:sp>
      <p:sp>
        <p:nvSpPr>
          <p:cNvPr id="5" name="Rubrik 1"/>
          <p:cNvSpPr>
            <a:spLocks noGrp="1"/>
          </p:cNvSpPr>
          <p:nvPr>
            <p:ph type="title" hasCustomPrompt="1"/>
          </p:nvPr>
        </p:nvSpPr>
        <p:spPr>
          <a:xfrm>
            <a:off x="502593" y="490538"/>
            <a:ext cx="5838663"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292105084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ext och färgfält till vänster">
    <p:spTree>
      <p:nvGrpSpPr>
        <p:cNvPr id="1" name=""/>
        <p:cNvGrpSpPr/>
        <p:nvPr/>
      </p:nvGrpSpPr>
      <p:grpSpPr>
        <a:xfrm>
          <a:off x="0" y="0"/>
          <a:ext cx="0" cy="0"/>
          <a:chOff x="0" y="0"/>
          <a:chExt cx="0" cy="0"/>
        </a:xfrm>
      </p:grpSpPr>
      <p:sp>
        <p:nvSpPr>
          <p:cNvPr id="4" name="Rektangel 3"/>
          <p:cNvSpPr/>
          <p:nvPr userDrawn="1"/>
        </p:nvSpPr>
        <p:spPr>
          <a:xfrm>
            <a:off x="-15696" y="0"/>
            <a:ext cx="538094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Underrubrik 2"/>
          <p:cNvSpPr>
            <a:spLocks noGrp="1"/>
          </p:cNvSpPr>
          <p:nvPr>
            <p:ph type="subTitle" idx="1" hasCustomPrompt="1"/>
          </p:nvPr>
        </p:nvSpPr>
        <p:spPr>
          <a:xfrm>
            <a:off x="5848349" y="1628800"/>
            <a:ext cx="5857875"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7" name="Rubrik 1"/>
          <p:cNvSpPr>
            <a:spLocks noGrp="1"/>
          </p:cNvSpPr>
          <p:nvPr>
            <p:ph type="title" hasCustomPrompt="1"/>
          </p:nvPr>
        </p:nvSpPr>
        <p:spPr>
          <a:xfrm>
            <a:off x="5848349" y="490539"/>
            <a:ext cx="5857875" cy="646329"/>
          </a:xfrm>
        </p:spPr>
        <p:txBody>
          <a:bodyPr anchor="t">
            <a:spAutoFit/>
          </a:bodyPr>
          <a:lstStyle>
            <a:lvl1pPr>
              <a:defRPr/>
            </a:lvl1pPr>
          </a:lstStyle>
          <a:p>
            <a:r>
              <a:rPr lang="sv-SE" dirty="0"/>
              <a:t>Skriv in en rubrik</a:t>
            </a:r>
          </a:p>
        </p:txBody>
      </p:sp>
      <p:sp>
        <p:nvSpPr>
          <p:cNvPr id="12" name="Platshållare för bild 11"/>
          <p:cNvSpPr>
            <a:spLocks noGrp="1"/>
          </p:cNvSpPr>
          <p:nvPr>
            <p:ph type="pic" sz="quarter" idx="10"/>
          </p:nvPr>
        </p:nvSpPr>
        <p:spPr>
          <a:xfrm>
            <a:off x="485776" y="490539"/>
            <a:ext cx="4389973" cy="5876922"/>
          </a:xfrm>
        </p:spPr>
        <p:txBody>
          <a:bodyPr/>
          <a:lstStyle/>
          <a:p>
            <a:endParaRPr lang="sv-SE"/>
          </a:p>
        </p:txBody>
      </p:sp>
    </p:spTree>
    <p:extLst>
      <p:ext uri="{BB962C8B-B14F-4D97-AF65-F5344CB8AC3E}">
        <p14:creationId xmlns:p14="http://schemas.microsoft.com/office/powerpoint/2010/main" val="2237442339"/>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ext och bild till vänster">
    <p:spTree>
      <p:nvGrpSpPr>
        <p:cNvPr id="1" name=""/>
        <p:cNvGrpSpPr/>
        <p:nvPr/>
      </p:nvGrpSpPr>
      <p:grpSpPr>
        <a:xfrm>
          <a:off x="0" y="0"/>
          <a:ext cx="0" cy="0"/>
          <a:chOff x="0" y="0"/>
          <a:chExt cx="0" cy="0"/>
        </a:xfrm>
      </p:grpSpPr>
      <p:sp>
        <p:nvSpPr>
          <p:cNvPr id="9" name="Platshållare för bild 8"/>
          <p:cNvSpPr>
            <a:spLocks noGrp="1"/>
          </p:cNvSpPr>
          <p:nvPr>
            <p:ph type="pic" sz="quarter" idx="13"/>
          </p:nvPr>
        </p:nvSpPr>
        <p:spPr>
          <a:xfrm>
            <a:off x="0" y="0"/>
            <a:ext cx="5365250" cy="6858000"/>
          </a:xfrm>
        </p:spPr>
        <p:txBody>
          <a:bodyPr>
            <a:normAutofit/>
          </a:bodyPr>
          <a:lstStyle>
            <a:lvl1pPr marL="0" indent="0">
              <a:buNone/>
              <a:defRPr sz="1900"/>
            </a:lvl1pPr>
          </a:lstStyle>
          <a:p>
            <a:r>
              <a:rPr lang="sv-SE"/>
              <a:t>Klicka på ikonen för att lägga till en bild</a:t>
            </a:r>
            <a:endParaRPr lang="sv-SE" dirty="0"/>
          </a:p>
        </p:txBody>
      </p:sp>
      <p:sp>
        <p:nvSpPr>
          <p:cNvPr id="5" name="Underrubrik 2"/>
          <p:cNvSpPr>
            <a:spLocks noGrp="1"/>
          </p:cNvSpPr>
          <p:nvPr>
            <p:ph type="subTitle" idx="1" hasCustomPrompt="1"/>
          </p:nvPr>
        </p:nvSpPr>
        <p:spPr>
          <a:xfrm>
            <a:off x="5848349" y="1628800"/>
            <a:ext cx="5857875" cy="4738661"/>
          </a:xfrm>
        </p:spPr>
        <p:txBody>
          <a:bodyPr>
            <a:normAutofit/>
          </a:bodyPr>
          <a:lstStyle>
            <a:lvl1pPr marL="0" indent="0" algn="l">
              <a:buNone/>
              <a:defRPr sz="2200" b="0"/>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din text här</a:t>
            </a:r>
          </a:p>
        </p:txBody>
      </p:sp>
      <p:sp>
        <p:nvSpPr>
          <p:cNvPr id="6" name="Rubrik 1"/>
          <p:cNvSpPr>
            <a:spLocks noGrp="1"/>
          </p:cNvSpPr>
          <p:nvPr>
            <p:ph type="title" hasCustomPrompt="1"/>
          </p:nvPr>
        </p:nvSpPr>
        <p:spPr>
          <a:xfrm>
            <a:off x="5848349" y="490539"/>
            <a:ext cx="5857875" cy="646329"/>
          </a:xfrm>
        </p:spPr>
        <p:txBody>
          <a:bodyPr anchor="t">
            <a:spAutoFit/>
          </a:bodyPr>
          <a:lstStyle>
            <a:lvl1pPr>
              <a:defRPr/>
            </a:lvl1pPr>
          </a:lstStyle>
          <a:p>
            <a:r>
              <a:rPr lang="sv-SE" dirty="0"/>
              <a:t>Skriv in en rubrik</a:t>
            </a:r>
          </a:p>
        </p:txBody>
      </p:sp>
    </p:spTree>
    <p:extLst>
      <p:ext uri="{BB962C8B-B14F-4D97-AF65-F5344CB8AC3E}">
        <p14:creationId xmlns:p14="http://schemas.microsoft.com/office/powerpoint/2010/main" val="198210477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extsida med enkel bred ram">
    <p:bg>
      <p:bgPr>
        <a:solidFill>
          <a:schemeClr val="accent5"/>
        </a:solidFill>
        <a:effectLst/>
      </p:bgPr>
    </p:bg>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EA29784B-C7AF-47DD-807E-13CD22133254}"/>
              </a:ext>
            </a:extLst>
          </p:cNvPr>
          <p:cNvSpPr/>
          <p:nvPr userDrawn="1"/>
        </p:nvSpPr>
        <p:spPr>
          <a:xfrm>
            <a:off x="485775" y="490538"/>
            <a:ext cx="11220450" cy="58737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 name="Platshållare för innehåll 2">
            <a:extLst>
              <a:ext uri="{FF2B5EF4-FFF2-40B4-BE49-F238E27FC236}">
                <a16:creationId xmlns:a16="http://schemas.microsoft.com/office/drawing/2014/main" id="{A0D06836-B560-0CD2-C0E2-402263601281}"/>
              </a:ext>
            </a:extLst>
          </p:cNvPr>
          <p:cNvSpPr>
            <a:spLocks noGrp="1"/>
          </p:cNvSpPr>
          <p:nvPr>
            <p:ph idx="12" hasCustomPrompt="1"/>
          </p:nvPr>
        </p:nvSpPr>
        <p:spPr>
          <a:xfrm>
            <a:off x="2437000" y="3114675"/>
            <a:ext cx="7316250" cy="2760663"/>
          </a:xfrm>
        </p:spPr>
        <p:txBody>
          <a:bodyPr>
            <a:normAutofit/>
          </a:bodyPr>
          <a:lstStyle>
            <a:lvl1pPr marL="0" marR="0" indent="0" algn="l" defTabSz="914377" rtl="0" eaLnBrk="1" fontAlgn="auto" latinLnBrk="0" hangingPunct="1">
              <a:lnSpc>
                <a:spcPct val="100000"/>
              </a:lnSpc>
              <a:spcBef>
                <a:spcPts val="600"/>
              </a:spcBef>
              <a:spcAft>
                <a:spcPts val="0"/>
              </a:spcAft>
              <a:buClrTx/>
              <a:buSzTx/>
              <a:buFontTx/>
              <a:buNone/>
              <a:tabLst/>
              <a:defRPr sz="2200"/>
            </a:lvl1pPr>
            <a:lvl2pPr>
              <a:defRPr sz="1900"/>
            </a:lvl2pPr>
            <a:lvl3pPr>
              <a:defRPr sz="1600"/>
            </a:lvl3pPr>
            <a:lvl4pPr>
              <a:defRPr sz="1500"/>
            </a:lvl4pPr>
            <a:lvl5pPr>
              <a:defRPr sz="1200"/>
            </a:lvl5pPr>
          </a:lstStyle>
          <a:p>
            <a:pPr marL="182558" marR="0" lvl="0" indent="-182558" algn="l" defTabSz="914377"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sv-SE" dirty="0"/>
              <a:t>Klicka här för att skriva in text eller välj objekt på ikonerna nedan</a:t>
            </a:r>
          </a:p>
        </p:txBody>
      </p:sp>
      <p:sp>
        <p:nvSpPr>
          <p:cNvPr id="7" name="Rubrik 1">
            <a:extLst>
              <a:ext uri="{FF2B5EF4-FFF2-40B4-BE49-F238E27FC236}">
                <a16:creationId xmlns:a16="http://schemas.microsoft.com/office/drawing/2014/main" id="{CCA02D13-9BC1-62DA-4C22-14CEAEC36366}"/>
              </a:ext>
            </a:extLst>
          </p:cNvPr>
          <p:cNvSpPr>
            <a:spLocks noGrp="1"/>
          </p:cNvSpPr>
          <p:nvPr>
            <p:ph type="title" hasCustomPrompt="1"/>
          </p:nvPr>
        </p:nvSpPr>
        <p:spPr>
          <a:xfrm>
            <a:off x="2437001" y="1962150"/>
            <a:ext cx="7316250" cy="646329"/>
          </a:xfrm>
        </p:spPr>
        <p:txBody>
          <a:bodyPr anchor="t"/>
          <a:lstStyle>
            <a:lvl1pPr>
              <a:defRPr/>
            </a:lvl1pPr>
          </a:lstStyle>
          <a:p>
            <a:r>
              <a:rPr lang="sv-SE" dirty="0"/>
              <a:t>Skriv in en rubrik</a:t>
            </a:r>
          </a:p>
        </p:txBody>
      </p:sp>
    </p:spTree>
    <p:extLst>
      <p:ext uri="{BB962C8B-B14F-4D97-AF65-F5344CB8AC3E}">
        <p14:creationId xmlns:p14="http://schemas.microsoft.com/office/powerpoint/2010/main" val="422156293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Citatsida med mönstrad ram">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58B10F7-22DD-0A8A-2E9C-71C98D2ED537}"/>
              </a:ext>
            </a:extLst>
          </p:cNvPr>
          <p:cNvPicPr>
            <a:picLocks noChangeAspect="1"/>
          </p:cNvPicPr>
          <p:nvPr userDrawn="1"/>
        </p:nvPicPr>
        <p:blipFill>
          <a:blip r:embed="rId2">
            <a:extLst>
              <a:ext uri="{28A0092B-C50C-407E-A947-70E740481C1C}">
                <a14:useLocalDpi xmlns:a14="http://schemas.microsoft.com/office/drawing/2010/main" val="0"/>
              </a:ext>
            </a:extLst>
          </a:blip>
          <a:srcRect t="22041" b="22041"/>
          <a:stretch/>
        </p:blipFill>
        <p:spPr>
          <a:xfrm>
            <a:off x="-72380" y="0"/>
            <a:ext cx="12264379" cy="6858000"/>
          </a:xfrm>
          <a:prstGeom prst="rect">
            <a:avLst/>
          </a:prstGeom>
        </p:spPr>
      </p:pic>
      <p:sp>
        <p:nvSpPr>
          <p:cNvPr id="6" name="Rektangel 5">
            <a:extLst>
              <a:ext uri="{FF2B5EF4-FFF2-40B4-BE49-F238E27FC236}">
                <a16:creationId xmlns:a16="http://schemas.microsoft.com/office/drawing/2014/main" id="{18D3B104-6BCF-519E-C7FC-8619AA01E03E}"/>
              </a:ext>
            </a:extLst>
          </p:cNvPr>
          <p:cNvSpPr/>
          <p:nvPr userDrawn="1"/>
        </p:nvSpPr>
        <p:spPr>
          <a:xfrm>
            <a:off x="974726" y="979512"/>
            <a:ext cx="10239374" cy="4895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atshållare för text 9">
            <a:extLst>
              <a:ext uri="{FF2B5EF4-FFF2-40B4-BE49-F238E27FC236}">
                <a16:creationId xmlns:a16="http://schemas.microsoft.com/office/drawing/2014/main" id="{9A0A434A-12C3-9DE2-1704-3D5C001794B1}"/>
              </a:ext>
            </a:extLst>
          </p:cNvPr>
          <p:cNvSpPr>
            <a:spLocks noGrp="1"/>
          </p:cNvSpPr>
          <p:nvPr>
            <p:ph type="body" sz="quarter" idx="10"/>
          </p:nvPr>
        </p:nvSpPr>
        <p:spPr>
          <a:xfrm>
            <a:off x="2436999" y="1962150"/>
            <a:ext cx="7315601" cy="2936875"/>
          </a:xfrm>
        </p:spPr>
        <p:txBody>
          <a:bodyPr anchor="ctr">
            <a:normAutofit/>
          </a:bodyPr>
          <a:lstStyle>
            <a:lvl1pPr>
              <a:defRPr sz="2800"/>
            </a:lvl1pPr>
            <a:lvl2pPr>
              <a:defRPr sz="2800"/>
            </a:lvl2pPr>
            <a:lvl3pPr>
              <a:defRPr sz="2800"/>
            </a:lvl3pPr>
          </a:lstStyle>
          <a:p>
            <a:pPr lvl="0"/>
            <a:r>
              <a:rPr lang="sv-SE" dirty="0"/>
              <a:t>Klicka här för att ändra format på bakgrundstexten</a:t>
            </a:r>
          </a:p>
        </p:txBody>
      </p:sp>
      <p:grpSp>
        <p:nvGrpSpPr>
          <p:cNvPr id="9" name="Grupp 8">
            <a:extLst>
              <a:ext uri="{FF2B5EF4-FFF2-40B4-BE49-F238E27FC236}">
                <a16:creationId xmlns:a16="http://schemas.microsoft.com/office/drawing/2014/main" id="{13B4ED3C-F589-FBA3-627A-EB7C3B64E912}"/>
              </a:ext>
            </a:extLst>
          </p:cNvPr>
          <p:cNvGrpSpPr/>
          <p:nvPr userDrawn="1"/>
        </p:nvGrpSpPr>
        <p:grpSpPr>
          <a:xfrm>
            <a:off x="9602622" y="1465208"/>
            <a:ext cx="1120942" cy="739656"/>
            <a:chOff x="9752013" y="4489450"/>
            <a:chExt cx="854075" cy="563563"/>
          </a:xfrm>
          <a:solidFill>
            <a:schemeClr val="accent5"/>
          </a:solidFill>
        </p:grpSpPr>
        <p:sp>
          <p:nvSpPr>
            <p:cNvPr id="11" name="Freeform 5">
              <a:extLst>
                <a:ext uri="{FF2B5EF4-FFF2-40B4-BE49-F238E27FC236}">
                  <a16:creationId xmlns:a16="http://schemas.microsoft.com/office/drawing/2014/main" id="{56391CFA-A753-FBA4-1654-9C8E00D6BACE}"/>
                </a:ext>
              </a:extLst>
            </p:cNvPr>
            <p:cNvSpPr>
              <a:spLocks/>
            </p:cNvSpPr>
            <p:nvPr/>
          </p:nvSpPr>
          <p:spPr bwMode="auto">
            <a:xfrm>
              <a:off x="9752013" y="4489450"/>
              <a:ext cx="396875" cy="563563"/>
            </a:xfrm>
            <a:custGeom>
              <a:avLst/>
              <a:gdLst>
                <a:gd name="T0" fmla="*/ 394 w 793"/>
                <a:gd name="T1" fmla="*/ 0 h 1124"/>
                <a:gd name="T2" fmla="*/ 0 w 793"/>
                <a:gd name="T3" fmla="*/ 395 h 1124"/>
                <a:gd name="T4" fmla="*/ 318 w 793"/>
                <a:gd name="T5" fmla="*/ 781 h 1124"/>
                <a:gd name="T6" fmla="*/ 402 w 793"/>
                <a:gd name="T7" fmla="*/ 790 h 1124"/>
                <a:gd name="T8" fmla="*/ 402 w 793"/>
                <a:gd name="T9" fmla="*/ 1108 h 1124"/>
                <a:gd name="T10" fmla="*/ 417 w 793"/>
                <a:gd name="T11" fmla="*/ 1124 h 1124"/>
                <a:gd name="T12" fmla="*/ 423 w 793"/>
                <a:gd name="T13" fmla="*/ 1121 h 1124"/>
                <a:gd name="T14" fmla="*/ 666 w 793"/>
                <a:gd name="T15" fmla="*/ 740 h 1124"/>
                <a:gd name="T16" fmla="*/ 789 w 793"/>
                <a:gd name="T17" fmla="*/ 400 h 1124"/>
                <a:gd name="T18" fmla="*/ 395 w 793"/>
                <a:gd name="T19" fmla="*/ 0 h 1124"/>
                <a:gd name="T20" fmla="*/ 394 w 793"/>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3" h="1124">
                  <a:moveTo>
                    <a:pt x="394" y="0"/>
                  </a:moveTo>
                  <a:cubicBezTo>
                    <a:pt x="176" y="0"/>
                    <a:pt x="0" y="177"/>
                    <a:pt x="0" y="395"/>
                  </a:cubicBezTo>
                  <a:cubicBezTo>
                    <a:pt x="0" y="585"/>
                    <a:pt x="139" y="744"/>
                    <a:pt x="318" y="781"/>
                  </a:cubicBezTo>
                  <a:cubicBezTo>
                    <a:pt x="318" y="781"/>
                    <a:pt x="358" y="789"/>
                    <a:pt x="402" y="790"/>
                  </a:cubicBezTo>
                  <a:cubicBezTo>
                    <a:pt x="402" y="835"/>
                    <a:pt x="402" y="1108"/>
                    <a:pt x="402" y="1108"/>
                  </a:cubicBezTo>
                  <a:cubicBezTo>
                    <a:pt x="402" y="1116"/>
                    <a:pt x="410" y="1124"/>
                    <a:pt x="417" y="1124"/>
                  </a:cubicBezTo>
                  <a:cubicBezTo>
                    <a:pt x="419" y="1124"/>
                    <a:pt x="421" y="1123"/>
                    <a:pt x="423" y="1121"/>
                  </a:cubicBezTo>
                  <a:cubicBezTo>
                    <a:pt x="491" y="1040"/>
                    <a:pt x="604" y="843"/>
                    <a:pt x="666" y="740"/>
                  </a:cubicBezTo>
                  <a:cubicBezTo>
                    <a:pt x="747" y="604"/>
                    <a:pt x="793"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2" name="Freeform 6">
              <a:extLst>
                <a:ext uri="{FF2B5EF4-FFF2-40B4-BE49-F238E27FC236}">
                  <a16:creationId xmlns:a16="http://schemas.microsoft.com/office/drawing/2014/main" id="{3A9D68A3-B502-DA98-6605-B3E03BFC9236}"/>
                </a:ext>
              </a:extLst>
            </p:cNvPr>
            <p:cNvSpPr>
              <a:spLocks/>
            </p:cNvSpPr>
            <p:nvPr/>
          </p:nvSpPr>
          <p:spPr bwMode="auto">
            <a:xfrm>
              <a:off x="10209213" y="4489450"/>
              <a:ext cx="396875" cy="563563"/>
            </a:xfrm>
            <a:custGeom>
              <a:avLst/>
              <a:gdLst>
                <a:gd name="T0" fmla="*/ 394 w 794"/>
                <a:gd name="T1" fmla="*/ 0 h 1124"/>
                <a:gd name="T2" fmla="*/ 0 w 794"/>
                <a:gd name="T3" fmla="*/ 395 h 1124"/>
                <a:gd name="T4" fmla="*/ 318 w 794"/>
                <a:gd name="T5" fmla="*/ 781 h 1124"/>
                <a:gd name="T6" fmla="*/ 403 w 794"/>
                <a:gd name="T7" fmla="*/ 790 h 1124"/>
                <a:gd name="T8" fmla="*/ 403 w 794"/>
                <a:gd name="T9" fmla="*/ 1108 h 1124"/>
                <a:gd name="T10" fmla="*/ 417 w 794"/>
                <a:gd name="T11" fmla="*/ 1124 h 1124"/>
                <a:gd name="T12" fmla="*/ 423 w 794"/>
                <a:gd name="T13" fmla="*/ 1121 h 1124"/>
                <a:gd name="T14" fmla="*/ 666 w 794"/>
                <a:gd name="T15" fmla="*/ 740 h 1124"/>
                <a:gd name="T16" fmla="*/ 789 w 794"/>
                <a:gd name="T17" fmla="*/ 400 h 1124"/>
                <a:gd name="T18" fmla="*/ 395 w 794"/>
                <a:gd name="T19" fmla="*/ 0 h 1124"/>
                <a:gd name="T20" fmla="*/ 394 w 794"/>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4" h="1124">
                  <a:moveTo>
                    <a:pt x="394" y="0"/>
                  </a:moveTo>
                  <a:cubicBezTo>
                    <a:pt x="177" y="0"/>
                    <a:pt x="0" y="177"/>
                    <a:pt x="0" y="395"/>
                  </a:cubicBezTo>
                  <a:cubicBezTo>
                    <a:pt x="0" y="585"/>
                    <a:pt x="139" y="744"/>
                    <a:pt x="318" y="781"/>
                  </a:cubicBezTo>
                  <a:cubicBezTo>
                    <a:pt x="318" y="781"/>
                    <a:pt x="358" y="789"/>
                    <a:pt x="403" y="790"/>
                  </a:cubicBezTo>
                  <a:cubicBezTo>
                    <a:pt x="403" y="835"/>
                    <a:pt x="403" y="1108"/>
                    <a:pt x="403" y="1108"/>
                  </a:cubicBezTo>
                  <a:cubicBezTo>
                    <a:pt x="402" y="1116"/>
                    <a:pt x="410" y="1124"/>
                    <a:pt x="417" y="1124"/>
                  </a:cubicBezTo>
                  <a:cubicBezTo>
                    <a:pt x="419" y="1124"/>
                    <a:pt x="421" y="1123"/>
                    <a:pt x="423" y="1121"/>
                  </a:cubicBezTo>
                  <a:cubicBezTo>
                    <a:pt x="491" y="1040"/>
                    <a:pt x="605" y="843"/>
                    <a:pt x="666" y="740"/>
                  </a:cubicBezTo>
                  <a:cubicBezTo>
                    <a:pt x="747" y="604"/>
                    <a:pt x="794"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spTree>
    <p:extLst>
      <p:ext uri="{BB962C8B-B14F-4D97-AF65-F5344CB8AC3E}">
        <p14:creationId xmlns:p14="http://schemas.microsoft.com/office/powerpoint/2010/main" val="3517353127"/>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Avsnitt">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485775" y="979488"/>
            <a:ext cx="5856288" cy="5388198"/>
          </a:xfrm>
        </p:spPr>
        <p:txBody>
          <a:bodyPr anchor="ctr">
            <a:normAutofit/>
          </a:bodyPr>
          <a:lstStyle>
            <a:lvl1pPr algn="l">
              <a:lnSpc>
                <a:spcPct val="100000"/>
              </a:lnSpc>
              <a:defRPr sz="5000" baseline="0">
                <a:solidFill>
                  <a:schemeClr val="tx1"/>
                </a:solidFill>
                <a:latin typeface="Segoe UI Black" panose="020B0A02040204020203" pitchFamily="34" charset="0"/>
                <a:ea typeface="Segoe UI Black" panose="020B0A02040204020203" pitchFamily="34" charset="0"/>
              </a:defRPr>
            </a:lvl1pPr>
          </a:lstStyle>
          <a:p>
            <a:r>
              <a:rPr lang="sv-SE" dirty="0"/>
              <a:t>Avsnittsrubrik</a:t>
            </a:r>
          </a:p>
        </p:txBody>
      </p:sp>
      <p:sp>
        <p:nvSpPr>
          <p:cNvPr id="7" name="AutoShape 3"/>
          <p:cNvSpPr>
            <a:spLocks noChangeAspect="1" noChangeArrowheads="1" noTextEdit="1"/>
          </p:cNvSpPr>
          <p:nvPr userDrawn="1"/>
        </p:nvSpPr>
        <p:spPr bwMode="auto">
          <a:xfrm>
            <a:off x="3500438" y="0"/>
            <a:ext cx="8697912" cy="3786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8" name="Freeform 5"/>
          <p:cNvSpPr>
            <a:spLocks/>
          </p:cNvSpPr>
          <p:nvPr userDrawn="1"/>
        </p:nvSpPr>
        <p:spPr bwMode="auto">
          <a:xfrm>
            <a:off x="3498851" y="1588"/>
            <a:ext cx="8699499" cy="3784600"/>
          </a:xfrm>
          <a:custGeom>
            <a:avLst/>
            <a:gdLst>
              <a:gd name="T0" fmla="*/ 380 w 5470"/>
              <a:gd name="T1" fmla="*/ 146 h 2378"/>
              <a:gd name="T2" fmla="*/ 1818 w 5470"/>
              <a:gd name="T3" fmla="*/ 1301 h 2378"/>
              <a:gd name="T4" fmla="*/ 2806 w 5470"/>
              <a:gd name="T5" fmla="*/ 2378 h 2378"/>
              <a:gd name="T6" fmla="*/ 5470 w 5470"/>
              <a:gd name="T7" fmla="*/ 5 h 2378"/>
              <a:gd name="T8" fmla="*/ 5470 w 5470"/>
              <a:gd name="T9" fmla="*/ 0 h 2378"/>
              <a:gd name="T10" fmla="*/ 0 w 5470"/>
              <a:gd name="T11" fmla="*/ 0 h 2378"/>
              <a:gd name="T12" fmla="*/ 380 w 5470"/>
              <a:gd name="T13" fmla="*/ 146 h 2378"/>
            </a:gdLst>
            <a:ahLst/>
            <a:cxnLst>
              <a:cxn ang="0">
                <a:pos x="T0" y="T1"/>
              </a:cxn>
              <a:cxn ang="0">
                <a:pos x="T2" y="T3"/>
              </a:cxn>
              <a:cxn ang="0">
                <a:pos x="T4" y="T5"/>
              </a:cxn>
              <a:cxn ang="0">
                <a:pos x="T6" y="T7"/>
              </a:cxn>
              <a:cxn ang="0">
                <a:pos x="T8" y="T9"/>
              </a:cxn>
              <a:cxn ang="0">
                <a:pos x="T10" y="T11"/>
              </a:cxn>
              <a:cxn ang="0">
                <a:pos x="T12" y="T13"/>
              </a:cxn>
            </a:cxnLst>
            <a:rect l="0" t="0" r="r" b="b"/>
            <a:pathLst>
              <a:path w="5470" h="2378">
                <a:moveTo>
                  <a:pt x="380" y="146"/>
                </a:moveTo>
                <a:cubicBezTo>
                  <a:pt x="950" y="427"/>
                  <a:pt x="1513" y="952"/>
                  <a:pt x="1818" y="1301"/>
                </a:cubicBezTo>
                <a:cubicBezTo>
                  <a:pt x="1873" y="1364"/>
                  <a:pt x="2309" y="1864"/>
                  <a:pt x="2806" y="2378"/>
                </a:cubicBezTo>
                <a:cubicBezTo>
                  <a:pt x="5470" y="5"/>
                  <a:pt x="5470" y="5"/>
                  <a:pt x="5470" y="5"/>
                </a:cubicBezTo>
                <a:cubicBezTo>
                  <a:pt x="5470" y="0"/>
                  <a:pt x="5470" y="0"/>
                  <a:pt x="5470" y="0"/>
                </a:cubicBezTo>
                <a:cubicBezTo>
                  <a:pt x="0" y="0"/>
                  <a:pt x="0" y="0"/>
                  <a:pt x="0" y="0"/>
                </a:cubicBezTo>
                <a:cubicBezTo>
                  <a:pt x="134" y="40"/>
                  <a:pt x="263" y="88"/>
                  <a:pt x="380" y="146"/>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3619568118"/>
      </p:ext>
    </p:extLst>
  </p:cSld>
  <p:clrMapOvr>
    <a:masterClrMapping/>
  </p:clrMapOvr>
  <p:extLst>
    <p:ext uri="{DCECCB84-F9BA-43D5-87BE-67443E8EF086}">
      <p15:sldGuideLst xmlns:p15="http://schemas.microsoft.com/office/powerpoint/2012/main"/>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Avsnitt - lång text">
    <p:bg>
      <p:bgPr>
        <a:solidFill>
          <a:schemeClr val="bg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485775" y="488157"/>
            <a:ext cx="11220450" cy="4408487"/>
          </a:xfrm>
        </p:spPr>
        <p:txBody>
          <a:bodyPr anchor="ctr">
            <a:noAutofit/>
          </a:bodyPr>
          <a:lstStyle>
            <a:lvl1pPr algn="l">
              <a:lnSpc>
                <a:spcPct val="100000"/>
              </a:lnSpc>
              <a:defRPr sz="5000">
                <a:solidFill>
                  <a:schemeClr val="tx1"/>
                </a:solidFill>
                <a:latin typeface="Segoe UI Black" panose="020B0A02040204020203" pitchFamily="34" charset="0"/>
                <a:ea typeface="Segoe UI Black" panose="020B0A02040204020203" pitchFamily="34" charset="0"/>
              </a:defRPr>
            </a:lvl1pPr>
          </a:lstStyle>
          <a:p>
            <a:r>
              <a:rPr lang="sv-SE" dirty="0"/>
              <a:t>Avsnittsrubrik</a:t>
            </a:r>
          </a:p>
        </p:txBody>
      </p:sp>
      <p:sp>
        <p:nvSpPr>
          <p:cNvPr id="6" name="AutoShape 3"/>
          <p:cNvSpPr>
            <a:spLocks noChangeAspect="1" noChangeArrowheads="1" noTextEdit="1"/>
          </p:cNvSpPr>
          <p:nvPr userDrawn="1"/>
        </p:nvSpPr>
        <p:spPr bwMode="auto">
          <a:xfrm>
            <a:off x="0" y="5041900"/>
            <a:ext cx="121920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sp>
        <p:nvSpPr>
          <p:cNvPr id="24" name="Freeform 5">
            <a:extLst>
              <a:ext uri="{FF2B5EF4-FFF2-40B4-BE49-F238E27FC236}">
                <a16:creationId xmlns:a16="http://schemas.microsoft.com/office/drawing/2014/main" id="{8029D30D-39B4-E9C9-0271-D845AFB226E3}"/>
              </a:ext>
            </a:extLst>
          </p:cNvPr>
          <p:cNvSpPr>
            <a:spLocks noEditPoints="1"/>
          </p:cNvSpPr>
          <p:nvPr userDrawn="1"/>
        </p:nvSpPr>
        <p:spPr bwMode="auto">
          <a:xfrm>
            <a:off x="1588" y="4896644"/>
            <a:ext cx="12190413" cy="1957388"/>
          </a:xfrm>
          <a:custGeom>
            <a:avLst/>
            <a:gdLst>
              <a:gd name="T0" fmla="*/ 0 w 7676"/>
              <a:gd name="T1" fmla="*/ 3 h 1252"/>
              <a:gd name="T2" fmla="*/ 0 w 7676"/>
              <a:gd name="T3" fmla="*/ 3 h 1252"/>
              <a:gd name="T4" fmla="*/ 0 w 7676"/>
              <a:gd name="T5" fmla="*/ 3 h 1252"/>
              <a:gd name="T6" fmla="*/ 0 w 7676"/>
              <a:gd name="T7" fmla="*/ 3 h 1252"/>
              <a:gd name="T8" fmla="*/ 6010 w 7676"/>
              <a:gd name="T9" fmla="*/ 0 h 1252"/>
              <a:gd name="T10" fmla="*/ 5859 w 7676"/>
              <a:gd name="T11" fmla="*/ 3 h 1252"/>
              <a:gd name="T12" fmla="*/ 0 w 7676"/>
              <a:gd name="T13" fmla="*/ 3 h 1252"/>
              <a:gd name="T14" fmla="*/ 0 w 7676"/>
              <a:gd name="T15" fmla="*/ 1252 h 1252"/>
              <a:gd name="T16" fmla="*/ 7676 w 7676"/>
              <a:gd name="T17" fmla="*/ 1252 h 1252"/>
              <a:gd name="T18" fmla="*/ 7676 w 7676"/>
              <a:gd name="T19" fmla="*/ 3 h 1252"/>
              <a:gd name="T20" fmla="*/ 7185 w 7676"/>
              <a:gd name="T21" fmla="*/ 439 h 1252"/>
              <a:gd name="T22" fmla="*/ 6714 w 7676"/>
              <a:gd name="T23" fmla="*/ 77 h 1252"/>
              <a:gd name="T24" fmla="*/ 6010 w 7676"/>
              <a:gd name="T25"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76" h="1252">
                <a:moveTo>
                  <a:pt x="0" y="3"/>
                </a:moveTo>
                <a:cubicBezTo>
                  <a:pt x="0" y="3"/>
                  <a:pt x="0" y="3"/>
                  <a:pt x="0" y="3"/>
                </a:cubicBezTo>
                <a:cubicBezTo>
                  <a:pt x="0" y="3"/>
                  <a:pt x="0" y="3"/>
                  <a:pt x="0" y="3"/>
                </a:cubicBezTo>
                <a:cubicBezTo>
                  <a:pt x="0" y="3"/>
                  <a:pt x="0" y="3"/>
                  <a:pt x="0" y="3"/>
                </a:cubicBezTo>
                <a:moveTo>
                  <a:pt x="6010" y="0"/>
                </a:moveTo>
                <a:cubicBezTo>
                  <a:pt x="5919" y="0"/>
                  <a:pt x="5859" y="3"/>
                  <a:pt x="5859" y="3"/>
                </a:cubicBezTo>
                <a:cubicBezTo>
                  <a:pt x="184" y="3"/>
                  <a:pt x="5" y="3"/>
                  <a:pt x="0" y="3"/>
                </a:cubicBezTo>
                <a:cubicBezTo>
                  <a:pt x="0" y="1252"/>
                  <a:pt x="0" y="1252"/>
                  <a:pt x="0" y="1252"/>
                </a:cubicBezTo>
                <a:cubicBezTo>
                  <a:pt x="7676" y="1252"/>
                  <a:pt x="7676" y="1252"/>
                  <a:pt x="7676" y="1252"/>
                </a:cubicBezTo>
                <a:cubicBezTo>
                  <a:pt x="7676" y="99"/>
                  <a:pt x="7676" y="3"/>
                  <a:pt x="7676" y="3"/>
                </a:cubicBezTo>
                <a:cubicBezTo>
                  <a:pt x="7185" y="439"/>
                  <a:pt x="7185" y="439"/>
                  <a:pt x="7185" y="439"/>
                </a:cubicBezTo>
                <a:cubicBezTo>
                  <a:pt x="7097" y="347"/>
                  <a:pt x="6959" y="165"/>
                  <a:pt x="6714" y="77"/>
                </a:cubicBezTo>
                <a:cubicBezTo>
                  <a:pt x="6533" y="11"/>
                  <a:pt x="6203" y="0"/>
                  <a:pt x="6010"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Tree>
    <p:extLst>
      <p:ext uri="{BB962C8B-B14F-4D97-AF65-F5344CB8AC3E}">
        <p14:creationId xmlns:p14="http://schemas.microsoft.com/office/powerpoint/2010/main" val="2604555768"/>
      </p:ext>
    </p:extLst>
  </p:cSld>
  <p:clrMapOvr>
    <a:masterClrMapping/>
  </p:clrMapOvr>
  <p:extLst>
    <p:ext uri="{DCECCB84-F9BA-43D5-87BE-67443E8EF086}">
      <p15:sldGuideLst xmlns:p15="http://schemas.microsoft.com/office/powerpoint/2012/main"/>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Avsnitt med plats för bild">
    <p:spTree>
      <p:nvGrpSpPr>
        <p:cNvPr id="1" name=""/>
        <p:cNvGrpSpPr/>
        <p:nvPr/>
      </p:nvGrpSpPr>
      <p:grpSpPr>
        <a:xfrm>
          <a:off x="0" y="0"/>
          <a:ext cx="0" cy="0"/>
          <a:chOff x="0" y="0"/>
          <a:chExt cx="0" cy="0"/>
        </a:xfrm>
      </p:grpSpPr>
      <p:sp>
        <p:nvSpPr>
          <p:cNvPr id="20" name="Freeform 5">
            <a:extLst>
              <a:ext uri="{FF2B5EF4-FFF2-40B4-BE49-F238E27FC236}">
                <a16:creationId xmlns:a16="http://schemas.microsoft.com/office/drawing/2014/main" id="{4406F733-691C-8052-BE0B-F8123BCF08BA}"/>
              </a:ext>
            </a:extLst>
          </p:cNvPr>
          <p:cNvSpPr>
            <a:spLocks noEditPoints="1"/>
          </p:cNvSpPr>
          <p:nvPr userDrawn="1"/>
        </p:nvSpPr>
        <p:spPr bwMode="auto">
          <a:xfrm>
            <a:off x="1588" y="5362117"/>
            <a:ext cx="12190413" cy="1522413"/>
          </a:xfrm>
          <a:custGeom>
            <a:avLst/>
            <a:gdLst>
              <a:gd name="T0" fmla="*/ 6010 w 7676"/>
              <a:gd name="T1" fmla="*/ 12 h 956"/>
              <a:gd name="T2" fmla="*/ 5859 w 7676"/>
              <a:gd name="T3" fmla="*/ 15 h 956"/>
              <a:gd name="T4" fmla="*/ 0 w 7676"/>
              <a:gd name="T5" fmla="*/ 15 h 956"/>
              <a:gd name="T6" fmla="*/ 0 w 7676"/>
              <a:gd name="T7" fmla="*/ 956 h 956"/>
              <a:gd name="T8" fmla="*/ 7676 w 7676"/>
              <a:gd name="T9" fmla="*/ 956 h 956"/>
              <a:gd name="T10" fmla="*/ 7676 w 7676"/>
              <a:gd name="T11" fmla="*/ 15 h 956"/>
              <a:gd name="T12" fmla="*/ 7185 w 7676"/>
              <a:gd name="T13" fmla="*/ 451 h 956"/>
              <a:gd name="T14" fmla="*/ 6714 w 7676"/>
              <a:gd name="T15" fmla="*/ 89 h 956"/>
              <a:gd name="T16" fmla="*/ 6010 w 7676"/>
              <a:gd name="T17" fmla="*/ 12 h 956"/>
              <a:gd name="T18" fmla="*/ 0 w 7676"/>
              <a:gd name="T19" fmla="*/ 15 h 956"/>
              <a:gd name="T20" fmla="*/ 0 w 7676"/>
              <a:gd name="T21" fmla="*/ 15 h 956"/>
              <a:gd name="T22" fmla="*/ 0 w 7676"/>
              <a:gd name="T23" fmla="*/ 15 h 956"/>
              <a:gd name="T24" fmla="*/ 0 w 7676"/>
              <a:gd name="T25" fmla="*/ 15 h 956"/>
              <a:gd name="T26" fmla="*/ 7676 w 7676"/>
              <a:gd name="T27" fmla="*/ 0 h 956"/>
              <a:gd name="T28" fmla="*/ 7676 w 7676"/>
              <a:gd name="T29" fmla="*/ 15 h 956"/>
              <a:gd name="T30" fmla="*/ 7676 w 7676"/>
              <a:gd name="T31" fmla="*/ 15 h 956"/>
              <a:gd name="T32" fmla="*/ 7676 w 7676"/>
              <a:gd name="T33" fmla="*/ 0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676" h="956">
                <a:moveTo>
                  <a:pt x="6010" y="12"/>
                </a:moveTo>
                <a:cubicBezTo>
                  <a:pt x="5919" y="12"/>
                  <a:pt x="5859" y="15"/>
                  <a:pt x="5859" y="15"/>
                </a:cubicBezTo>
                <a:cubicBezTo>
                  <a:pt x="184" y="15"/>
                  <a:pt x="5" y="15"/>
                  <a:pt x="0" y="15"/>
                </a:cubicBezTo>
                <a:cubicBezTo>
                  <a:pt x="0" y="956"/>
                  <a:pt x="0" y="956"/>
                  <a:pt x="0" y="956"/>
                </a:cubicBezTo>
                <a:cubicBezTo>
                  <a:pt x="7676" y="956"/>
                  <a:pt x="7676" y="956"/>
                  <a:pt x="7676" y="956"/>
                </a:cubicBezTo>
                <a:cubicBezTo>
                  <a:pt x="7676" y="268"/>
                  <a:pt x="7676" y="66"/>
                  <a:pt x="7676" y="15"/>
                </a:cubicBezTo>
                <a:cubicBezTo>
                  <a:pt x="7185" y="451"/>
                  <a:pt x="7185" y="451"/>
                  <a:pt x="7185" y="451"/>
                </a:cubicBezTo>
                <a:cubicBezTo>
                  <a:pt x="7097" y="359"/>
                  <a:pt x="6959" y="177"/>
                  <a:pt x="6714" y="89"/>
                </a:cubicBezTo>
                <a:cubicBezTo>
                  <a:pt x="6533" y="23"/>
                  <a:pt x="6203" y="12"/>
                  <a:pt x="6010" y="12"/>
                </a:cubicBezTo>
                <a:moveTo>
                  <a:pt x="0" y="15"/>
                </a:moveTo>
                <a:cubicBezTo>
                  <a:pt x="0" y="15"/>
                  <a:pt x="0" y="15"/>
                  <a:pt x="0" y="15"/>
                </a:cubicBezTo>
                <a:cubicBezTo>
                  <a:pt x="0" y="15"/>
                  <a:pt x="0" y="15"/>
                  <a:pt x="0" y="15"/>
                </a:cubicBezTo>
                <a:cubicBezTo>
                  <a:pt x="0" y="15"/>
                  <a:pt x="0" y="15"/>
                  <a:pt x="0" y="15"/>
                </a:cubicBezTo>
                <a:moveTo>
                  <a:pt x="7676" y="0"/>
                </a:moveTo>
                <a:cubicBezTo>
                  <a:pt x="7676" y="0"/>
                  <a:pt x="7676" y="4"/>
                  <a:pt x="7676" y="15"/>
                </a:cubicBezTo>
                <a:cubicBezTo>
                  <a:pt x="7676" y="15"/>
                  <a:pt x="7676" y="15"/>
                  <a:pt x="7676" y="15"/>
                </a:cubicBezTo>
                <a:cubicBezTo>
                  <a:pt x="7676" y="0"/>
                  <a:pt x="7676" y="0"/>
                  <a:pt x="7676" y="0"/>
                </a:cubicBezTo>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ctrTitle" hasCustomPrompt="1"/>
          </p:nvPr>
        </p:nvSpPr>
        <p:spPr>
          <a:xfrm>
            <a:off x="485775" y="5875338"/>
            <a:ext cx="10218737" cy="577998"/>
          </a:xfrm>
        </p:spPr>
        <p:txBody>
          <a:bodyPr anchor="ctr">
            <a:normAutofit/>
          </a:bodyPr>
          <a:lstStyle>
            <a:lvl1pPr algn="l">
              <a:lnSpc>
                <a:spcPct val="100000"/>
              </a:lnSpc>
              <a:defRPr sz="4400">
                <a:solidFill>
                  <a:schemeClr val="tx1"/>
                </a:solidFill>
                <a:latin typeface="Segoe UI Black" panose="020B0A02040204020203" pitchFamily="34" charset="0"/>
                <a:ea typeface="Segoe UI Black" panose="020B0A02040204020203" pitchFamily="34" charset="0"/>
              </a:defRPr>
            </a:lvl1pPr>
          </a:lstStyle>
          <a:p>
            <a:r>
              <a:rPr lang="sv-SE" dirty="0"/>
              <a:t>Avsnittsrubrik</a:t>
            </a:r>
          </a:p>
        </p:txBody>
      </p:sp>
    </p:spTree>
    <p:extLst>
      <p:ext uri="{BB962C8B-B14F-4D97-AF65-F5344CB8AC3E}">
        <p14:creationId xmlns:p14="http://schemas.microsoft.com/office/powerpoint/2010/main" val="1227136599"/>
      </p:ext>
    </p:extLst>
  </p:cSld>
  <p:clrMapOvr>
    <a:masterClrMapping/>
  </p:clrMapOvr>
  <p:extLst>
    <p:ext uri="{DCECCB84-F9BA-43D5-87BE-67443E8EF086}">
      <p15:sldGuideLst xmlns:p15="http://schemas.microsoft.com/office/powerpoint/2012/main"/>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Plats för flera logotyper">
    <p:bg>
      <p:bgPr>
        <a:solidFill>
          <a:schemeClr val="bg2"/>
        </a:solidFill>
        <a:effectLst/>
      </p:bgPr>
    </p:bg>
    <p:spTree>
      <p:nvGrpSpPr>
        <p:cNvPr id="1" name=""/>
        <p:cNvGrpSpPr/>
        <p:nvPr/>
      </p:nvGrpSpPr>
      <p:grpSpPr>
        <a:xfrm>
          <a:off x="0" y="0"/>
          <a:ext cx="0" cy="0"/>
          <a:chOff x="0" y="0"/>
          <a:chExt cx="0" cy="0"/>
        </a:xfrm>
      </p:grpSpPr>
      <p:sp>
        <p:nvSpPr>
          <p:cNvPr id="3" name="Freeform 5">
            <a:extLst>
              <a:ext uri="{FF2B5EF4-FFF2-40B4-BE49-F238E27FC236}">
                <a16:creationId xmlns:a16="http://schemas.microsoft.com/office/drawing/2014/main" id="{B2AE7CF5-8FC6-61F4-2BFB-76325C576C05}"/>
              </a:ext>
            </a:extLst>
          </p:cNvPr>
          <p:cNvSpPr>
            <a:spLocks noEditPoints="1"/>
          </p:cNvSpPr>
          <p:nvPr userDrawn="1"/>
        </p:nvSpPr>
        <p:spPr bwMode="auto">
          <a:xfrm>
            <a:off x="1588" y="4899025"/>
            <a:ext cx="12190413" cy="1957388"/>
          </a:xfrm>
          <a:custGeom>
            <a:avLst/>
            <a:gdLst>
              <a:gd name="T0" fmla="*/ 0 w 7676"/>
              <a:gd name="T1" fmla="*/ 3 h 1252"/>
              <a:gd name="T2" fmla="*/ 0 w 7676"/>
              <a:gd name="T3" fmla="*/ 3 h 1252"/>
              <a:gd name="T4" fmla="*/ 0 w 7676"/>
              <a:gd name="T5" fmla="*/ 3 h 1252"/>
              <a:gd name="T6" fmla="*/ 0 w 7676"/>
              <a:gd name="T7" fmla="*/ 3 h 1252"/>
              <a:gd name="T8" fmla="*/ 6010 w 7676"/>
              <a:gd name="T9" fmla="*/ 0 h 1252"/>
              <a:gd name="T10" fmla="*/ 5859 w 7676"/>
              <a:gd name="T11" fmla="*/ 3 h 1252"/>
              <a:gd name="T12" fmla="*/ 0 w 7676"/>
              <a:gd name="T13" fmla="*/ 3 h 1252"/>
              <a:gd name="T14" fmla="*/ 0 w 7676"/>
              <a:gd name="T15" fmla="*/ 1252 h 1252"/>
              <a:gd name="T16" fmla="*/ 7676 w 7676"/>
              <a:gd name="T17" fmla="*/ 1252 h 1252"/>
              <a:gd name="T18" fmla="*/ 7676 w 7676"/>
              <a:gd name="T19" fmla="*/ 3 h 1252"/>
              <a:gd name="T20" fmla="*/ 7185 w 7676"/>
              <a:gd name="T21" fmla="*/ 439 h 1252"/>
              <a:gd name="T22" fmla="*/ 6714 w 7676"/>
              <a:gd name="T23" fmla="*/ 77 h 1252"/>
              <a:gd name="T24" fmla="*/ 6010 w 7676"/>
              <a:gd name="T25"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76" h="1252">
                <a:moveTo>
                  <a:pt x="0" y="3"/>
                </a:moveTo>
                <a:cubicBezTo>
                  <a:pt x="0" y="3"/>
                  <a:pt x="0" y="3"/>
                  <a:pt x="0" y="3"/>
                </a:cubicBezTo>
                <a:cubicBezTo>
                  <a:pt x="0" y="3"/>
                  <a:pt x="0" y="3"/>
                  <a:pt x="0" y="3"/>
                </a:cubicBezTo>
                <a:cubicBezTo>
                  <a:pt x="0" y="3"/>
                  <a:pt x="0" y="3"/>
                  <a:pt x="0" y="3"/>
                </a:cubicBezTo>
                <a:moveTo>
                  <a:pt x="6010" y="0"/>
                </a:moveTo>
                <a:cubicBezTo>
                  <a:pt x="5919" y="0"/>
                  <a:pt x="5859" y="3"/>
                  <a:pt x="5859" y="3"/>
                </a:cubicBezTo>
                <a:cubicBezTo>
                  <a:pt x="184" y="3"/>
                  <a:pt x="5" y="3"/>
                  <a:pt x="0" y="3"/>
                </a:cubicBezTo>
                <a:cubicBezTo>
                  <a:pt x="0" y="1252"/>
                  <a:pt x="0" y="1252"/>
                  <a:pt x="0" y="1252"/>
                </a:cubicBezTo>
                <a:cubicBezTo>
                  <a:pt x="7676" y="1252"/>
                  <a:pt x="7676" y="1252"/>
                  <a:pt x="7676" y="1252"/>
                </a:cubicBezTo>
                <a:cubicBezTo>
                  <a:pt x="7676" y="99"/>
                  <a:pt x="7676" y="3"/>
                  <a:pt x="7676" y="3"/>
                </a:cubicBezTo>
                <a:cubicBezTo>
                  <a:pt x="7185" y="439"/>
                  <a:pt x="7185" y="439"/>
                  <a:pt x="7185" y="439"/>
                </a:cubicBezTo>
                <a:cubicBezTo>
                  <a:pt x="7097" y="347"/>
                  <a:pt x="6959" y="165"/>
                  <a:pt x="6714" y="77"/>
                </a:cubicBezTo>
                <a:cubicBezTo>
                  <a:pt x="6533" y="11"/>
                  <a:pt x="6203" y="0"/>
                  <a:pt x="6010"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sv-SE"/>
          </a:p>
        </p:txBody>
      </p:sp>
      <p:sp>
        <p:nvSpPr>
          <p:cNvPr id="2" name="Rubrik 1"/>
          <p:cNvSpPr>
            <a:spLocks noGrp="1"/>
          </p:cNvSpPr>
          <p:nvPr>
            <p:ph type="ctrTitle" hasCustomPrompt="1"/>
          </p:nvPr>
        </p:nvSpPr>
        <p:spPr>
          <a:xfrm>
            <a:off x="485775" y="490538"/>
            <a:ext cx="11220450" cy="646329"/>
          </a:xfrm>
        </p:spPr>
        <p:txBody>
          <a:bodyPr anchor="t">
            <a:spAutoFit/>
          </a:bodyPr>
          <a:lstStyle>
            <a:lvl1pPr algn="l">
              <a:lnSpc>
                <a:spcPct val="100000"/>
              </a:lnSpc>
              <a:defRPr sz="3600">
                <a:solidFill>
                  <a:schemeClr val="tx1"/>
                </a:solidFill>
                <a:latin typeface="+mj-lt"/>
                <a:ea typeface="Segoe UI Black" panose="020B0A02040204020203" pitchFamily="34" charset="0"/>
              </a:defRPr>
            </a:lvl1pPr>
          </a:lstStyle>
          <a:p>
            <a:r>
              <a:rPr lang="sv-SE" dirty="0"/>
              <a:t>Skriv in en rubrik</a:t>
            </a:r>
          </a:p>
        </p:txBody>
      </p:sp>
      <p:sp>
        <p:nvSpPr>
          <p:cNvPr id="4" name="Platshållare för bild 3">
            <a:extLst>
              <a:ext uri="{FF2B5EF4-FFF2-40B4-BE49-F238E27FC236}">
                <a16:creationId xmlns:a16="http://schemas.microsoft.com/office/drawing/2014/main" id="{22FD9F48-B06D-0397-D918-E23F93C16CB7}"/>
              </a:ext>
            </a:extLst>
          </p:cNvPr>
          <p:cNvSpPr>
            <a:spLocks noGrp="1"/>
          </p:cNvSpPr>
          <p:nvPr>
            <p:ph type="pic" sz="quarter" idx="10" hasCustomPrompt="1"/>
          </p:nvPr>
        </p:nvSpPr>
        <p:spPr>
          <a:xfrm>
            <a:off x="478259" y="5515769"/>
            <a:ext cx="1800225" cy="719137"/>
          </a:xfrm>
        </p:spPr>
        <p:txBody>
          <a:bodyPr/>
          <a:lstStyle>
            <a:lvl1pPr>
              <a:defRPr lang="sv-SE"/>
            </a:lvl1pPr>
          </a:lstStyle>
          <a:p>
            <a:r>
              <a:rPr lang="sv-SE" dirty="0"/>
              <a:t>Logotyp</a:t>
            </a:r>
          </a:p>
        </p:txBody>
      </p:sp>
      <p:sp>
        <p:nvSpPr>
          <p:cNvPr id="5" name="Platshållare för bild 3">
            <a:extLst>
              <a:ext uri="{FF2B5EF4-FFF2-40B4-BE49-F238E27FC236}">
                <a16:creationId xmlns:a16="http://schemas.microsoft.com/office/drawing/2014/main" id="{A22312A4-2D43-7FEC-D83A-BA513FC0DE41}"/>
              </a:ext>
            </a:extLst>
          </p:cNvPr>
          <p:cNvSpPr>
            <a:spLocks noGrp="1"/>
          </p:cNvSpPr>
          <p:nvPr>
            <p:ph type="pic" sz="quarter" idx="11" hasCustomPrompt="1"/>
          </p:nvPr>
        </p:nvSpPr>
        <p:spPr>
          <a:xfrm>
            <a:off x="3075164" y="5515769"/>
            <a:ext cx="1800225" cy="719137"/>
          </a:xfrm>
        </p:spPr>
        <p:txBody>
          <a:bodyPr/>
          <a:lstStyle>
            <a:lvl1pPr>
              <a:defRPr lang="sv-SE"/>
            </a:lvl1pPr>
          </a:lstStyle>
          <a:p>
            <a:r>
              <a:rPr lang="sv-SE" dirty="0"/>
              <a:t>Logotyp</a:t>
            </a:r>
          </a:p>
        </p:txBody>
      </p:sp>
      <p:sp>
        <p:nvSpPr>
          <p:cNvPr id="6" name="Platshållare för bild 3">
            <a:extLst>
              <a:ext uri="{FF2B5EF4-FFF2-40B4-BE49-F238E27FC236}">
                <a16:creationId xmlns:a16="http://schemas.microsoft.com/office/drawing/2014/main" id="{F5858ED6-A0F2-D10C-1378-D74A6102DECC}"/>
              </a:ext>
            </a:extLst>
          </p:cNvPr>
          <p:cNvSpPr>
            <a:spLocks noGrp="1"/>
          </p:cNvSpPr>
          <p:nvPr>
            <p:ph type="pic" sz="quarter" idx="12" hasCustomPrompt="1"/>
          </p:nvPr>
        </p:nvSpPr>
        <p:spPr>
          <a:xfrm>
            <a:off x="5672069" y="5515769"/>
            <a:ext cx="1800225" cy="719137"/>
          </a:xfrm>
        </p:spPr>
        <p:txBody>
          <a:bodyPr/>
          <a:lstStyle>
            <a:lvl1pPr>
              <a:defRPr lang="sv-SE"/>
            </a:lvl1pPr>
          </a:lstStyle>
          <a:p>
            <a:r>
              <a:rPr lang="sv-SE" dirty="0"/>
              <a:t>Logotyp</a:t>
            </a:r>
          </a:p>
        </p:txBody>
      </p:sp>
      <p:sp>
        <p:nvSpPr>
          <p:cNvPr id="8" name="Platshållare för bild 3">
            <a:extLst>
              <a:ext uri="{FF2B5EF4-FFF2-40B4-BE49-F238E27FC236}">
                <a16:creationId xmlns:a16="http://schemas.microsoft.com/office/drawing/2014/main" id="{3AF5F1DE-F68C-15A1-C95A-61BBC0C14777}"/>
              </a:ext>
            </a:extLst>
          </p:cNvPr>
          <p:cNvSpPr>
            <a:spLocks noGrp="1"/>
          </p:cNvSpPr>
          <p:nvPr>
            <p:ph type="pic" sz="quarter" idx="13" hasCustomPrompt="1"/>
          </p:nvPr>
        </p:nvSpPr>
        <p:spPr>
          <a:xfrm>
            <a:off x="8268973" y="5515769"/>
            <a:ext cx="1800225" cy="719137"/>
          </a:xfrm>
        </p:spPr>
        <p:txBody>
          <a:bodyPr/>
          <a:lstStyle>
            <a:lvl1pPr>
              <a:defRPr lang="sv-SE"/>
            </a:lvl1pPr>
          </a:lstStyle>
          <a:p>
            <a:r>
              <a:rPr lang="sv-SE" dirty="0"/>
              <a:t>Logotyp</a:t>
            </a:r>
          </a:p>
        </p:txBody>
      </p:sp>
      <p:sp>
        <p:nvSpPr>
          <p:cNvPr id="9" name="Platshållare för innehåll 5">
            <a:extLst>
              <a:ext uri="{FF2B5EF4-FFF2-40B4-BE49-F238E27FC236}">
                <a16:creationId xmlns:a16="http://schemas.microsoft.com/office/drawing/2014/main" id="{265ADAB8-E427-6439-CCFC-FCE70CE797B5}"/>
              </a:ext>
            </a:extLst>
          </p:cNvPr>
          <p:cNvSpPr>
            <a:spLocks noGrp="1"/>
          </p:cNvSpPr>
          <p:nvPr>
            <p:ph sz="quarter" idx="14"/>
          </p:nvPr>
        </p:nvSpPr>
        <p:spPr>
          <a:xfrm>
            <a:off x="485775" y="1628800"/>
            <a:ext cx="9267474" cy="2880320"/>
          </a:xfrm>
        </p:spPr>
        <p:txBody>
          <a:bodyPr/>
          <a:lstStyle/>
          <a:p>
            <a:pPr lvl="0"/>
            <a:r>
              <a:rPr lang="sv-SE" dirty="0"/>
              <a:t>Redigera format för bakgrundstext</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493674646"/>
      </p:ext>
    </p:extLst>
  </p:cSld>
  <p:clrMapOvr>
    <a:masterClrMapping/>
  </p:clrMapOvr>
  <p:extLst>
    <p:ext uri="{DCECCB84-F9BA-43D5-87BE-67443E8EF086}">
      <p15:sldGuideLst xmlns:p15="http://schemas.microsoft.com/office/powerpoint/2012/main"/>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om sida med bakgrundfärg">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2240893"/>
      </p:ext>
    </p:extLst>
  </p:cSld>
  <p:clrMapOvr>
    <a:overrideClrMapping bg1="lt1" tx1="dk1" bg2="lt2" tx2="dk2" accent1="accent1" accent2="accent2" accent3="accent3" accent4="accent4" accent5="accent5" accent6="accent6" hlink="hlink" folHlink="folHlink"/>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om sida">
    <p:spTree>
      <p:nvGrpSpPr>
        <p:cNvPr id="1" name=""/>
        <p:cNvGrpSpPr/>
        <p:nvPr/>
      </p:nvGrpSpPr>
      <p:grpSpPr>
        <a:xfrm>
          <a:off x="0" y="0"/>
          <a:ext cx="0" cy="0"/>
          <a:chOff x="0" y="0"/>
          <a:chExt cx="0" cy="0"/>
        </a:xfrm>
      </p:grpSpPr>
    </p:spTree>
    <p:extLst>
      <p:ext uri="{BB962C8B-B14F-4D97-AF65-F5344CB8AC3E}">
        <p14:creationId xmlns:p14="http://schemas.microsoft.com/office/powerpoint/2010/main" val="373697652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Första sida – lång rubrik">
    <p:bg>
      <p:bgPr>
        <a:solidFill>
          <a:schemeClr val="bg2"/>
        </a:solidFill>
        <a:effectLst/>
      </p:bgPr>
    </p:bg>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sv-SE"/>
          </a:p>
        </p:txBody>
      </p:sp>
      <p:sp>
        <p:nvSpPr>
          <p:cNvPr id="3" name="Underrubrik 2"/>
          <p:cNvSpPr>
            <a:spLocks noGrp="1"/>
          </p:cNvSpPr>
          <p:nvPr>
            <p:ph type="subTitle" idx="1" hasCustomPrompt="1"/>
          </p:nvPr>
        </p:nvSpPr>
        <p:spPr>
          <a:xfrm>
            <a:off x="485775" y="2154725"/>
            <a:ext cx="11220450" cy="998278"/>
          </a:xfrm>
        </p:spPr>
        <p:txBody>
          <a:bodyPr anchor="t">
            <a:noAutofit/>
          </a:bodyPr>
          <a:lstStyle>
            <a:lvl1pPr marL="0" indent="0" algn="l">
              <a:buNone/>
              <a:defRPr sz="2800" b="0">
                <a:solidFill>
                  <a:schemeClr val="tx1"/>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2" name="Rubrik 1"/>
          <p:cNvSpPr>
            <a:spLocks noGrp="1"/>
          </p:cNvSpPr>
          <p:nvPr>
            <p:ph type="ctrTitle" hasCustomPrompt="1"/>
          </p:nvPr>
        </p:nvSpPr>
        <p:spPr>
          <a:xfrm>
            <a:off x="485775" y="490539"/>
            <a:ext cx="11220450" cy="1664186"/>
          </a:xfrm>
        </p:spPr>
        <p:txBody>
          <a:bodyPr anchor="b">
            <a:normAutofit/>
          </a:bodyPr>
          <a:lstStyle>
            <a:lvl1pPr algn="l">
              <a:lnSpc>
                <a:spcPct val="100000"/>
              </a:lnSpc>
              <a:defRPr sz="5200">
                <a:solidFill>
                  <a:schemeClr val="tx1"/>
                </a:solidFill>
                <a:latin typeface="Segoe UI Black" panose="020B0A02040204020203" pitchFamily="34" charset="0"/>
                <a:ea typeface="Segoe UI Black" panose="020B0A02040204020203" pitchFamily="34" charset="0"/>
              </a:defRPr>
            </a:lvl1pPr>
          </a:lstStyle>
          <a:p>
            <a:r>
              <a:rPr lang="sv-SE" dirty="0"/>
              <a:t>Skriv in en rubrik</a:t>
            </a:r>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Tree>
    <p:extLst>
      <p:ext uri="{BB962C8B-B14F-4D97-AF65-F5344CB8AC3E}">
        <p14:creationId xmlns:p14="http://schemas.microsoft.com/office/powerpoint/2010/main" val="704822579"/>
      </p:ext>
    </p:extLst>
  </p:cSld>
  <p:clrMapOvr>
    <a:masterClrMapping/>
  </p:clrMapOvr>
  <p:extLst>
    <p:ext uri="{DCECCB84-F9BA-43D5-87BE-67443E8EF086}">
      <p15:sldGuideLst xmlns:p15="http://schemas.microsoft.com/office/powerpoint/2012/main"/>
    </p:ext>
  </p:extLs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Första sida – plats för bild">
    <p:spTree>
      <p:nvGrpSpPr>
        <p:cNvPr id="1" name=""/>
        <p:cNvGrpSpPr/>
        <p:nvPr/>
      </p:nvGrpSpPr>
      <p:grpSpPr>
        <a:xfrm>
          <a:off x="0" y="0"/>
          <a:ext cx="0" cy="0"/>
          <a:chOff x="0" y="0"/>
          <a:chExt cx="0" cy="0"/>
        </a:xfrm>
      </p:grpSpPr>
      <p:sp>
        <p:nvSpPr>
          <p:cNvPr id="9" name="Freeform 5"/>
          <p:cNvSpPr>
            <a:spLocks/>
          </p:cNvSpPr>
          <p:nvPr userDrawn="1"/>
        </p:nvSpPr>
        <p:spPr bwMode="auto">
          <a:xfrm>
            <a:off x="-26988" y="3284538"/>
            <a:ext cx="7032625" cy="3573462"/>
          </a:xfrm>
          <a:custGeom>
            <a:avLst/>
            <a:gdLst>
              <a:gd name="T0" fmla="*/ 4416 w 4416"/>
              <a:gd name="T1" fmla="*/ 2243 h 2243"/>
              <a:gd name="T2" fmla="*/ 3812 w 4416"/>
              <a:gd name="T3" fmla="*/ 1572 h 2243"/>
              <a:gd name="T4" fmla="*/ 2374 w 4416"/>
              <a:gd name="T5" fmla="*/ 417 h 2243"/>
              <a:gd name="T6" fmla="*/ 0 w 4416"/>
              <a:gd name="T7" fmla="*/ 90 h 2243"/>
              <a:gd name="T8" fmla="*/ 0 w 4416"/>
              <a:gd name="T9" fmla="*/ 2243 h 2243"/>
              <a:gd name="T10" fmla="*/ 4416 w 4416"/>
              <a:gd name="T11" fmla="*/ 2243 h 2243"/>
            </a:gdLst>
            <a:ahLst/>
            <a:cxnLst>
              <a:cxn ang="0">
                <a:pos x="T0" y="T1"/>
              </a:cxn>
              <a:cxn ang="0">
                <a:pos x="T2" y="T3"/>
              </a:cxn>
              <a:cxn ang="0">
                <a:pos x="T4" y="T5"/>
              </a:cxn>
              <a:cxn ang="0">
                <a:pos x="T6" y="T7"/>
              </a:cxn>
              <a:cxn ang="0">
                <a:pos x="T8" y="T9"/>
              </a:cxn>
              <a:cxn ang="0">
                <a:pos x="T10" y="T11"/>
              </a:cxn>
            </a:cxnLst>
            <a:rect l="0" t="0" r="r" b="b"/>
            <a:pathLst>
              <a:path w="4416" h="2243">
                <a:moveTo>
                  <a:pt x="4416" y="2243"/>
                </a:moveTo>
                <a:cubicBezTo>
                  <a:pt x="4095" y="1896"/>
                  <a:pt x="3852" y="1618"/>
                  <a:pt x="3812" y="1572"/>
                </a:cubicBezTo>
                <a:cubicBezTo>
                  <a:pt x="3507" y="1223"/>
                  <a:pt x="2944" y="698"/>
                  <a:pt x="2374" y="417"/>
                </a:cubicBezTo>
                <a:cubicBezTo>
                  <a:pt x="1527" y="0"/>
                  <a:pt x="91" y="84"/>
                  <a:pt x="0" y="90"/>
                </a:cubicBezTo>
                <a:cubicBezTo>
                  <a:pt x="0" y="2243"/>
                  <a:pt x="0" y="2243"/>
                  <a:pt x="0" y="2243"/>
                </a:cubicBezTo>
                <a:lnTo>
                  <a:pt x="4416" y="2243"/>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sv-SE"/>
          </a:p>
        </p:txBody>
      </p:sp>
      <p:sp>
        <p:nvSpPr>
          <p:cNvPr id="13" name="Freeform 9"/>
          <p:cNvSpPr>
            <a:spLocks/>
          </p:cNvSpPr>
          <p:nvPr userDrawn="1"/>
        </p:nvSpPr>
        <p:spPr bwMode="auto">
          <a:xfrm>
            <a:off x="8329613" y="3416301"/>
            <a:ext cx="3863975" cy="3441699"/>
          </a:xfrm>
          <a:custGeom>
            <a:avLst/>
            <a:gdLst>
              <a:gd name="T0" fmla="*/ 2434 w 2434"/>
              <a:gd name="T1" fmla="*/ 2168 h 2168"/>
              <a:gd name="T2" fmla="*/ 2434 w 2434"/>
              <a:gd name="T3" fmla="*/ 0 h 2168"/>
              <a:gd name="T4" fmla="*/ 0 w 2434"/>
              <a:gd name="T5" fmla="*/ 2168 h 2168"/>
              <a:gd name="T6" fmla="*/ 2434 w 2434"/>
              <a:gd name="T7" fmla="*/ 2168 h 2168"/>
            </a:gdLst>
            <a:ahLst/>
            <a:cxnLst>
              <a:cxn ang="0">
                <a:pos x="T0" y="T1"/>
              </a:cxn>
              <a:cxn ang="0">
                <a:pos x="T2" y="T3"/>
              </a:cxn>
              <a:cxn ang="0">
                <a:pos x="T4" y="T5"/>
              </a:cxn>
              <a:cxn ang="0">
                <a:pos x="T6" y="T7"/>
              </a:cxn>
            </a:cxnLst>
            <a:rect l="0" t="0" r="r" b="b"/>
            <a:pathLst>
              <a:path w="2434" h="2168">
                <a:moveTo>
                  <a:pt x="2434" y="2168"/>
                </a:moveTo>
                <a:lnTo>
                  <a:pt x="2434" y="0"/>
                </a:lnTo>
                <a:lnTo>
                  <a:pt x="0" y="2168"/>
                </a:lnTo>
                <a:lnTo>
                  <a:pt x="2434" y="2168"/>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
        <p:nvSpPr>
          <p:cNvPr id="8" name="AutoShape 3"/>
          <p:cNvSpPr>
            <a:spLocks noChangeAspect="1" noChangeArrowheads="1" noTextEdit="1"/>
          </p:cNvSpPr>
          <p:nvPr userDrawn="1"/>
        </p:nvSpPr>
        <p:spPr bwMode="auto">
          <a:xfrm>
            <a:off x="-25400" y="3411538"/>
            <a:ext cx="7032625" cy="3446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sv-SE"/>
          </a:p>
        </p:txBody>
      </p:sp>
      <p:pic>
        <p:nvPicPr>
          <p:cNvPr id="10" name="Bildobjekt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32169" y="5913227"/>
            <a:ext cx="1408969" cy="425136"/>
          </a:xfrm>
          <a:prstGeom prst="rect">
            <a:avLst/>
          </a:prstGeom>
        </p:spPr>
      </p:pic>
      <p:sp>
        <p:nvSpPr>
          <p:cNvPr id="4" name="Underrubrik 2">
            <a:extLst>
              <a:ext uri="{FF2B5EF4-FFF2-40B4-BE49-F238E27FC236}">
                <a16:creationId xmlns:a16="http://schemas.microsoft.com/office/drawing/2014/main" id="{C40FC342-C82B-6C95-1CE3-890A890D9DB3}"/>
              </a:ext>
            </a:extLst>
          </p:cNvPr>
          <p:cNvSpPr>
            <a:spLocks noGrp="1"/>
          </p:cNvSpPr>
          <p:nvPr>
            <p:ph type="subTitle" idx="1" hasCustomPrompt="1"/>
          </p:nvPr>
        </p:nvSpPr>
        <p:spPr>
          <a:xfrm>
            <a:off x="485775" y="6002338"/>
            <a:ext cx="5610225" cy="608895"/>
          </a:xfrm>
        </p:spPr>
        <p:txBody>
          <a:bodyPr anchor="t">
            <a:normAutofit/>
          </a:bodyPr>
          <a:lstStyle>
            <a:lvl1pPr marL="0" indent="0" algn="l">
              <a:buNone/>
              <a:defRPr sz="2400" b="0">
                <a:solidFill>
                  <a:schemeClr val="tx1"/>
                </a:solidFill>
                <a:latin typeface="+mn-lt"/>
                <a:cs typeface="Segoe UI Light" panose="020B0502040204020203" pitchFamily="34" charset="0"/>
              </a:defRPr>
            </a:lvl1pPr>
            <a:lvl2pPr marL="457189" indent="0" algn="ctr">
              <a:buNone/>
              <a:defRPr sz="2000"/>
            </a:lvl2pPr>
            <a:lvl3pPr marL="914377" indent="0" algn="ctr">
              <a:buNone/>
              <a:defRPr sz="19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sv-SE" dirty="0"/>
              <a:t>Skriv in en underrubrik</a:t>
            </a:r>
          </a:p>
        </p:txBody>
      </p:sp>
      <p:sp>
        <p:nvSpPr>
          <p:cNvPr id="5" name="Rubrik 1">
            <a:extLst>
              <a:ext uri="{FF2B5EF4-FFF2-40B4-BE49-F238E27FC236}">
                <a16:creationId xmlns:a16="http://schemas.microsoft.com/office/drawing/2014/main" id="{7E9A1AA0-2DF2-ADC2-86C3-270A33565CB9}"/>
              </a:ext>
            </a:extLst>
          </p:cNvPr>
          <p:cNvSpPr>
            <a:spLocks noGrp="1"/>
          </p:cNvSpPr>
          <p:nvPr>
            <p:ph type="ctrTitle" hasCustomPrompt="1"/>
          </p:nvPr>
        </p:nvSpPr>
        <p:spPr>
          <a:xfrm>
            <a:off x="485775" y="4094162"/>
            <a:ext cx="4746129" cy="1954213"/>
          </a:xfrm>
        </p:spPr>
        <p:txBody>
          <a:bodyPr anchor="b">
            <a:normAutofit/>
          </a:bodyPr>
          <a:lstStyle>
            <a:lvl1pPr algn="l">
              <a:lnSpc>
                <a:spcPct val="100000"/>
              </a:lnSpc>
              <a:defRPr sz="5200">
                <a:solidFill>
                  <a:schemeClr val="tx1"/>
                </a:solidFill>
                <a:latin typeface="Segoe UI Black" panose="020B0A02040204020203" pitchFamily="34" charset="0"/>
                <a:ea typeface="Segoe UI Black" panose="020B0A02040204020203" pitchFamily="34" charset="0"/>
              </a:defRPr>
            </a:lvl1pPr>
          </a:lstStyle>
          <a:p>
            <a:r>
              <a:rPr lang="sv-SE" dirty="0"/>
              <a:t>Skriv in </a:t>
            </a:r>
            <a:br>
              <a:rPr lang="sv-SE" dirty="0"/>
            </a:br>
            <a:r>
              <a:rPr lang="sv-SE" dirty="0"/>
              <a:t>en rubrik</a:t>
            </a:r>
          </a:p>
        </p:txBody>
      </p:sp>
    </p:spTree>
    <p:extLst>
      <p:ext uri="{BB962C8B-B14F-4D97-AF65-F5344CB8AC3E}">
        <p14:creationId xmlns:p14="http://schemas.microsoft.com/office/powerpoint/2010/main" val="3347322889"/>
      </p:ext>
    </p:extLst>
  </p:cSld>
  <p:clrMapOvr>
    <a:masterClrMapping/>
  </p:clrMapOvr>
  <p:extLst>
    <p:ext uri="{DCECCB84-F9BA-43D5-87BE-67443E8EF086}">
      <p15:sldGuideLst xmlns:p15="http://schemas.microsoft.com/office/powerpoint/2012/main"/>
    </p:ext>
  </p:extLs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Avslut med logotyp">
    <p:bg>
      <p:bgPr>
        <a:solidFill>
          <a:schemeClr val="tx2"/>
        </a:solidFill>
        <a:effectLst/>
      </p:bgPr>
    </p:bg>
    <p:spTree>
      <p:nvGrpSpPr>
        <p:cNvPr id="1" name=""/>
        <p:cNvGrpSpPr/>
        <p:nvPr/>
      </p:nvGrpSpPr>
      <p:grpSpPr>
        <a:xfrm>
          <a:off x="0" y="0"/>
          <a:ext cx="0" cy="0"/>
          <a:chOff x="0" y="0"/>
          <a:chExt cx="0" cy="0"/>
        </a:xfrm>
      </p:grpSpPr>
      <p:pic>
        <p:nvPicPr>
          <p:cNvPr id="4" name="Bildobjekt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36444" y="2786803"/>
            <a:ext cx="3321577" cy="1002237"/>
          </a:xfrm>
          <a:prstGeom prst="rect">
            <a:avLst/>
          </a:prstGeom>
        </p:spPr>
      </p:pic>
    </p:spTree>
    <p:extLst>
      <p:ext uri="{BB962C8B-B14F-4D97-AF65-F5344CB8AC3E}">
        <p14:creationId xmlns:p14="http://schemas.microsoft.com/office/powerpoint/2010/main" val="2196697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slideLayout" Target="../slideLayouts/slideLayout55.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slideLayout" Target="../slideLayouts/slideLayout54.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theme" Target="../theme/theme2.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slideLayout" Target="../slideLayouts/slideLayout5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slideLayout" Target="../slideLayouts/slideLayout74.xml"/><Relationship Id="rId26" Type="http://schemas.openxmlformats.org/officeDocument/2006/relationships/slideLayout" Target="../slideLayouts/slideLayout82.xml"/><Relationship Id="rId3" Type="http://schemas.openxmlformats.org/officeDocument/2006/relationships/slideLayout" Target="../slideLayouts/slideLayout59.xml"/><Relationship Id="rId21" Type="http://schemas.openxmlformats.org/officeDocument/2006/relationships/slideLayout" Target="../slideLayouts/slideLayout77.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5" Type="http://schemas.openxmlformats.org/officeDocument/2006/relationships/slideLayout" Target="../slideLayouts/slideLayout81.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20" Type="http://schemas.openxmlformats.org/officeDocument/2006/relationships/slideLayout" Target="../slideLayouts/slideLayout76.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24" Type="http://schemas.openxmlformats.org/officeDocument/2006/relationships/slideLayout" Target="../slideLayouts/slideLayout80.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23" Type="http://schemas.openxmlformats.org/officeDocument/2006/relationships/slideLayout" Target="../slideLayouts/slideLayout79.xml"/><Relationship Id="rId10" Type="http://schemas.openxmlformats.org/officeDocument/2006/relationships/slideLayout" Target="../slideLayouts/slideLayout66.xml"/><Relationship Id="rId19" Type="http://schemas.openxmlformats.org/officeDocument/2006/relationships/slideLayout" Target="../slideLayouts/slideLayout75.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 Id="rId22" Type="http://schemas.openxmlformats.org/officeDocument/2006/relationships/slideLayout" Target="../slideLayouts/slideLayout78.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0.xml"/><Relationship Id="rId13" Type="http://schemas.openxmlformats.org/officeDocument/2006/relationships/slideLayout" Target="../slideLayouts/slideLayout95.xml"/><Relationship Id="rId18" Type="http://schemas.openxmlformats.org/officeDocument/2006/relationships/slideLayout" Target="../slideLayouts/slideLayout100.xml"/><Relationship Id="rId26" Type="http://schemas.openxmlformats.org/officeDocument/2006/relationships/slideLayout" Target="../slideLayouts/slideLayout108.xml"/><Relationship Id="rId3" Type="http://schemas.openxmlformats.org/officeDocument/2006/relationships/slideLayout" Target="../slideLayouts/slideLayout85.xml"/><Relationship Id="rId21" Type="http://schemas.openxmlformats.org/officeDocument/2006/relationships/slideLayout" Target="../slideLayouts/slideLayout103.xml"/><Relationship Id="rId7" Type="http://schemas.openxmlformats.org/officeDocument/2006/relationships/slideLayout" Target="../slideLayouts/slideLayout89.xml"/><Relationship Id="rId12" Type="http://schemas.openxmlformats.org/officeDocument/2006/relationships/slideLayout" Target="../slideLayouts/slideLayout94.xml"/><Relationship Id="rId17" Type="http://schemas.openxmlformats.org/officeDocument/2006/relationships/slideLayout" Target="../slideLayouts/slideLayout99.xml"/><Relationship Id="rId25" Type="http://schemas.openxmlformats.org/officeDocument/2006/relationships/slideLayout" Target="../slideLayouts/slideLayout107.xml"/><Relationship Id="rId2" Type="http://schemas.openxmlformats.org/officeDocument/2006/relationships/slideLayout" Target="../slideLayouts/slideLayout84.xml"/><Relationship Id="rId16" Type="http://schemas.openxmlformats.org/officeDocument/2006/relationships/slideLayout" Target="../slideLayouts/slideLayout98.xml"/><Relationship Id="rId20" Type="http://schemas.openxmlformats.org/officeDocument/2006/relationships/slideLayout" Target="../slideLayouts/slideLayout102.xml"/><Relationship Id="rId1" Type="http://schemas.openxmlformats.org/officeDocument/2006/relationships/slideLayout" Target="../slideLayouts/slideLayout83.xml"/><Relationship Id="rId6" Type="http://schemas.openxmlformats.org/officeDocument/2006/relationships/slideLayout" Target="../slideLayouts/slideLayout88.xml"/><Relationship Id="rId11" Type="http://schemas.openxmlformats.org/officeDocument/2006/relationships/slideLayout" Target="../slideLayouts/slideLayout93.xml"/><Relationship Id="rId24" Type="http://schemas.openxmlformats.org/officeDocument/2006/relationships/slideLayout" Target="../slideLayouts/slideLayout106.xml"/><Relationship Id="rId5" Type="http://schemas.openxmlformats.org/officeDocument/2006/relationships/slideLayout" Target="../slideLayouts/slideLayout87.xml"/><Relationship Id="rId15" Type="http://schemas.openxmlformats.org/officeDocument/2006/relationships/slideLayout" Target="../slideLayouts/slideLayout97.xml"/><Relationship Id="rId23" Type="http://schemas.openxmlformats.org/officeDocument/2006/relationships/slideLayout" Target="../slideLayouts/slideLayout105.xml"/><Relationship Id="rId10" Type="http://schemas.openxmlformats.org/officeDocument/2006/relationships/slideLayout" Target="../slideLayouts/slideLayout92.xml"/><Relationship Id="rId19" Type="http://schemas.openxmlformats.org/officeDocument/2006/relationships/slideLayout" Target="../slideLayouts/slideLayout101.xml"/><Relationship Id="rId4" Type="http://schemas.openxmlformats.org/officeDocument/2006/relationships/slideLayout" Target="../slideLayouts/slideLayout86.xml"/><Relationship Id="rId9" Type="http://schemas.openxmlformats.org/officeDocument/2006/relationships/slideLayout" Target="../slideLayouts/slideLayout91.xml"/><Relationship Id="rId14" Type="http://schemas.openxmlformats.org/officeDocument/2006/relationships/slideLayout" Target="../slideLayouts/slideLayout96.xml"/><Relationship Id="rId22" Type="http://schemas.openxmlformats.org/officeDocument/2006/relationships/slideLayout" Target="../slideLayouts/slideLayout104.xml"/><Relationship Id="rId27"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 Type="http://schemas.openxmlformats.org/officeDocument/2006/relationships/slideLayout" Target="../slideLayouts/slideLayout111.xml"/><Relationship Id="rId21" Type="http://schemas.openxmlformats.org/officeDocument/2006/relationships/slideLayout" Target="../slideLayouts/slideLayout129.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85775" y="488950"/>
            <a:ext cx="11225213" cy="646329"/>
          </a:xfrm>
          <a:prstGeom prst="rect">
            <a:avLst/>
          </a:prstGeom>
        </p:spPr>
        <p:txBody>
          <a:bodyPr vert="horz" lIns="91438" tIns="45719" rIns="91438" bIns="45719" rtlCol="0" anchor="t" anchorCtr="0">
            <a:spAutoFit/>
          </a:bodyPr>
          <a:lstStyle/>
          <a:p>
            <a:r>
              <a:rPr lang="sv-SE" dirty="0"/>
              <a:t>Rubrik</a:t>
            </a:r>
          </a:p>
        </p:txBody>
      </p:sp>
      <p:sp>
        <p:nvSpPr>
          <p:cNvPr id="3" name="Platshållare för text 2"/>
          <p:cNvSpPr>
            <a:spLocks noGrp="1"/>
          </p:cNvSpPr>
          <p:nvPr>
            <p:ph type="body" idx="1"/>
          </p:nvPr>
        </p:nvSpPr>
        <p:spPr>
          <a:xfrm>
            <a:off x="485775" y="1628801"/>
            <a:ext cx="9267475" cy="4740250"/>
          </a:xfrm>
          <a:prstGeom prst="rect">
            <a:avLst/>
          </a:prstGeom>
        </p:spPr>
        <p:txBody>
          <a:bodyPr vert="horz" lIns="91438" tIns="45719" rIns="91438" bIns="45719"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556352275"/>
      </p:ext>
    </p:extLst>
  </p:cSld>
  <p:clrMap bg1="lt1" tx1="dk1" bg2="lt2" tx2="dk2" accent1="accent1" accent2="accent2" accent3="accent3" accent4="accent4" accent5="accent5" accent6="accent6" hlink="hlink" folHlink="folHlink"/>
  <p:sldLayoutIdLst>
    <p:sldLayoutId id="2147483930"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927" r:id="rId10"/>
    <p:sldLayoutId id="2147483866" r:id="rId11"/>
    <p:sldLayoutId id="2147483867" r:id="rId12"/>
    <p:sldLayoutId id="2147483868" r:id="rId13"/>
    <p:sldLayoutId id="2147483869" r:id="rId14"/>
    <p:sldLayoutId id="2147483870" r:id="rId15"/>
    <p:sldLayoutId id="2147483871" r:id="rId16"/>
    <p:sldLayoutId id="2147483872" r:id="rId17"/>
    <p:sldLayoutId id="2147483748" r:id="rId18"/>
    <p:sldLayoutId id="2147483750" r:id="rId19"/>
    <p:sldLayoutId id="2147483902" r:id="rId20"/>
    <p:sldLayoutId id="2147483918" r:id="rId21"/>
    <p:sldLayoutId id="2147483919" r:id="rId22"/>
    <p:sldLayoutId id="2147483920" r:id="rId23"/>
    <p:sldLayoutId id="2147483921" r:id="rId24"/>
    <p:sldLayoutId id="2147483922" r:id="rId25"/>
    <p:sldLayoutId id="2147483735" r:id="rId26"/>
  </p:sldLayoutIdLst>
  <p:hf sldNum="0" hdr="0" ftr="0" dt="0"/>
  <p:txStyles>
    <p:title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1pPr>
      <a:lvl2pPr marL="274631"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2pPr>
      <a:lvl3pPr marL="627047" indent="0" algn="l" defTabSz="914377"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3pPr>
      <a:lvl4pPr marL="1071536"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4pPr>
      <a:lvl5pPr marL="1436652"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48" userDrawn="1">
          <p15:clr>
            <a:srgbClr val="F26B43"/>
          </p15:clr>
        </p15:guide>
        <p15:guide id="2" pos="3840">
          <p15:clr>
            <a:srgbClr val="F26B43"/>
          </p15:clr>
        </p15:guide>
        <p15:guide id="3" orient="horz" pos="308" userDrawn="1">
          <p15:clr>
            <a:srgbClr val="F26B43"/>
          </p15:clr>
        </p15:guide>
        <p15:guide id="4" pos="306" userDrawn="1">
          <p15:clr>
            <a:srgbClr val="F26B43"/>
          </p15:clr>
        </p15:guide>
        <p15:guide id="5" orient="horz" pos="1230" userDrawn="1">
          <p15:clr>
            <a:srgbClr val="F26B43"/>
          </p15:clr>
        </p15:guide>
        <p15:guide id="6" orient="horz" pos="4007" userDrawn="1">
          <p15:clr>
            <a:srgbClr val="F26B43"/>
          </p15:clr>
        </p15:guide>
        <p15:guide id="7" pos="7377" userDrawn="1">
          <p15:clr>
            <a:srgbClr val="F26B43"/>
          </p15:clr>
        </p15:guide>
        <p15:guide id="8" orient="horz" pos="615" userDrawn="1">
          <p15:clr>
            <a:srgbClr val="F26B43"/>
          </p15:clr>
        </p15:guide>
        <p15:guide id="9" orient="horz" pos="2160" userDrawn="1">
          <p15:clr>
            <a:srgbClr val="F26B43"/>
          </p15:clr>
        </p15:guide>
        <p15:guide id="10" orient="horz" pos="3699" userDrawn="1">
          <p15:clr>
            <a:srgbClr val="F26B43"/>
          </p15:clr>
        </p15:guide>
        <p15:guide id="11" orient="horz" pos="3084" userDrawn="1">
          <p15:clr>
            <a:srgbClr val="F26B43"/>
          </p15:clr>
        </p15:guide>
        <p15:guide id="12" orient="horz" pos="2466" userDrawn="1">
          <p15:clr>
            <a:srgbClr val="F26B43"/>
          </p15:clr>
        </p15:guide>
        <p15:guide id="13" pos="615" userDrawn="1">
          <p15:clr>
            <a:srgbClr val="F26B43"/>
          </p15:clr>
        </p15:guide>
        <p15:guide id="14" pos="2456" userDrawn="1">
          <p15:clr>
            <a:srgbClr val="F26B43"/>
          </p15:clr>
        </p15:guide>
        <p15:guide id="15" pos="4916" userDrawn="1">
          <p15:clr>
            <a:srgbClr val="F26B43"/>
          </p15:clr>
        </p15:guide>
        <p15:guide id="16" pos="7062" userDrawn="1">
          <p15:clr>
            <a:srgbClr val="F26B43"/>
          </p15:clr>
        </p15:guide>
        <p15:guide id="17" pos="3988" userDrawn="1">
          <p15:clr>
            <a:srgbClr val="F26B43"/>
          </p15:clr>
        </p15:guide>
        <p15:guide id="18" pos="5216" userDrawn="1">
          <p15:clr>
            <a:srgbClr val="F26B43"/>
          </p15:clr>
        </p15:guide>
        <p15:guide id="19" pos="3680" userDrawn="1">
          <p15:clr>
            <a:srgbClr val="F26B43"/>
          </p15:clr>
        </p15:guide>
        <p15:guide id="20" pos="2768" userDrawn="1">
          <p15:clr>
            <a:srgbClr val="F26B43"/>
          </p15:clr>
        </p15:guide>
        <p15:guide id="21" orient="horz" pos="927"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84188" y="488951"/>
            <a:ext cx="11228387" cy="646329"/>
          </a:xfrm>
          <a:prstGeom prst="rect">
            <a:avLst/>
          </a:prstGeom>
        </p:spPr>
        <p:txBody>
          <a:bodyPr vert="horz" lIns="91438" tIns="45719" rIns="91438" bIns="45719" rtlCol="0" anchor="t" anchorCtr="0">
            <a:spAutoFit/>
          </a:bodyPr>
          <a:lstStyle/>
          <a:p>
            <a:r>
              <a:rPr lang="sv-SE" dirty="0"/>
              <a:t>Rubrik</a:t>
            </a:r>
          </a:p>
        </p:txBody>
      </p:sp>
      <p:sp>
        <p:nvSpPr>
          <p:cNvPr id="3" name="Platshållare för text 2"/>
          <p:cNvSpPr>
            <a:spLocks noGrp="1"/>
          </p:cNvSpPr>
          <p:nvPr>
            <p:ph type="body" idx="1"/>
          </p:nvPr>
        </p:nvSpPr>
        <p:spPr>
          <a:xfrm>
            <a:off x="484189" y="1628800"/>
            <a:ext cx="9269062" cy="4740249"/>
          </a:xfrm>
          <a:prstGeom prst="rect">
            <a:avLst/>
          </a:prstGeom>
        </p:spPr>
        <p:txBody>
          <a:bodyPr vert="horz" lIns="91438" tIns="45719" rIns="91438" bIns="45719"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4088029388"/>
      </p:ext>
    </p:extLst>
  </p:cSld>
  <p:clrMap bg1="lt1" tx1="dk1" bg2="lt2" tx2="dk2" accent1="accent1" accent2="accent2" accent3="accent3" accent4="accent4" accent5="accent5" accent6="accent6" hlink="hlink" folHlink="folHlink"/>
  <p:sldLayoutIdLst>
    <p:sldLayoutId id="2147483755" r:id="rId1"/>
    <p:sldLayoutId id="2147483850" r:id="rId2"/>
    <p:sldLayoutId id="2147483851" r:id="rId3"/>
    <p:sldLayoutId id="2147483852" r:id="rId4"/>
    <p:sldLayoutId id="2147483853" r:id="rId5"/>
    <p:sldLayoutId id="2147483854" r:id="rId6"/>
    <p:sldLayoutId id="2147483855" r:id="rId7"/>
    <p:sldLayoutId id="2147483856" r:id="rId8"/>
    <p:sldLayoutId id="2147483873" r:id="rId9"/>
    <p:sldLayoutId id="2147483926" r:id="rId10"/>
    <p:sldLayoutId id="2147483875" r:id="rId11"/>
    <p:sldLayoutId id="2147483876" r:id="rId12"/>
    <p:sldLayoutId id="2147483877" r:id="rId13"/>
    <p:sldLayoutId id="2147483878" r:id="rId14"/>
    <p:sldLayoutId id="2147483879" r:id="rId15"/>
    <p:sldLayoutId id="2147483880" r:id="rId16"/>
    <p:sldLayoutId id="2147483881" r:id="rId17"/>
    <p:sldLayoutId id="2147483765" r:id="rId18"/>
    <p:sldLayoutId id="2147483766" r:id="rId19"/>
    <p:sldLayoutId id="2147483901" r:id="rId20"/>
    <p:sldLayoutId id="2147483913" r:id="rId21"/>
    <p:sldLayoutId id="2147483914" r:id="rId22"/>
    <p:sldLayoutId id="2147483915" r:id="rId23"/>
    <p:sldLayoutId id="2147483916" r:id="rId24"/>
    <p:sldLayoutId id="2147483917" r:id="rId25"/>
    <p:sldLayoutId id="2147483770" r:id="rId26"/>
    <p:sldLayoutId id="2147483958" r:id="rId27"/>
    <p:sldLayoutId id="2147483959" r:id="rId28"/>
    <p:sldLayoutId id="2147483960" r:id="rId29"/>
    <p:sldLayoutId id="2147483961" r:id="rId30"/>
  </p:sldLayoutIdLst>
  <p:hf sldNum="0" hdr="0" ftr="0" dt="0"/>
  <p:txStyles>
    <p:title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1pPr>
      <a:lvl2pPr marL="274631"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2pPr>
      <a:lvl3pPr marL="627047" indent="0" algn="l" defTabSz="914377"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3pPr>
      <a:lvl4pPr marL="1071536"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4pPr>
      <a:lvl5pPr marL="1436652"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47" userDrawn="1">
          <p15:clr>
            <a:srgbClr val="F26B43"/>
          </p15:clr>
        </p15:guide>
        <p15:guide id="2" pos="3840">
          <p15:clr>
            <a:srgbClr val="F26B43"/>
          </p15:clr>
        </p15:guide>
        <p15:guide id="3" orient="horz" pos="308" userDrawn="1">
          <p15:clr>
            <a:srgbClr val="F26B43"/>
          </p15:clr>
        </p15:guide>
        <p15:guide id="4" pos="305" userDrawn="1">
          <p15:clr>
            <a:srgbClr val="F26B43"/>
          </p15:clr>
        </p15:guide>
        <p15:guide id="5" orient="horz" pos="1237" userDrawn="1">
          <p15:clr>
            <a:srgbClr val="F26B43"/>
          </p15:clr>
        </p15:guide>
        <p15:guide id="6" orient="horz" pos="4010" userDrawn="1">
          <p15:clr>
            <a:srgbClr val="F26B43"/>
          </p15:clr>
        </p15:guide>
        <p15:guide id="7" pos="7378" userDrawn="1">
          <p15:clr>
            <a:srgbClr val="F26B43"/>
          </p15:clr>
        </p15:guide>
        <p15:guide id="8" orient="horz" pos="618" userDrawn="1">
          <p15:clr>
            <a:srgbClr val="F26B43"/>
          </p15:clr>
        </p15:guide>
        <p15:guide id="9" orient="horz" pos="2160">
          <p15:clr>
            <a:srgbClr val="F26B43"/>
          </p15:clr>
        </p15:guide>
        <p15:guide id="10" orient="horz" pos="3701" userDrawn="1">
          <p15:clr>
            <a:srgbClr val="F26B43"/>
          </p15:clr>
        </p15:guide>
        <p15:guide id="11" orient="horz" pos="3078" userDrawn="1">
          <p15:clr>
            <a:srgbClr val="F26B43"/>
          </p15:clr>
        </p15:guide>
        <p15:guide id="12" orient="horz" pos="2468" userDrawn="1">
          <p15:clr>
            <a:srgbClr val="F26B43"/>
          </p15:clr>
        </p15:guide>
        <p15:guide id="13" pos="615" userDrawn="1">
          <p15:clr>
            <a:srgbClr val="F26B43"/>
          </p15:clr>
        </p15:guide>
        <p15:guide id="14" pos="2460" userDrawn="1">
          <p15:clr>
            <a:srgbClr val="F26B43"/>
          </p15:clr>
        </p15:guide>
        <p15:guide id="15" pos="4914" userDrawn="1">
          <p15:clr>
            <a:srgbClr val="F26B43"/>
          </p15:clr>
        </p15:guide>
        <p15:guide id="16" pos="7062" userDrawn="1">
          <p15:clr>
            <a:srgbClr val="F26B43"/>
          </p15:clr>
        </p15:guide>
        <p15:guide id="17" pos="2764" userDrawn="1">
          <p15:clr>
            <a:srgbClr val="F26B43"/>
          </p15:clr>
        </p15:guide>
        <p15:guide id="18" pos="3683" userDrawn="1">
          <p15:clr>
            <a:srgbClr val="F26B43"/>
          </p15:clr>
        </p15:guide>
        <p15:guide id="19" pos="3992" userDrawn="1">
          <p15:clr>
            <a:srgbClr val="F26B43"/>
          </p15:clr>
        </p15:guide>
        <p15:guide id="20" pos="5222" userDrawn="1">
          <p15:clr>
            <a:srgbClr val="F26B43"/>
          </p15:clr>
        </p15:guide>
        <p15:guide id="21" orient="horz" pos="926"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84189" y="490539"/>
            <a:ext cx="11229974" cy="646329"/>
          </a:xfrm>
          <a:prstGeom prst="rect">
            <a:avLst/>
          </a:prstGeom>
        </p:spPr>
        <p:txBody>
          <a:bodyPr vert="horz" lIns="91438" tIns="45719" rIns="91438" bIns="45719" rtlCol="0" anchor="t" anchorCtr="0">
            <a:spAutoFit/>
          </a:bodyPr>
          <a:lstStyle/>
          <a:p>
            <a:r>
              <a:rPr lang="sv-SE" dirty="0"/>
              <a:t>Rubrik</a:t>
            </a:r>
          </a:p>
        </p:txBody>
      </p:sp>
      <p:sp>
        <p:nvSpPr>
          <p:cNvPr id="3" name="Platshållare för text 2"/>
          <p:cNvSpPr>
            <a:spLocks noGrp="1"/>
          </p:cNvSpPr>
          <p:nvPr>
            <p:ph type="body" idx="1"/>
          </p:nvPr>
        </p:nvSpPr>
        <p:spPr>
          <a:xfrm>
            <a:off x="477837" y="1628801"/>
            <a:ext cx="9275413" cy="4735488"/>
          </a:xfrm>
          <a:prstGeom prst="rect">
            <a:avLst/>
          </a:prstGeom>
        </p:spPr>
        <p:txBody>
          <a:bodyPr vert="horz" lIns="91438" tIns="45719" rIns="91438" bIns="45719"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800727188"/>
      </p:ext>
    </p:extLst>
  </p:cSld>
  <p:clrMap bg1="lt1" tx1="dk1" bg2="lt2" tx2="dk2" accent1="accent1" accent2="accent2" accent3="accent3" accent4="accent4" accent5="accent5" accent6="accent6" hlink="hlink" folHlink="folHlink"/>
  <p:sldLayoutIdLst>
    <p:sldLayoutId id="2147483928" r:id="rId1"/>
    <p:sldLayoutId id="2147483843" r:id="rId2"/>
    <p:sldLayoutId id="2147483844" r:id="rId3"/>
    <p:sldLayoutId id="2147483845" r:id="rId4"/>
    <p:sldLayoutId id="2147483846" r:id="rId5"/>
    <p:sldLayoutId id="2147483847" r:id="rId6"/>
    <p:sldLayoutId id="2147483848" r:id="rId7"/>
    <p:sldLayoutId id="2147483849" r:id="rId8"/>
    <p:sldLayoutId id="2147483882" r:id="rId9"/>
    <p:sldLayoutId id="2147483925" r:id="rId10"/>
    <p:sldLayoutId id="2147483884" r:id="rId11"/>
    <p:sldLayoutId id="2147483885" r:id="rId12"/>
    <p:sldLayoutId id="2147483886" r:id="rId13"/>
    <p:sldLayoutId id="2147483887" r:id="rId14"/>
    <p:sldLayoutId id="2147483888" r:id="rId15"/>
    <p:sldLayoutId id="2147483889" r:id="rId16"/>
    <p:sldLayoutId id="2147483890" r:id="rId17"/>
    <p:sldLayoutId id="2147483782" r:id="rId18"/>
    <p:sldLayoutId id="2147483783" r:id="rId19"/>
    <p:sldLayoutId id="2147483900" r:id="rId20"/>
    <p:sldLayoutId id="2147483908" r:id="rId21"/>
    <p:sldLayoutId id="2147483909" r:id="rId22"/>
    <p:sldLayoutId id="2147483910" r:id="rId23"/>
    <p:sldLayoutId id="2147483911" r:id="rId24"/>
    <p:sldLayoutId id="2147483912" r:id="rId25"/>
    <p:sldLayoutId id="2147483787" r:id="rId26"/>
  </p:sldLayoutIdLst>
  <p:hf sldNum="0" hdr="0" ftr="0" dt="0"/>
  <p:txStyles>
    <p:title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1pPr>
      <a:lvl2pPr marL="274631"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2pPr>
      <a:lvl3pPr marL="627047" indent="0" algn="l" defTabSz="914377"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3pPr>
      <a:lvl4pPr marL="1071536"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4pPr>
      <a:lvl5pPr marL="1436652"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47" userDrawn="1">
          <p15:clr>
            <a:srgbClr val="F26B43"/>
          </p15:clr>
        </p15:guide>
        <p15:guide id="2" pos="3840">
          <p15:clr>
            <a:srgbClr val="F26B43"/>
          </p15:clr>
        </p15:guide>
        <p15:guide id="3" orient="horz" pos="309" userDrawn="1">
          <p15:clr>
            <a:srgbClr val="F26B43"/>
          </p15:clr>
        </p15:guide>
        <p15:guide id="4" pos="305" userDrawn="1">
          <p15:clr>
            <a:srgbClr val="F26B43"/>
          </p15:clr>
        </p15:guide>
        <p15:guide id="5" orient="horz" pos="1237" userDrawn="1">
          <p15:clr>
            <a:srgbClr val="F26B43"/>
          </p15:clr>
        </p15:guide>
        <p15:guide id="6" orient="horz" pos="4009" userDrawn="1">
          <p15:clr>
            <a:srgbClr val="F26B43"/>
          </p15:clr>
        </p15:guide>
        <p15:guide id="7" pos="7379" userDrawn="1">
          <p15:clr>
            <a:srgbClr val="F26B43"/>
          </p15:clr>
        </p15:guide>
        <p15:guide id="8" orient="horz" pos="618" userDrawn="1">
          <p15:clr>
            <a:srgbClr val="F26B43"/>
          </p15:clr>
        </p15:guide>
        <p15:guide id="9" orient="horz" pos="2160">
          <p15:clr>
            <a:srgbClr val="F26B43"/>
          </p15:clr>
        </p15:guide>
        <p15:guide id="10" orient="horz" pos="3699" userDrawn="1">
          <p15:clr>
            <a:srgbClr val="F26B43"/>
          </p15:clr>
        </p15:guide>
        <p15:guide id="11" orient="horz" pos="3083" userDrawn="1">
          <p15:clr>
            <a:srgbClr val="F26B43"/>
          </p15:clr>
        </p15:guide>
        <p15:guide id="12" orient="horz" pos="2468" userDrawn="1">
          <p15:clr>
            <a:srgbClr val="F26B43"/>
          </p15:clr>
        </p15:guide>
        <p15:guide id="13" pos="615" userDrawn="1">
          <p15:clr>
            <a:srgbClr val="F26B43"/>
          </p15:clr>
        </p15:guide>
        <p15:guide id="14" pos="2460" userDrawn="1">
          <p15:clr>
            <a:srgbClr val="F26B43"/>
          </p15:clr>
        </p15:guide>
        <p15:guide id="15" pos="4912" userDrawn="1">
          <p15:clr>
            <a:srgbClr val="F26B43"/>
          </p15:clr>
        </p15:guide>
        <p15:guide id="16" pos="7064" userDrawn="1">
          <p15:clr>
            <a:srgbClr val="F26B43"/>
          </p15:clr>
        </p15:guide>
        <p15:guide id="17" pos="2768" userDrawn="1">
          <p15:clr>
            <a:srgbClr val="F26B43"/>
          </p15:clr>
        </p15:guide>
        <p15:guide id="18" pos="3686" userDrawn="1">
          <p15:clr>
            <a:srgbClr val="F26B43"/>
          </p15:clr>
        </p15:guide>
        <p15:guide id="19" pos="3990" userDrawn="1">
          <p15:clr>
            <a:srgbClr val="F26B43"/>
          </p15:clr>
        </p15:guide>
        <p15:guide id="20" pos="5223" userDrawn="1">
          <p15:clr>
            <a:srgbClr val="F26B43"/>
          </p15:clr>
        </p15:guide>
        <p15:guide id="21" orient="horz" pos="926"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85775" y="490539"/>
            <a:ext cx="11220450" cy="646329"/>
          </a:xfrm>
          <a:prstGeom prst="rect">
            <a:avLst/>
          </a:prstGeom>
        </p:spPr>
        <p:txBody>
          <a:bodyPr vert="horz" lIns="91438" tIns="45719" rIns="91438" bIns="45719" rtlCol="0" anchor="t" anchorCtr="0">
            <a:spAutoFit/>
          </a:bodyPr>
          <a:lstStyle/>
          <a:p>
            <a:r>
              <a:rPr lang="sv-SE" dirty="0"/>
              <a:t>Rubrik</a:t>
            </a:r>
          </a:p>
        </p:txBody>
      </p:sp>
      <p:sp>
        <p:nvSpPr>
          <p:cNvPr id="3" name="Platshållare för text 2"/>
          <p:cNvSpPr>
            <a:spLocks noGrp="1"/>
          </p:cNvSpPr>
          <p:nvPr>
            <p:ph type="body" idx="1"/>
          </p:nvPr>
        </p:nvSpPr>
        <p:spPr>
          <a:xfrm>
            <a:off x="485775" y="1628800"/>
            <a:ext cx="9267475" cy="4738661"/>
          </a:xfrm>
          <a:prstGeom prst="rect">
            <a:avLst/>
          </a:prstGeom>
        </p:spPr>
        <p:txBody>
          <a:bodyPr vert="horz" lIns="91438" tIns="45719" rIns="91438" bIns="45719"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3289896512"/>
      </p:ext>
    </p:extLst>
  </p:cSld>
  <p:clrMap bg1="lt1" tx1="dk1" bg2="lt2" tx2="dk2" accent1="accent1" accent2="accent2" accent3="accent3" accent4="accent4" accent5="accent5" accent6="accent6" hlink="hlink" folHlink="folHlink"/>
  <p:sldLayoutIdLst>
    <p:sldLayoutId id="2147483789" r:id="rId1"/>
    <p:sldLayoutId id="2147483836" r:id="rId2"/>
    <p:sldLayoutId id="2147483837" r:id="rId3"/>
    <p:sldLayoutId id="2147483838" r:id="rId4"/>
    <p:sldLayoutId id="2147483839" r:id="rId5"/>
    <p:sldLayoutId id="2147483840" r:id="rId6"/>
    <p:sldLayoutId id="2147483841" r:id="rId7"/>
    <p:sldLayoutId id="2147483842" r:id="rId8"/>
    <p:sldLayoutId id="2147483891" r:id="rId9"/>
    <p:sldLayoutId id="2147483924" r:id="rId10"/>
    <p:sldLayoutId id="2147483893" r:id="rId11"/>
    <p:sldLayoutId id="2147483894" r:id="rId12"/>
    <p:sldLayoutId id="2147483895" r:id="rId13"/>
    <p:sldLayoutId id="2147483896" r:id="rId14"/>
    <p:sldLayoutId id="2147483897" r:id="rId15"/>
    <p:sldLayoutId id="2147483898" r:id="rId16"/>
    <p:sldLayoutId id="2147483899" r:id="rId17"/>
    <p:sldLayoutId id="2147483799" r:id="rId18"/>
    <p:sldLayoutId id="2147483800" r:id="rId19"/>
    <p:sldLayoutId id="2147483801" r:id="rId20"/>
    <p:sldLayoutId id="2147483903" r:id="rId21"/>
    <p:sldLayoutId id="2147483904" r:id="rId22"/>
    <p:sldLayoutId id="2147483905" r:id="rId23"/>
    <p:sldLayoutId id="2147483906" r:id="rId24"/>
    <p:sldLayoutId id="2147483907" r:id="rId25"/>
    <p:sldLayoutId id="2147483804" r:id="rId26"/>
  </p:sldLayoutIdLst>
  <p:hf sldNum="0" hdr="0" ftr="0" dt="0"/>
  <p:txStyles>
    <p:title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1pPr>
      <a:lvl2pPr marL="274631"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2pPr>
      <a:lvl3pPr marL="627047" indent="0" algn="l" defTabSz="914377"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3pPr>
      <a:lvl4pPr marL="1071536"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4pPr>
      <a:lvl5pPr marL="1436652"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52" userDrawn="1">
          <p15:clr>
            <a:srgbClr val="F26B43"/>
          </p15:clr>
        </p15:guide>
        <p15:guide id="2" pos="3840">
          <p15:clr>
            <a:srgbClr val="F26B43"/>
          </p15:clr>
        </p15:guide>
        <p15:guide id="3" orient="horz" pos="309" userDrawn="1">
          <p15:clr>
            <a:srgbClr val="F26B43"/>
          </p15:clr>
        </p15:guide>
        <p15:guide id="4" pos="306" userDrawn="1">
          <p15:clr>
            <a:srgbClr val="F26B43"/>
          </p15:clr>
        </p15:guide>
        <p15:guide id="5" orient="horz" pos="1237" userDrawn="1">
          <p15:clr>
            <a:srgbClr val="F26B43"/>
          </p15:clr>
        </p15:guide>
        <p15:guide id="6" orient="horz" pos="4007" userDrawn="1">
          <p15:clr>
            <a:srgbClr val="F26B43"/>
          </p15:clr>
        </p15:guide>
        <p15:guide id="7" pos="7374" userDrawn="1">
          <p15:clr>
            <a:srgbClr val="F26B43"/>
          </p15:clr>
        </p15:guide>
        <p15:guide id="8" orient="horz" pos="617" userDrawn="1">
          <p15:clr>
            <a:srgbClr val="F26B43"/>
          </p15:clr>
        </p15:guide>
        <p15:guide id="9" orient="horz" pos="2160">
          <p15:clr>
            <a:srgbClr val="F26B43"/>
          </p15:clr>
        </p15:guide>
        <p15:guide id="10" orient="horz" pos="3699" userDrawn="1">
          <p15:clr>
            <a:srgbClr val="F26B43"/>
          </p15:clr>
        </p15:guide>
        <p15:guide id="11" orient="horz" pos="3078" userDrawn="1">
          <p15:clr>
            <a:srgbClr val="F26B43"/>
          </p15:clr>
        </p15:guide>
        <p15:guide id="12" orient="horz" pos="2468" userDrawn="1">
          <p15:clr>
            <a:srgbClr val="F26B43"/>
          </p15:clr>
        </p15:guide>
        <p15:guide id="13" pos="615" userDrawn="1">
          <p15:clr>
            <a:srgbClr val="F26B43"/>
          </p15:clr>
        </p15:guide>
        <p15:guide id="14" pos="2457" userDrawn="1">
          <p15:clr>
            <a:srgbClr val="F26B43"/>
          </p15:clr>
        </p15:guide>
        <p15:guide id="15" pos="4914" userDrawn="1">
          <p15:clr>
            <a:srgbClr val="F26B43"/>
          </p15:clr>
        </p15:guide>
        <p15:guide id="16" pos="7064" userDrawn="1">
          <p15:clr>
            <a:srgbClr val="F26B43"/>
          </p15:clr>
        </p15:guide>
        <p15:guide id="17" pos="2766" userDrawn="1">
          <p15:clr>
            <a:srgbClr val="F26B43"/>
          </p15:clr>
        </p15:guide>
        <p15:guide id="18" pos="3681" userDrawn="1">
          <p15:clr>
            <a:srgbClr val="F26B43"/>
          </p15:clr>
        </p15:guide>
        <p15:guide id="19" pos="3990" userDrawn="1">
          <p15:clr>
            <a:srgbClr val="F26B43"/>
          </p15:clr>
        </p15:guide>
        <p15:guide id="20" pos="5224" userDrawn="1">
          <p15:clr>
            <a:srgbClr val="F26B43"/>
          </p15:clr>
        </p15:guide>
        <p15:guide id="21" orient="horz" pos="930"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85775" y="490539"/>
            <a:ext cx="11220450" cy="646329"/>
          </a:xfrm>
          <a:prstGeom prst="rect">
            <a:avLst/>
          </a:prstGeom>
        </p:spPr>
        <p:txBody>
          <a:bodyPr vert="horz" lIns="91438" tIns="45719" rIns="91438" bIns="45719" rtlCol="0" anchor="t" anchorCtr="0">
            <a:spAutoFit/>
          </a:bodyPr>
          <a:lstStyle/>
          <a:p>
            <a:r>
              <a:rPr lang="sv-SE" dirty="0"/>
              <a:t>Rubrik</a:t>
            </a:r>
          </a:p>
        </p:txBody>
      </p:sp>
      <p:sp>
        <p:nvSpPr>
          <p:cNvPr id="3" name="Platshållare för text 2"/>
          <p:cNvSpPr>
            <a:spLocks noGrp="1"/>
          </p:cNvSpPr>
          <p:nvPr>
            <p:ph type="body" idx="1"/>
          </p:nvPr>
        </p:nvSpPr>
        <p:spPr>
          <a:xfrm>
            <a:off x="485775" y="1628800"/>
            <a:ext cx="9267475" cy="4738663"/>
          </a:xfrm>
          <a:prstGeom prst="rect">
            <a:avLst/>
          </a:prstGeom>
        </p:spPr>
        <p:txBody>
          <a:bodyPr vert="horz" lIns="91438" tIns="45719" rIns="91438" bIns="45719" rtlCol="0">
            <a:norm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Tree>
    <p:extLst>
      <p:ext uri="{BB962C8B-B14F-4D97-AF65-F5344CB8AC3E}">
        <p14:creationId xmlns:p14="http://schemas.microsoft.com/office/powerpoint/2010/main" val="641428411"/>
      </p:ext>
    </p:extLst>
  </p:cSld>
  <p:clrMap bg1="lt1" tx1="dk1" bg2="lt2" tx2="dk2" accent1="accent1" accent2="accent2" accent3="accent3" accent4="accent4" accent5="accent5" accent6="accent6" hlink="hlink" folHlink="folHlink"/>
  <p:sldLayoutIdLst>
    <p:sldLayoutId id="2147483806" r:id="rId1"/>
    <p:sldLayoutId id="2147483829" r:id="rId2"/>
    <p:sldLayoutId id="2147483808" r:id="rId3"/>
    <p:sldLayoutId id="2147483809" r:id="rId4"/>
    <p:sldLayoutId id="2147483810" r:id="rId5"/>
    <p:sldLayoutId id="2147483830" r:id="rId6"/>
    <p:sldLayoutId id="2147483824" r:id="rId7"/>
    <p:sldLayoutId id="2147483822" r:id="rId8"/>
    <p:sldLayoutId id="2147483826" r:id="rId9"/>
    <p:sldLayoutId id="2147483923" r:id="rId10"/>
    <p:sldLayoutId id="2147483833" r:id="rId11"/>
    <p:sldLayoutId id="2147483813" r:id="rId12"/>
    <p:sldLayoutId id="2147483811" r:id="rId13"/>
    <p:sldLayoutId id="2147483814" r:id="rId14"/>
    <p:sldLayoutId id="2147483812" r:id="rId15"/>
    <p:sldLayoutId id="2147483827" r:id="rId16"/>
    <p:sldLayoutId id="2147483828" r:id="rId17"/>
    <p:sldLayoutId id="2147483816" r:id="rId18"/>
    <p:sldLayoutId id="2147483817" r:id="rId19"/>
    <p:sldLayoutId id="2147483818" r:id="rId20"/>
    <p:sldLayoutId id="2147483832" r:id="rId21"/>
    <p:sldLayoutId id="2147483823" r:id="rId22"/>
    <p:sldLayoutId id="2147483820" r:id="rId23"/>
    <p:sldLayoutId id="2147483807" r:id="rId24"/>
    <p:sldLayoutId id="2147483835" r:id="rId25"/>
    <p:sldLayoutId id="2147483821" r:id="rId26"/>
  </p:sldLayoutIdLst>
  <p:hf sldNum="0" hdr="0" ftr="0" dt="0"/>
  <p:txStyles>
    <p:title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p:titleStyle>
    <p:bodyStyle>
      <a:lvl1pPr marL="0"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1pPr>
      <a:lvl2pPr marL="274631" indent="0" algn="l" defTabSz="914377" rtl="0" eaLnBrk="1" latinLnBrk="0" hangingPunct="1">
        <a:lnSpc>
          <a:spcPct val="100000"/>
        </a:lnSpc>
        <a:spcBef>
          <a:spcPts val="600"/>
        </a:spcBef>
        <a:buFont typeface="Arial" panose="020B0604020202020204" pitchFamily="34" charset="0"/>
        <a:buNone/>
        <a:defRPr sz="2200" kern="1200">
          <a:solidFill>
            <a:schemeClr val="tx1"/>
          </a:solidFill>
          <a:latin typeface="+mn-lt"/>
          <a:ea typeface="+mn-ea"/>
          <a:cs typeface="+mn-cs"/>
        </a:defRPr>
      </a:lvl2pPr>
      <a:lvl3pPr marL="627047" indent="0" algn="l" defTabSz="914377" rtl="0" eaLnBrk="1" latinLnBrk="0" hangingPunct="1">
        <a:lnSpc>
          <a:spcPct val="100000"/>
        </a:lnSpc>
        <a:spcBef>
          <a:spcPts val="600"/>
        </a:spcBef>
        <a:buFont typeface="Arial" panose="020B0604020202020204" pitchFamily="34" charset="0"/>
        <a:buNone/>
        <a:defRPr sz="2000" kern="1200">
          <a:solidFill>
            <a:schemeClr val="tx1"/>
          </a:solidFill>
          <a:latin typeface="+mn-lt"/>
          <a:ea typeface="+mn-ea"/>
          <a:cs typeface="+mn-cs"/>
        </a:defRPr>
      </a:lvl3pPr>
      <a:lvl4pPr marL="1071536"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4pPr>
      <a:lvl5pPr marL="1436652" indent="0" algn="l" defTabSz="914377" rtl="0" eaLnBrk="1" latinLnBrk="0" hangingPunct="1">
        <a:lnSpc>
          <a:spcPct val="100000"/>
        </a:lnSpc>
        <a:spcBef>
          <a:spcPts val="600"/>
        </a:spcBef>
        <a:buFont typeface="Arial" panose="020B0604020202020204" pitchFamily="34" charset="0"/>
        <a:buNone/>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p:bodyStyle>
    <p:otherStyle>
      <a:defPPr>
        <a:defRPr lang="sv-SE"/>
      </a:defPPr>
      <a:lvl1pPr marL="0" algn="l" defTabSz="914377" rtl="0" eaLnBrk="1" latinLnBrk="0" hangingPunct="1">
        <a:defRPr sz="1900" kern="1200">
          <a:solidFill>
            <a:schemeClr val="tx1"/>
          </a:solidFill>
          <a:latin typeface="+mn-lt"/>
          <a:ea typeface="+mn-ea"/>
          <a:cs typeface="+mn-cs"/>
        </a:defRPr>
      </a:lvl1pPr>
      <a:lvl2pPr marL="457189" algn="l" defTabSz="914377" rtl="0" eaLnBrk="1" latinLnBrk="0" hangingPunct="1">
        <a:defRPr sz="1900" kern="1200">
          <a:solidFill>
            <a:schemeClr val="tx1"/>
          </a:solidFill>
          <a:latin typeface="+mn-lt"/>
          <a:ea typeface="+mn-ea"/>
          <a:cs typeface="+mn-cs"/>
        </a:defRPr>
      </a:lvl2pPr>
      <a:lvl3pPr marL="914377" algn="l" defTabSz="914377" rtl="0" eaLnBrk="1" latinLnBrk="0" hangingPunct="1">
        <a:defRPr sz="1900" kern="1200">
          <a:solidFill>
            <a:schemeClr val="tx1"/>
          </a:solidFill>
          <a:latin typeface="+mn-lt"/>
          <a:ea typeface="+mn-ea"/>
          <a:cs typeface="+mn-cs"/>
        </a:defRPr>
      </a:lvl3pPr>
      <a:lvl4pPr marL="1371566" algn="l" defTabSz="914377" rtl="0" eaLnBrk="1" latinLnBrk="0" hangingPunct="1">
        <a:defRPr sz="1900" kern="1200">
          <a:solidFill>
            <a:schemeClr val="tx1"/>
          </a:solidFill>
          <a:latin typeface="+mn-lt"/>
          <a:ea typeface="+mn-ea"/>
          <a:cs typeface="+mn-cs"/>
        </a:defRPr>
      </a:lvl4pPr>
      <a:lvl5pPr marL="1828754" algn="l" defTabSz="914377" rtl="0" eaLnBrk="1" latinLnBrk="0" hangingPunct="1">
        <a:defRPr sz="1900" kern="1200">
          <a:solidFill>
            <a:schemeClr val="tx1"/>
          </a:solidFill>
          <a:latin typeface="+mn-lt"/>
          <a:ea typeface="+mn-ea"/>
          <a:cs typeface="+mn-cs"/>
        </a:defRPr>
      </a:lvl5pPr>
      <a:lvl6pPr marL="2285943" algn="l" defTabSz="914377" rtl="0" eaLnBrk="1" latinLnBrk="0" hangingPunct="1">
        <a:defRPr sz="1900" kern="1200">
          <a:solidFill>
            <a:schemeClr val="tx1"/>
          </a:solidFill>
          <a:latin typeface="+mn-lt"/>
          <a:ea typeface="+mn-ea"/>
          <a:cs typeface="+mn-cs"/>
        </a:defRPr>
      </a:lvl6pPr>
      <a:lvl7pPr marL="2743131" algn="l" defTabSz="914377" rtl="0" eaLnBrk="1" latinLnBrk="0" hangingPunct="1">
        <a:defRPr sz="1900" kern="1200">
          <a:solidFill>
            <a:schemeClr val="tx1"/>
          </a:solidFill>
          <a:latin typeface="+mn-lt"/>
          <a:ea typeface="+mn-ea"/>
          <a:cs typeface="+mn-cs"/>
        </a:defRPr>
      </a:lvl7pPr>
      <a:lvl8pPr marL="3200320" algn="l" defTabSz="914377" rtl="0" eaLnBrk="1" latinLnBrk="0" hangingPunct="1">
        <a:defRPr sz="1900" kern="1200">
          <a:solidFill>
            <a:schemeClr val="tx1"/>
          </a:solidFill>
          <a:latin typeface="+mn-lt"/>
          <a:ea typeface="+mn-ea"/>
          <a:cs typeface="+mn-cs"/>
        </a:defRPr>
      </a:lvl8pPr>
      <a:lvl9pPr marL="3657509" algn="l" defTabSz="914377"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53" userDrawn="1">
          <p15:clr>
            <a:srgbClr val="F26B43"/>
          </p15:clr>
        </p15:guide>
        <p15:guide id="2" pos="3840">
          <p15:clr>
            <a:srgbClr val="F26B43"/>
          </p15:clr>
        </p15:guide>
        <p15:guide id="3" orient="horz" pos="309" userDrawn="1">
          <p15:clr>
            <a:srgbClr val="F26B43"/>
          </p15:clr>
        </p15:guide>
        <p15:guide id="4" pos="306" userDrawn="1">
          <p15:clr>
            <a:srgbClr val="F26B43"/>
          </p15:clr>
        </p15:guide>
        <p15:guide id="5" orient="horz" pos="1236" userDrawn="1">
          <p15:clr>
            <a:srgbClr val="F26B43"/>
          </p15:clr>
        </p15:guide>
        <p15:guide id="6" orient="horz" pos="4009" userDrawn="1">
          <p15:clr>
            <a:srgbClr val="F26B43"/>
          </p15:clr>
        </p15:guide>
        <p15:guide id="7" pos="7374" userDrawn="1">
          <p15:clr>
            <a:srgbClr val="F26B43"/>
          </p15:clr>
        </p15:guide>
        <p15:guide id="8" orient="horz" pos="617" userDrawn="1">
          <p15:clr>
            <a:srgbClr val="F26B43"/>
          </p15:clr>
        </p15:guide>
        <p15:guide id="9" orient="horz" pos="2160">
          <p15:clr>
            <a:srgbClr val="F26B43"/>
          </p15:clr>
        </p15:guide>
        <p15:guide id="10" orient="horz" pos="3701" userDrawn="1">
          <p15:clr>
            <a:srgbClr val="F26B43"/>
          </p15:clr>
        </p15:guide>
        <p15:guide id="11" orient="horz" pos="3086" userDrawn="1">
          <p15:clr>
            <a:srgbClr val="F26B43"/>
          </p15:clr>
        </p15:guide>
        <p15:guide id="12" orient="horz" pos="2470" userDrawn="1">
          <p15:clr>
            <a:srgbClr val="F26B43"/>
          </p15:clr>
        </p15:guide>
        <p15:guide id="13" pos="614" userDrawn="1">
          <p15:clr>
            <a:srgbClr val="F26B43"/>
          </p15:clr>
        </p15:guide>
        <p15:guide id="14" pos="3684" userDrawn="1">
          <p15:clr>
            <a:srgbClr val="F26B43"/>
          </p15:clr>
        </p15:guide>
        <p15:guide id="15" pos="3995" userDrawn="1">
          <p15:clr>
            <a:srgbClr val="F26B43"/>
          </p15:clr>
        </p15:guide>
        <p15:guide id="16" pos="7064" userDrawn="1">
          <p15:clr>
            <a:srgbClr val="F26B43"/>
          </p15:clr>
        </p15:guide>
        <p15:guide id="17" pos="2457" userDrawn="1">
          <p15:clr>
            <a:srgbClr val="F26B43"/>
          </p15:clr>
        </p15:guide>
        <p15:guide id="18" pos="5222" userDrawn="1">
          <p15:clr>
            <a:srgbClr val="F26B43"/>
          </p15:clr>
        </p15:guide>
        <p15:guide id="19" pos="4913" userDrawn="1">
          <p15:clr>
            <a:srgbClr val="F26B43"/>
          </p15:clr>
        </p15:guide>
        <p15:guide id="20" pos="2766" userDrawn="1">
          <p15:clr>
            <a:srgbClr val="F26B43"/>
          </p15:clr>
        </p15:guide>
        <p15:guide id="21" orient="horz" pos="92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hyperlink" Target="https://www.mentimeter.com/app/presentation/alci8cpsbpvaarmfd1fj337refj3opus/edit?source=dashboard" TargetMode="External"/><Relationship Id="rId1" Type="http://schemas.openxmlformats.org/officeDocument/2006/relationships/slideLayout" Target="../slideLayouts/slideLayout45.xml"/></Relationships>
</file>

<file path=ppt/slides/_rels/slide3.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hyperlink" Target="https://pixabay.com/de/hand-schreiben-meeting-treffen-936700/" TargetMode="External"/><Relationship Id="rId2" Type="http://schemas.openxmlformats.org/officeDocument/2006/relationships/image" Target="../media/image16.jpg"/><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3" Type="http://schemas.openxmlformats.org/officeDocument/2006/relationships/hyperlink" Target="https://www.picpedia.org/handwriting/i/information.html" TargetMode="External"/><Relationship Id="rId2" Type="http://schemas.openxmlformats.org/officeDocument/2006/relationships/image" Target="../media/image17.jpg"/><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hyperlink" Target="https://www.regiongavleborg.se/samverkanswebben/halsa-vard-tandvard/samverkan-och-avtal/halsovalet/halsovalshandboken--etablera-och-driva-halsocentral/" TargetMode="Externa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hyperlink" Target="https://www.regiongavleborg.se/samverkanswebben/halsa-vard-tandvard/samverkan-och-avtal/halsovalet/halsovalshandboken--etablera-och-driva-halsocentral/" TargetMode="External"/><Relationship Id="rId1" Type="http://schemas.openxmlformats.org/officeDocument/2006/relationships/slideLayout" Target="../slideLayouts/slideLayout31.xml"/><Relationship Id="rId4" Type="http://schemas.openxmlformats.org/officeDocument/2006/relationships/hyperlink" Target="https://pxhere.com/ru/photo/1036098"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socialstyrelsen.se/globalassets/sharepoint-dokument/artikelkatalog/foreskrifter-och-allmanna-rad/2023-8-8602.pdf" TargetMode="External"/><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2.xml"/><Relationship Id="rId1" Type="http://schemas.openxmlformats.org/officeDocument/2006/relationships/slideLayout" Target="../slideLayouts/slideLayout48.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55.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1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4.xml"/></Relationships>
</file>

<file path=ppt/slides/_rels/slide1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5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45.xml"/></Relationships>
</file>

<file path=ppt/slides/_rels/slide2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29.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33.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2" Type="http://schemas.openxmlformats.org/officeDocument/2006/relationships/image" Target="../media/image42.svg"/><Relationship Id="rId1" Type="http://schemas.openxmlformats.org/officeDocument/2006/relationships/slideLayout" Target="../slideLayouts/slideLayout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3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31.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30.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14.xml"/><Relationship Id="rId1" Type="http://schemas.openxmlformats.org/officeDocument/2006/relationships/slideLayout" Target="../slideLayouts/slideLayout30.xml"/></Relationships>
</file>

<file path=ppt/slides/_rels/slide4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4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31.xml"/><Relationship Id="rId4" Type="http://schemas.openxmlformats.org/officeDocument/2006/relationships/image" Target="../media/image47.png"/></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7.xml"/><Relationship Id="rId1" Type="http://schemas.openxmlformats.org/officeDocument/2006/relationships/slideLayout" Target="../slideLayouts/slideLayout34.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48.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0.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3.xml"/><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hyperlink" Target="file:///C:\Users\ae10443\Downloads\V&#195;&#165;rdgaranti,%20registrering%20i%20Cosmic%20-%20Instruktion-%20H&#195;&#164;lsoval%20Region%20G&#195;&#164;vleborg%20%20(1).pdf" TargetMode="External"/><Relationship Id="rId1" Type="http://schemas.openxmlformats.org/officeDocument/2006/relationships/slideLayout" Target="../slideLayouts/slideLayout30.xml"/></Relationships>
</file>

<file path=ppt/slides/_rels/slide52.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24.xml"/><Relationship Id="rId1" Type="http://schemas.openxmlformats.org/officeDocument/2006/relationships/slideLayout" Target="../slideLayouts/slideLayout33.xml"/><Relationship Id="rId4" Type="http://schemas.openxmlformats.org/officeDocument/2006/relationships/image" Target="../media/image55.png"/></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0.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6.xml.rels><?xml version="1.0" encoding="UTF-8" standalone="yes"?>
<Relationships xmlns="http://schemas.openxmlformats.org/package/2006/relationships"><Relationship Id="rId2" Type="http://schemas.openxmlformats.org/officeDocument/2006/relationships/hyperlink" Target="https://www.mentimeter.com/app/presentation/alu4vy9cekbia3662wfq2etx1wrvapio/present?question=dq9s26p7uymp" TargetMode="External"/><Relationship Id="rId1" Type="http://schemas.openxmlformats.org/officeDocument/2006/relationships/slideLayout" Target="../slideLayouts/slideLayout30.xml"/></Relationships>
</file>

<file path=ppt/slides/_rels/slide57.xml.rels><?xml version="1.0" encoding="UTF-8" standalone="yes"?>
<Relationships xmlns="http://schemas.openxmlformats.org/package/2006/relationships"><Relationship Id="rId2" Type="http://schemas.openxmlformats.org/officeDocument/2006/relationships/hyperlink" Target="https://www.mentimeter.com/app/presentation/algpi5zctvpzherk75ziz99hfb96ih1n/present?question=sw1jb5dkv63u" TargetMode="External"/><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3" Type="http://schemas.openxmlformats.org/officeDocument/2006/relationships/hyperlink" Target="https://www.regiongavleborg.se/varumarkeswebben" TargetMode="External"/><Relationship Id="rId2" Type="http://schemas.openxmlformats.org/officeDocument/2006/relationships/image" Target="../media/image56.JPG"/><Relationship Id="rId1" Type="http://schemas.openxmlformats.org/officeDocument/2006/relationships/slideLayout" Target="../slideLayouts/slideLayout127.xml"/><Relationship Id="rId4" Type="http://schemas.openxmlformats.org/officeDocument/2006/relationships/image" Target="../media/image57.JPG"/></Relationships>
</file>

<file path=ppt/slides/_rels/slide59.xml.rels><?xml version="1.0" encoding="UTF-8" standalone="yes"?>
<Relationships xmlns="http://schemas.openxmlformats.org/package/2006/relationships"><Relationship Id="rId3" Type="http://schemas.openxmlformats.org/officeDocument/2006/relationships/image" Target="../media/image58.emf"/><Relationship Id="rId2" Type="http://schemas.openxmlformats.org/officeDocument/2006/relationships/image" Target="../media/image57.JPG"/><Relationship Id="rId1" Type="http://schemas.openxmlformats.org/officeDocument/2006/relationships/slideLayout" Target="../slideLayouts/slideLayout13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4.xml"/></Relationships>
</file>

<file path=ppt/slides/_rels/slide61.xml.rels><?xml version="1.0" encoding="UTF-8" standalone="yes"?>
<Relationships xmlns="http://schemas.openxmlformats.org/package/2006/relationships"><Relationship Id="rId26" Type="http://schemas.openxmlformats.org/officeDocument/2006/relationships/image" Target="../media/image81.emf"/><Relationship Id="rId21" Type="http://schemas.openxmlformats.org/officeDocument/2006/relationships/image" Target="../media/image76.emf"/><Relationship Id="rId42" Type="http://schemas.openxmlformats.org/officeDocument/2006/relationships/image" Target="../media/image97.emf"/><Relationship Id="rId47" Type="http://schemas.openxmlformats.org/officeDocument/2006/relationships/image" Target="../media/image102.emf"/><Relationship Id="rId63" Type="http://schemas.openxmlformats.org/officeDocument/2006/relationships/image" Target="../media/image116.emf"/><Relationship Id="rId68" Type="http://schemas.openxmlformats.org/officeDocument/2006/relationships/image" Target="../media/image121.emf"/><Relationship Id="rId84" Type="http://schemas.openxmlformats.org/officeDocument/2006/relationships/image" Target="../media/image136.emf"/><Relationship Id="rId89" Type="http://schemas.openxmlformats.org/officeDocument/2006/relationships/image" Target="../media/image141.emf"/><Relationship Id="rId16" Type="http://schemas.openxmlformats.org/officeDocument/2006/relationships/image" Target="../media/image71.emf"/><Relationship Id="rId11" Type="http://schemas.openxmlformats.org/officeDocument/2006/relationships/image" Target="../media/image66.emf"/><Relationship Id="rId32" Type="http://schemas.openxmlformats.org/officeDocument/2006/relationships/image" Target="../media/image87.emf"/><Relationship Id="rId37" Type="http://schemas.openxmlformats.org/officeDocument/2006/relationships/image" Target="../media/image92.emf"/><Relationship Id="rId53" Type="http://schemas.openxmlformats.org/officeDocument/2006/relationships/image" Target="../media/image107.emf"/><Relationship Id="rId58" Type="http://schemas.openxmlformats.org/officeDocument/2006/relationships/image" Target="../media/image112.emf"/><Relationship Id="rId74" Type="http://schemas.openxmlformats.org/officeDocument/2006/relationships/image" Target="../media/image54.emf"/><Relationship Id="rId79" Type="http://schemas.openxmlformats.org/officeDocument/2006/relationships/image" Target="../media/image131.emf"/><Relationship Id="rId102" Type="http://schemas.openxmlformats.org/officeDocument/2006/relationships/image" Target="../media/image154.emf"/><Relationship Id="rId5" Type="http://schemas.openxmlformats.org/officeDocument/2006/relationships/image" Target="../media/image62.emf"/><Relationship Id="rId90" Type="http://schemas.openxmlformats.org/officeDocument/2006/relationships/image" Target="../media/image142.emf"/><Relationship Id="rId95" Type="http://schemas.openxmlformats.org/officeDocument/2006/relationships/image" Target="../media/image147.emf"/><Relationship Id="rId22" Type="http://schemas.openxmlformats.org/officeDocument/2006/relationships/image" Target="../media/image77.emf"/><Relationship Id="rId27" Type="http://schemas.openxmlformats.org/officeDocument/2006/relationships/image" Target="../media/image82.emf"/><Relationship Id="rId43" Type="http://schemas.openxmlformats.org/officeDocument/2006/relationships/image" Target="../media/image98.emf"/><Relationship Id="rId48" Type="http://schemas.openxmlformats.org/officeDocument/2006/relationships/image" Target="../media/image103.emf"/><Relationship Id="rId64" Type="http://schemas.openxmlformats.org/officeDocument/2006/relationships/image" Target="../media/image117.emf"/><Relationship Id="rId69" Type="http://schemas.openxmlformats.org/officeDocument/2006/relationships/image" Target="../media/image122.emf"/><Relationship Id="rId80" Type="http://schemas.openxmlformats.org/officeDocument/2006/relationships/image" Target="../media/image132.emf"/><Relationship Id="rId85" Type="http://schemas.openxmlformats.org/officeDocument/2006/relationships/image" Target="../media/image137.emf"/><Relationship Id="rId12" Type="http://schemas.openxmlformats.org/officeDocument/2006/relationships/image" Target="../media/image67.emf"/><Relationship Id="rId17" Type="http://schemas.openxmlformats.org/officeDocument/2006/relationships/image" Target="../media/image72.emf"/><Relationship Id="rId33" Type="http://schemas.openxmlformats.org/officeDocument/2006/relationships/image" Target="../media/image88.emf"/><Relationship Id="rId38" Type="http://schemas.openxmlformats.org/officeDocument/2006/relationships/image" Target="../media/image93.emf"/><Relationship Id="rId59" Type="http://schemas.openxmlformats.org/officeDocument/2006/relationships/image" Target="../media/image39.emf"/><Relationship Id="rId103" Type="http://schemas.openxmlformats.org/officeDocument/2006/relationships/image" Target="../media/image155.emf"/><Relationship Id="rId20" Type="http://schemas.openxmlformats.org/officeDocument/2006/relationships/image" Target="../media/image75.emf"/><Relationship Id="rId41" Type="http://schemas.openxmlformats.org/officeDocument/2006/relationships/image" Target="../media/image96.emf"/><Relationship Id="rId54" Type="http://schemas.openxmlformats.org/officeDocument/2006/relationships/image" Target="../media/image108.emf"/><Relationship Id="rId62" Type="http://schemas.openxmlformats.org/officeDocument/2006/relationships/image" Target="../media/image115.emf"/><Relationship Id="rId70" Type="http://schemas.openxmlformats.org/officeDocument/2006/relationships/image" Target="../media/image123.emf"/><Relationship Id="rId75" Type="http://schemas.openxmlformats.org/officeDocument/2006/relationships/image" Target="../media/image127.emf"/><Relationship Id="rId83" Type="http://schemas.openxmlformats.org/officeDocument/2006/relationships/image" Target="../media/image135.emf"/><Relationship Id="rId88" Type="http://schemas.openxmlformats.org/officeDocument/2006/relationships/image" Target="../media/image140.emf"/><Relationship Id="rId91" Type="http://schemas.openxmlformats.org/officeDocument/2006/relationships/image" Target="../media/image143.emf"/><Relationship Id="rId96" Type="http://schemas.openxmlformats.org/officeDocument/2006/relationships/image" Target="../media/image148.emf"/><Relationship Id="rId1" Type="http://schemas.openxmlformats.org/officeDocument/2006/relationships/slideLayout" Target="../slideLayouts/slideLayout130.xml"/><Relationship Id="rId6" Type="http://schemas.openxmlformats.org/officeDocument/2006/relationships/image" Target="../media/image63.emf"/><Relationship Id="rId15" Type="http://schemas.openxmlformats.org/officeDocument/2006/relationships/image" Target="../media/image70.emf"/><Relationship Id="rId23" Type="http://schemas.openxmlformats.org/officeDocument/2006/relationships/image" Target="../media/image78.emf"/><Relationship Id="rId28" Type="http://schemas.openxmlformats.org/officeDocument/2006/relationships/image" Target="../media/image83.emf"/><Relationship Id="rId36" Type="http://schemas.openxmlformats.org/officeDocument/2006/relationships/image" Target="../media/image91.emf"/><Relationship Id="rId49" Type="http://schemas.openxmlformats.org/officeDocument/2006/relationships/image" Target="../media/image40.emf"/><Relationship Id="rId57" Type="http://schemas.openxmlformats.org/officeDocument/2006/relationships/image" Target="../media/image111.emf"/><Relationship Id="rId106" Type="http://schemas.openxmlformats.org/officeDocument/2006/relationships/image" Target="../media/image158.emf"/><Relationship Id="rId10" Type="http://schemas.openxmlformats.org/officeDocument/2006/relationships/image" Target="../media/image65.emf"/><Relationship Id="rId31" Type="http://schemas.openxmlformats.org/officeDocument/2006/relationships/image" Target="../media/image86.emf"/><Relationship Id="rId44" Type="http://schemas.openxmlformats.org/officeDocument/2006/relationships/image" Target="../media/image99.emf"/><Relationship Id="rId52" Type="http://schemas.openxmlformats.org/officeDocument/2006/relationships/image" Target="../media/image106.emf"/><Relationship Id="rId60" Type="http://schemas.openxmlformats.org/officeDocument/2006/relationships/image" Target="../media/image113.emf"/><Relationship Id="rId65" Type="http://schemas.openxmlformats.org/officeDocument/2006/relationships/image" Target="../media/image118.emf"/><Relationship Id="rId73" Type="http://schemas.openxmlformats.org/officeDocument/2006/relationships/image" Target="../media/image126.emf"/><Relationship Id="rId78" Type="http://schemas.openxmlformats.org/officeDocument/2006/relationships/image" Target="../media/image130.emf"/><Relationship Id="rId81" Type="http://schemas.openxmlformats.org/officeDocument/2006/relationships/image" Target="../media/image133.emf"/><Relationship Id="rId86" Type="http://schemas.openxmlformats.org/officeDocument/2006/relationships/image" Target="../media/image138.emf"/><Relationship Id="rId94" Type="http://schemas.openxmlformats.org/officeDocument/2006/relationships/image" Target="../media/image146.emf"/><Relationship Id="rId99" Type="http://schemas.openxmlformats.org/officeDocument/2006/relationships/image" Target="../media/image151.emf"/><Relationship Id="rId101" Type="http://schemas.openxmlformats.org/officeDocument/2006/relationships/image" Target="../media/image153.emf"/><Relationship Id="rId4" Type="http://schemas.openxmlformats.org/officeDocument/2006/relationships/image" Target="../media/image61.emf"/><Relationship Id="rId9" Type="http://schemas.openxmlformats.org/officeDocument/2006/relationships/image" Target="../media/image19.emf"/><Relationship Id="rId13" Type="http://schemas.openxmlformats.org/officeDocument/2006/relationships/image" Target="../media/image68.emf"/><Relationship Id="rId18" Type="http://schemas.openxmlformats.org/officeDocument/2006/relationships/image" Target="../media/image73.emf"/><Relationship Id="rId39" Type="http://schemas.openxmlformats.org/officeDocument/2006/relationships/image" Target="../media/image94.emf"/><Relationship Id="rId34" Type="http://schemas.openxmlformats.org/officeDocument/2006/relationships/image" Target="../media/image89.emf"/><Relationship Id="rId50" Type="http://schemas.openxmlformats.org/officeDocument/2006/relationships/image" Target="../media/image104.emf"/><Relationship Id="rId55" Type="http://schemas.openxmlformats.org/officeDocument/2006/relationships/image" Target="../media/image109.emf"/><Relationship Id="rId76" Type="http://schemas.openxmlformats.org/officeDocument/2006/relationships/image" Target="../media/image128.emf"/><Relationship Id="rId97" Type="http://schemas.openxmlformats.org/officeDocument/2006/relationships/image" Target="../media/image149.emf"/><Relationship Id="rId104" Type="http://schemas.openxmlformats.org/officeDocument/2006/relationships/image" Target="../media/image156.emf"/><Relationship Id="rId7" Type="http://schemas.openxmlformats.org/officeDocument/2006/relationships/image" Target="../media/image15.emf"/><Relationship Id="rId71" Type="http://schemas.openxmlformats.org/officeDocument/2006/relationships/image" Target="../media/image124.emf"/><Relationship Id="rId92" Type="http://schemas.openxmlformats.org/officeDocument/2006/relationships/image" Target="../media/image144.emf"/><Relationship Id="rId2" Type="http://schemas.openxmlformats.org/officeDocument/2006/relationships/image" Target="../media/image59.emf"/><Relationship Id="rId29" Type="http://schemas.openxmlformats.org/officeDocument/2006/relationships/image" Target="../media/image84.emf"/><Relationship Id="rId24" Type="http://schemas.openxmlformats.org/officeDocument/2006/relationships/image" Target="../media/image79.emf"/><Relationship Id="rId40" Type="http://schemas.openxmlformats.org/officeDocument/2006/relationships/image" Target="../media/image95.emf"/><Relationship Id="rId45" Type="http://schemas.openxmlformats.org/officeDocument/2006/relationships/image" Target="../media/image100.emf"/><Relationship Id="rId66" Type="http://schemas.openxmlformats.org/officeDocument/2006/relationships/image" Target="../media/image119.emf"/><Relationship Id="rId87" Type="http://schemas.openxmlformats.org/officeDocument/2006/relationships/image" Target="../media/image139.emf"/><Relationship Id="rId61" Type="http://schemas.openxmlformats.org/officeDocument/2006/relationships/image" Target="../media/image114.emf"/><Relationship Id="rId82" Type="http://schemas.openxmlformats.org/officeDocument/2006/relationships/image" Target="../media/image134.emf"/><Relationship Id="rId19" Type="http://schemas.openxmlformats.org/officeDocument/2006/relationships/image" Target="../media/image74.emf"/><Relationship Id="rId14" Type="http://schemas.openxmlformats.org/officeDocument/2006/relationships/image" Target="../media/image69.emf"/><Relationship Id="rId30" Type="http://schemas.openxmlformats.org/officeDocument/2006/relationships/image" Target="../media/image85.emf"/><Relationship Id="rId35" Type="http://schemas.openxmlformats.org/officeDocument/2006/relationships/image" Target="../media/image90.emf"/><Relationship Id="rId56" Type="http://schemas.openxmlformats.org/officeDocument/2006/relationships/image" Target="../media/image110.emf"/><Relationship Id="rId77" Type="http://schemas.openxmlformats.org/officeDocument/2006/relationships/image" Target="../media/image129.emf"/><Relationship Id="rId100" Type="http://schemas.openxmlformats.org/officeDocument/2006/relationships/image" Target="../media/image152.emf"/><Relationship Id="rId105" Type="http://schemas.openxmlformats.org/officeDocument/2006/relationships/image" Target="../media/image157.emf"/><Relationship Id="rId8" Type="http://schemas.openxmlformats.org/officeDocument/2006/relationships/image" Target="../media/image64.emf"/><Relationship Id="rId51" Type="http://schemas.openxmlformats.org/officeDocument/2006/relationships/image" Target="../media/image105.emf"/><Relationship Id="rId72" Type="http://schemas.openxmlformats.org/officeDocument/2006/relationships/image" Target="../media/image125.emf"/><Relationship Id="rId93" Type="http://schemas.openxmlformats.org/officeDocument/2006/relationships/image" Target="../media/image145.emf"/><Relationship Id="rId98" Type="http://schemas.openxmlformats.org/officeDocument/2006/relationships/image" Target="../media/image150.emf"/><Relationship Id="rId3" Type="http://schemas.openxmlformats.org/officeDocument/2006/relationships/image" Target="../media/image60.emf"/><Relationship Id="rId25" Type="http://schemas.openxmlformats.org/officeDocument/2006/relationships/image" Target="../media/image80.emf"/><Relationship Id="rId46" Type="http://schemas.openxmlformats.org/officeDocument/2006/relationships/image" Target="../media/image101.emf"/><Relationship Id="rId67" Type="http://schemas.openxmlformats.org/officeDocument/2006/relationships/image" Target="../media/image120.emf"/></Relationships>
</file>

<file path=ppt/slides/_rels/slide62.xml.rels><?xml version="1.0" encoding="UTF-8" standalone="yes"?>
<Relationships xmlns="http://schemas.openxmlformats.org/package/2006/relationships"><Relationship Id="rId26" Type="http://schemas.openxmlformats.org/officeDocument/2006/relationships/image" Target="../media/image183.emf"/><Relationship Id="rId21" Type="http://schemas.openxmlformats.org/officeDocument/2006/relationships/image" Target="../media/image178.emf"/><Relationship Id="rId42" Type="http://schemas.openxmlformats.org/officeDocument/2006/relationships/image" Target="../media/image198.emf"/><Relationship Id="rId47" Type="http://schemas.openxmlformats.org/officeDocument/2006/relationships/image" Target="../media/image203.emf"/><Relationship Id="rId63" Type="http://schemas.openxmlformats.org/officeDocument/2006/relationships/image" Target="../media/image219.emf"/><Relationship Id="rId68" Type="http://schemas.openxmlformats.org/officeDocument/2006/relationships/image" Target="../media/image224.emf"/><Relationship Id="rId84" Type="http://schemas.openxmlformats.org/officeDocument/2006/relationships/image" Target="../media/image240.emf"/><Relationship Id="rId89" Type="http://schemas.openxmlformats.org/officeDocument/2006/relationships/image" Target="../media/image245.emf"/><Relationship Id="rId16" Type="http://schemas.openxmlformats.org/officeDocument/2006/relationships/image" Target="../media/image173.emf"/><Relationship Id="rId11" Type="http://schemas.openxmlformats.org/officeDocument/2006/relationships/image" Target="../media/image168.emf"/><Relationship Id="rId32" Type="http://schemas.openxmlformats.org/officeDocument/2006/relationships/image" Target="../media/image189.emf"/><Relationship Id="rId37" Type="http://schemas.openxmlformats.org/officeDocument/2006/relationships/image" Target="../media/image194.emf"/><Relationship Id="rId53" Type="http://schemas.openxmlformats.org/officeDocument/2006/relationships/image" Target="../media/image209.emf"/><Relationship Id="rId58" Type="http://schemas.openxmlformats.org/officeDocument/2006/relationships/image" Target="../media/image214.emf"/><Relationship Id="rId74" Type="http://schemas.openxmlformats.org/officeDocument/2006/relationships/image" Target="../media/image230.emf"/><Relationship Id="rId79" Type="http://schemas.openxmlformats.org/officeDocument/2006/relationships/image" Target="../media/image235.emf"/><Relationship Id="rId102" Type="http://schemas.openxmlformats.org/officeDocument/2006/relationships/image" Target="../media/image258.emf"/><Relationship Id="rId5" Type="http://schemas.openxmlformats.org/officeDocument/2006/relationships/image" Target="../media/image162.emf"/><Relationship Id="rId90" Type="http://schemas.openxmlformats.org/officeDocument/2006/relationships/image" Target="../media/image246.emf"/><Relationship Id="rId95" Type="http://schemas.openxmlformats.org/officeDocument/2006/relationships/image" Target="../media/image251.emf"/><Relationship Id="rId22" Type="http://schemas.openxmlformats.org/officeDocument/2006/relationships/image" Target="../media/image179.emf"/><Relationship Id="rId27" Type="http://schemas.openxmlformats.org/officeDocument/2006/relationships/image" Target="../media/image184.emf"/><Relationship Id="rId43" Type="http://schemas.openxmlformats.org/officeDocument/2006/relationships/image" Target="../media/image199.emf"/><Relationship Id="rId48" Type="http://schemas.openxmlformats.org/officeDocument/2006/relationships/image" Target="../media/image204.emf"/><Relationship Id="rId64" Type="http://schemas.openxmlformats.org/officeDocument/2006/relationships/image" Target="../media/image220.emf"/><Relationship Id="rId69" Type="http://schemas.openxmlformats.org/officeDocument/2006/relationships/image" Target="../media/image225.emf"/><Relationship Id="rId80" Type="http://schemas.openxmlformats.org/officeDocument/2006/relationships/image" Target="../media/image236.emf"/><Relationship Id="rId85" Type="http://schemas.openxmlformats.org/officeDocument/2006/relationships/image" Target="../media/image241.emf"/><Relationship Id="rId12" Type="http://schemas.openxmlformats.org/officeDocument/2006/relationships/image" Target="../media/image169.emf"/><Relationship Id="rId17" Type="http://schemas.openxmlformats.org/officeDocument/2006/relationships/image" Target="../media/image174.emf"/><Relationship Id="rId33" Type="http://schemas.openxmlformats.org/officeDocument/2006/relationships/image" Target="../media/image190.emf"/><Relationship Id="rId38" Type="http://schemas.openxmlformats.org/officeDocument/2006/relationships/image" Target="../media/image58.emf"/><Relationship Id="rId59" Type="http://schemas.openxmlformats.org/officeDocument/2006/relationships/image" Target="../media/image215.emf"/><Relationship Id="rId103" Type="http://schemas.openxmlformats.org/officeDocument/2006/relationships/image" Target="../media/image259.emf"/><Relationship Id="rId20" Type="http://schemas.openxmlformats.org/officeDocument/2006/relationships/image" Target="../media/image177.emf"/><Relationship Id="rId41" Type="http://schemas.openxmlformats.org/officeDocument/2006/relationships/image" Target="../media/image197.emf"/><Relationship Id="rId54" Type="http://schemas.openxmlformats.org/officeDocument/2006/relationships/image" Target="../media/image210.emf"/><Relationship Id="rId62" Type="http://schemas.openxmlformats.org/officeDocument/2006/relationships/image" Target="../media/image218.emf"/><Relationship Id="rId70" Type="http://schemas.openxmlformats.org/officeDocument/2006/relationships/image" Target="../media/image226.emf"/><Relationship Id="rId75" Type="http://schemas.openxmlformats.org/officeDocument/2006/relationships/image" Target="../media/image231.emf"/><Relationship Id="rId83" Type="http://schemas.openxmlformats.org/officeDocument/2006/relationships/image" Target="../media/image239.emf"/><Relationship Id="rId88" Type="http://schemas.openxmlformats.org/officeDocument/2006/relationships/image" Target="../media/image244.emf"/><Relationship Id="rId91" Type="http://schemas.openxmlformats.org/officeDocument/2006/relationships/image" Target="../media/image247.emf"/><Relationship Id="rId96" Type="http://schemas.openxmlformats.org/officeDocument/2006/relationships/image" Target="../media/image252.emf"/><Relationship Id="rId1" Type="http://schemas.openxmlformats.org/officeDocument/2006/relationships/slideLayout" Target="../slideLayouts/slideLayout131.xml"/><Relationship Id="rId6" Type="http://schemas.openxmlformats.org/officeDocument/2006/relationships/image" Target="../media/image163.emf"/><Relationship Id="rId15" Type="http://schemas.openxmlformats.org/officeDocument/2006/relationships/image" Target="../media/image172.emf"/><Relationship Id="rId23" Type="http://schemas.openxmlformats.org/officeDocument/2006/relationships/image" Target="../media/image180.emf"/><Relationship Id="rId28" Type="http://schemas.openxmlformats.org/officeDocument/2006/relationships/image" Target="../media/image185.emf"/><Relationship Id="rId36" Type="http://schemas.openxmlformats.org/officeDocument/2006/relationships/image" Target="../media/image193.emf"/><Relationship Id="rId49" Type="http://schemas.openxmlformats.org/officeDocument/2006/relationships/image" Target="../media/image205.emf"/><Relationship Id="rId57" Type="http://schemas.openxmlformats.org/officeDocument/2006/relationships/image" Target="../media/image213.emf"/><Relationship Id="rId106" Type="http://schemas.openxmlformats.org/officeDocument/2006/relationships/image" Target="../media/image262.emf"/><Relationship Id="rId10" Type="http://schemas.openxmlformats.org/officeDocument/2006/relationships/image" Target="../media/image167.emf"/><Relationship Id="rId31" Type="http://schemas.openxmlformats.org/officeDocument/2006/relationships/image" Target="../media/image188.emf"/><Relationship Id="rId44" Type="http://schemas.openxmlformats.org/officeDocument/2006/relationships/image" Target="../media/image200.emf"/><Relationship Id="rId52" Type="http://schemas.openxmlformats.org/officeDocument/2006/relationships/image" Target="../media/image208.emf"/><Relationship Id="rId60" Type="http://schemas.openxmlformats.org/officeDocument/2006/relationships/image" Target="../media/image216.emf"/><Relationship Id="rId65" Type="http://schemas.openxmlformats.org/officeDocument/2006/relationships/image" Target="../media/image221.emf"/><Relationship Id="rId73" Type="http://schemas.openxmlformats.org/officeDocument/2006/relationships/image" Target="../media/image229.emf"/><Relationship Id="rId78" Type="http://schemas.openxmlformats.org/officeDocument/2006/relationships/image" Target="../media/image234.emf"/><Relationship Id="rId81" Type="http://schemas.openxmlformats.org/officeDocument/2006/relationships/image" Target="../media/image237.emf"/><Relationship Id="rId86" Type="http://schemas.openxmlformats.org/officeDocument/2006/relationships/image" Target="../media/image242.emf"/><Relationship Id="rId94" Type="http://schemas.openxmlformats.org/officeDocument/2006/relationships/image" Target="../media/image250.emf"/><Relationship Id="rId99" Type="http://schemas.openxmlformats.org/officeDocument/2006/relationships/image" Target="../media/image255.emf"/><Relationship Id="rId101" Type="http://schemas.openxmlformats.org/officeDocument/2006/relationships/image" Target="../media/image257.emf"/><Relationship Id="rId4" Type="http://schemas.openxmlformats.org/officeDocument/2006/relationships/image" Target="../media/image161.emf"/><Relationship Id="rId9" Type="http://schemas.openxmlformats.org/officeDocument/2006/relationships/image" Target="../media/image166.emf"/><Relationship Id="rId13" Type="http://schemas.openxmlformats.org/officeDocument/2006/relationships/image" Target="../media/image170.emf"/><Relationship Id="rId18" Type="http://schemas.openxmlformats.org/officeDocument/2006/relationships/image" Target="../media/image175.emf"/><Relationship Id="rId39" Type="http://schemas.openxmlformats.org/officeDocument/2006/relationships/image" Target="../media/image195.emf"/><Relationship Id="rId34" Type="http://schemas.openxmlformats.org/officeDocument/2006/relationships/image" Target="../media/image191.emf"/><Relationship Id="rId50" Type="http://schemas.openxmlformats.org/officeDocument/2006/relationships/image" Target="../media/image206.emf"/><Relationship Id="rId55" Type="http://schemas.openxmlformats.org/officeDocument/2006/relationships/image" Target="../media/image211.emf"/><Relationship Id="rId76" Type="http://schemas.openxmlformats.org/officeDocument/2006/relationships/image" Target="../media/image232.emf"/><Relationship Id="rId97" Type="http://schemas.openxmlformats.org/officeDocument/2006/relationships/image" Target="../media/image253.emf"/><Relationship Id="rId104" Type="http://schemas.openxmlformats.org/officeDocument/2006/relationships/image" Target="../media/image260.emf"/><Relationship Id="rId7" Type="http://schemas.openxmlformats.org/officeDocument/2006/relationships/image" Target="../media/image164.emf"/><Relationship Id="rId71" Type="http://schemas.openxmlformats.org/officeDocument/2006/relationships/image" Target="../media/image227.emf"/><Relationship Id="rId92" Type="http://schemas.openxmlformats.org/officeDocument/2006/relationships/image" Target="../media/image248.emf"/><Relationship Id="rId2" Type="http://schemas.openxmlformats.org/officeDocument/2006/relationships/image" Target="../media/image159.emf"/><Relationship Id="rId29" Type="http://schemas.openxmlformats.org/officeDocument/2006/relationships/image" Target="../media/image186.emf"/><Relationship Id="rId24" Type="http://schemas.openxmlformats.org/officeDocument/2006/relationships/image" Target="../media/image181.emf"/><Relationship Id="rId40" Type="http://schemas.openxmlformats.org/officeDocument/2006/relationships/image" Target="../media/image196.emf"/><Relationship Id="rId45" Type="http://schemas.openxmlformats.org/officeDocument/2006/relationships/image" Target="../media/image201.emf"/><Relationship Id="rId66" Type="http://schemas.openxmlformats.org/officeDocument/2006/relationships/image" Target="../media/image222.emf"/><Relationship Id="rId87" Type="http://schemas.openxmlformats.org/officeDocument/2006/relationships/image" Target="../media/image243.emf"/><Relationship Id="rId61" Type="http://schemas.openxmlformats.org/officeDocument/2006/relationships/image" Target="../media/image217.emf"/><Relationship Id="rId82" Type="http://schemas.openxmlformats.org/officeDocument/2006/relationships/image" Target="../media/image238.emf"/><Relationship Id="rId19" Type="http://schemas.openxmlformats.org/officeDocument/2006/relationships/image" Target="../media/image176.emf"/><Relationship Id="rId14" Type="http://schemas.openxmlformats.org/officeDocument/2006/relationships/image" Target="../media/image171.emf"/><Relationship Id="rId30" Type="http://schemas.openxmlformats.org/officeDocument/2006/relationships/image" Target="../media/image187.emf"/><Relationship Id="rId35" Type="http://schemas.openxmlformats.org/officeDocument/2006/relationships/image" Target="../media/image192.emf"/><Relationship Id="rId56" Type="http://schemas.openxmlformats.org/officeDocument/2006/relationships/image" Target="../media/image212.emf"/><Relationship Id="rId77" Type="http://schemas.openxmlformats.org/officeDocument/2006/relationships/image" Target="../media/image233.emf"/><Relationship Id="rId100" Type="http://schemas.openxmlformats.org/officeDocument/2006/relationships/image" Target="../media/image256.emf"/><Relationship Id="rId105" Type="http://schemas.openxmlformats.org/officeDocument/2006/relationships/image" Target="../media/image261.emf"/><Relationship Id="rId8" Type="http://schemas.openxmlformats.org/officeDocument/2006/relationships/image" Target="../media/image165.emf"/><Relationship Id="rId51" Type="http://schemas.openxmlformats.org/officeDocument/2006/relationships/image" Target="../media/image207.emf"/><Relationship Id="rId72" Type="http://schemas.openxmlformats.org/officeDocument/2006/relationships/image" Target="../media/image228.emf"/><Relationship Id="rId93" Type="http://schemas.openxmlformats.org/officeDocument/2006/relationships/image" Target="../media/image249.emf"/><Relationship Id="rId98" Type="http://schemas.openxmlformats.org/officeDocument/2006/relationships/image" Target="../media/image254.emf"/><Relationship Id="rId3" Type="http://schemas.openxmlformats.org/officeDocument/2006/relationships/image" Target="../media/image160.emf"/><Relationship Id="rId25" Type="http://schemas.openxmlformats.org/officeDocument/2006/relationships/image" Target="../media/image182.emf"/><Relationship Id="rId46" Type="http://schemas.openxmlformats.org/officeDocument/2006/relationships/image" Target="../media/image202.emf"/><Relationship Id="rId67" Type="http://schemas.openxmlformats.org/officeDocument/2006/relationships/image" Target="../media/image223.emf"/></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derrubrik 4">
            <a:extLst>
              <a:ext uri="{FF2B5EF4-FFF2-40B4-BE49-F238E27FC236}">
                <a16:creationId xmlns:a16="http://schemas.microsoft.com/office/drawing/2014/main" id="{71E62DAD-85A8-EA31-20C8-FDE812931915}"/>
              </a:ext>
            </a:extLst>
          </p:cNvPr>
          <p:cNvSpPr>
            <a:spLocks noGrp="1"/>
          </p:cNvSpPr>
          <p:nvPr>
            <p:ph type="subTitle" idx="1"/>
          </p:nvPr>
        </p:nvSpPr>
        <p:spPr>
          <a:xfrm>
            <a:off x="497343" y="5875338"/>
            <a:ext cx="11215231" cy="498393"/>
          </a:xfrm>
        </p:spPr>
        <p:txBody>
          <a:bodyPr anchor="t">
            <a:normAutofit/>
          </a:bodyPr>
          <a:lstStyle/>
          <a:p>
            <a:r>
              <a:rPr lang="sv-SE" dirty="0"/>
              <a:t>Hälsovalskontoret och Hälso- och sjukvårdsförvaltningen delar på dagen</a:t>
            </a:r>
          </a:p>
        </p:txBody>
      </p:sp>
      <p:sp>
        <p:nvSpPr>
          <p:cNvPr id="4" name="Rubrik 3">
            <a:extLst>
              <a:ext uri="{FF2B5EF4-FFF2-40B4-BE49-F238E27FC236}">
                <a16:creationId xmlns:a16="http://schemas.microsoft.com/office/drawing/2014/main" id="{7867D255-92D0-9DB3-C99D-2B1A7D1BB7AE}"/>
              </a:ext>
            </a:extLst>
          </p:cNvPr>
          <p:cNvSpPr>
            <a:spLocks noGrp="1"/>
          </p:cNvSpPr>
          <p:nvPr>
            <p:ph type="ctrTitle"/>
          </p:nvPr>
        </p:nvSpPr>
        <p:spPr>
          <a:xfrm>
            <a:off x="484188" y="1963738"/>
            <a:ext cx="7316787" cy="3911600"/>
          </a:xfrm>
        </p:spPr>
        <p:txBody>
          <a:bodyPr anchor="b">
            <a:normAutofit/>
          </a:bodyPr>
          <a:lstStyle/>
          <a:p>
            <a:r>
              <a:rPr lang="sv-SE" dirty="0"/>
              <a:t>Dialogmöte </a:t>
            </a:r>
            <a:br>
              <a:rPr lang="sv-SE" dirty="0"/>
            </a:br>
            <a:r>
              <a:rPr lang="sv-SE" dirty="0"/>
              <a:t>5 november</a:t>
            </a:r>
          </a:p>
        </p:txBody>
      </p:sp>
    </p:spTree>
    <p:extLst>
      <p:ext uri="{BB962C8B-B14F-4D97-AF65-F5344CB8AC3E}">
        <p14:creationId xmlns:p14="http://schemas.microsoft.com/office/powerpoint/2010/main" val="12520185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BD6D644-868E-0509-6ED7-5CF941E0AB9B}"/>
              </a:ext>
            </a:extLst>
          </p:cNvPr>
          <p:cNvSpPr>
            <a:spLocks noGrp="1"/>
          </p:cNvSpPr>
          <p:nvPr>
            <p:ph type="ctrTitle"/>
          </p:nvPr>
        </p:nvSpPr>
        <p:spPr>
          <a:xfrm>
            <a:off x="485775" y="488157"/>
            <a:ext cx="11220450" cy="4408487"/>
          </a:xfrm>
        </p:spPr>
        <p:txBody>
          <a:bodyPr anchor="ctr">
            <a:normAutofit/>
          </a:bodyPr>
          <a:lstStyle/>
          <a:p>
            <a:r>
              <a:rPr lang="sv-SE" dirty="0"/>
              <a:t>		Incheckning </a:t>
            </a:r>
            <a:r>
              <a:rPr lang="sv-SE" dirty="0" err="1"/>
              <a:t>Menti</a:t>
            </a:r>
            <a:endParaRPr lang="sv-SE" dirty="0"/>
          </a:p>
        </p:txBody>
      </p:sp>
      <p:sp>
        <p:nvSpPr>
          <p:cNvPr id="4" name="textruta 3">
            <a:extLst>
              <a:ext uri="{FF2B5EF4-FFF2-40B4-BE49-F238E27FC236}">
                <a16:creationId xmlns:a16="http://schemas.microsoft.com/office/drawing/2014/main" id="{2BC86CA1-E9EE-02AC-03EF-BA0D45521BF8}"/>
              </a:ext>
            </a:extLst>
          </p:cNvPr>
          <p:cNvSpPr txBox="1"/>
          <p:nvPr/>
        </p:nvSpPr>
        <p:spPr>
          <a:xfrm>
            <a:off x="2423592" y="3284984"/>
            <a:ext cx="6094602" cy="384721"/>
          </a:xfrm>
          <a:prstGeom prst="rect">
            <a:avLst/>
          </a:prstGeom>
          <a:noFill/>
        </p:spPr>
        <p:txBody>
          <a:bodyPr wrap="square">
            <a:spAutoFit/>
          </a:bodyPr>
          <a:lstStyle/>
          <a:p>
            <a:r>
              <a:rPr lang="sv-SE" dirty="0" err="1">
                <a:hlinkClick r:id="rId2"/>
              </a:rPr>
              <a:t>Menti</a:t>
            </a:r>
            <a:endParaRPr lang="sv-SE" dirty="0"/>
          </a:p>
        </p:txBody>
      </p:sp>
    </p:spTree>
    <p:extLst>
      <p:ext uri="{BB962C8B-B14F-4D97-AF65-F5344CB8AC3E}">
        <p14:creationId xmlns:p14="http://schemas.microsoft.com/office/powerpoint/2010/main" val="212154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1C5D2-D469-48D1-7C4F-11D554FED4AD}"/>
            </a:ext>
          </a:extLst>
        </p:cNvPr>
        <p:cNvGrpSpPr/>
        <p:nvPr/>
      </p:nvGrpSpPr>
      <p:grpSpPr>
        <a:xfrm>
          <a:off x="0" y="0"/>
          <a:ext cx="0" cy="0"/>
          <a:chOff x="0" y="0"/>
          <a:chExt cx="0" cy="0"/>
        </a:xfrm>
      </p:grpSpPr>
      <p:sp>
        <p:nvSpPr>
          <p:cNvPr id="2" name="Underrubrik 1">
            <a:extLst>
              <a:ext uri="{FF2B5EF4-FFF2-40B4-BE49-F238E27FC236}">
                <a16:creationId xmlns:a16="http://schemas.microsoft.com/office/drawing/2014/main" id="{1F1CC146-1F7F-11D4-8AFE-A7EFFD8E5A2E}"/>
              </a:ext>
            </a:extLst>
          </p:cNvPr>
          <p:cNvSpPr>
            <a:spLocks noGrp="1"/>
          </p:cNvSpPr>
          <p:nvPr>
            <p:ph type="subTitle" idx="1"/>
          </p:nvPr>
        </p:nvSpPr>
        <p:spPr/>
        <p:txBody>
          <a:bodyPr/>
          <a:lstStyle/>
          <a:p>
            <a:r>
              <a:rPr lang="sv-SE" sz="3600" dirty="0"/>
              <a:t>I händelse av utrymning</a:t>
            </a:r>
          </a:p>
          <a:p>
            <a:r>
              <a:rPr lang="sv-SE" sz="3600" dirty="0"/>
              <a:t>Toaletter</a:t>
            </a:r>
          </a:p>
          <a:p>
            <a:r>
              <a:rPr lang="sv-SE" sz="3600" dirty="0"/>
              <a:t>Lunch</a:t>
            </a:r>
          </a:p>
          <a:p>
            <a:r>
              <a:rPr lang="sv-SE" sz="3600" dirty="0"/>
              <a:t>Presentationsrunda</a:t>
            </a:r>
          </a:p>
          <a:p>
            <a:endParaRPr lang="sv-SE" sz="3600" dirty="0"/>
          </a:p>
          <a:p>
            <a:endParaRPr lang="sv-SE" sz="3600" dirty="0"/>
          </a:p>
          <a:p>
            <a:endParaRPr lang="sv-SE" sz="3600" dirty="0"/>
          </a:p>
          <a:p>
            <a:pPr>
              <a:buFont typeface="Wingdings" panose="05000000000000000000" pitchFamily="2" charset="2"/>
              <a:buChar char="Ø"/>
            </a:pPr>
            <a:r>
              <a:rPr lang="sv-SE" sz="2800" i="1" dirty="0"/>
              <a:t>Presentationer delas efter mötet</a:t>
            </a:r>
          </a:p>
          <a:p>
            <a:pPr marL="0" indent="0">
              <a:buNone/>
            </a:pPr>
            <a:endParaRPr lang="sv-SE" dirty="0"/>
          </a:p>
          <a:p>
            <a:pPr marL="0" indent="0">
              <a:buNone/>
            </a:pPr>
            <a:endParaRPr lang="sv-SE" dirty="0"/>
          </a:p>
        </p:txBody>
      </p:sp>
      <p:sp>
        <p:nvSpPr>
          <p:cNvPr id="3" name="Platshållare för text 2">
            <a:extLst>
              <a:ext uri="{FF2B5EF4-FFF2-40B4-BE49-F238E27FC236}">
                <a16:creationId xmlns:a16="http://schemas.microsoft.com/office/drawing/2014/main" id="{C2FDAA3C-C910-B57A-E7D9-E441ED3B1143}"/>
              </a:ext>
            </a:extLst>
          </p:cNvPr>
          <p:cNvSpPr>
            <a:spLocks noGrp="1"/>
          </p:cNvSpPr>
          <p:nvPr>
            <p:ph type="body" sz="quarter" idx="10"/>
          </p:nvPr>
        </p:nvSpPr>
        <p:spPr>
          <a:xfrm>
            <a:off x="485775" y="442764"/>
            <a:ext cx="3161953" cy="2708432"/>
          </a:xfrm>
        </p:spPr>
        <p:txBody>
          <a:bodyPr/>
          <a:lstStyle/>
          <a:p>
            <a:r>
              <a:rPr lang="sv-SE" dirty="0"/>
              <a:t>Praktisk information</a:t>
            </a:r>
          </a:p>
          <a:p>
            <a:endParaRPr lang="sv-SE" dirty="0"/>
          </a:p>
          <a:p>
            <a:endParaRPr lang="sv-SE" dirty="0"/>
          </a:p>
        </p:txBody>
      </p:sp>
      <p:pic>
        <p:nvPicPr>
          <p:cNvPr id="5" name="Bildobjekt 4">
            <a:extLst>
              <a:ext uri="{FF2B5EF4-FFF2-40B4-BE49-F238E27FC236}">
                <a16:creationId xmlns:a16="http://schemas.microsoft.com/office/drawing/2014/main" id="{AC864A90-5154-04C5-B3F7-485CBDEDEF2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7448" y="2333434"/>
            <a:ext cx="1440160" cy="1635524"/>
          </a:xfrm>
          <a:prstGeom prst="rect">
            <a:avLst/>
          </a:prstGeom>
        </p:spPr>
      </p:pic>
    </p:spTree>
    <p:extLst>
      <p:ext uri="{BB962C8B-B14F-4D97-AF65-F5344CB8AC3E}">
        <p14:creationId xmlns:p14="http://schemas.microsoft.com/office/powerpoint/2010/main" val="14748183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
            <a:extLst>
              <a:ext uri="{FF2B5EF4-FFF2-40B4-BE49-F238E27FC236}">
                <a16:creationId xmlns:a16="http://schemas.microsoft.com/office/drawing/2014/main" id="{4FA94855-015F-5C43-1384-16CF587CA90F}"/>
              </a:ext>
            </a:extLst>
          </p:cNvPr>
          <p:cNvSpPr>
            <a:spLocks noGrp="1"/>
          </p:cNvSpPr>
          <p:nvPr>
            <p:ph idx="12"/>
          </p:nvPr>
        </p:nvSpPr>
        <p:spPr>
          <a:xfrm>
            <a:off x="485775" y="2276872"/>
            <a:ext cx="5364161" cy="4090590"/>
          </a:xfrm>
        </p:spPr>
        <p:txBody>
          <a:bodyPr>
            <a:normAutofit/>
          </a:bodyPr>
          <a:lstStyle/>
          <a:p>
            <a:pPr>
              <a:lnSpc>
                <a:spcPct val="90000"/>
              </a:lnSpc>
            </a:pPr>
            <a:r>
              <a:rPr lang="en-US" sz="1700" dirty="0" err="1"/>
              <a:t>Programpunkter</a:t>
            </a:r>
            <a:r>
              <a:rPr lang="en-US" sz="1700" dirty="0"/>
              <a:t>:</a:t>
            </a:r>
          </a:p>
          <a:p>
            <a:pPr>
              <a:lnSpc>
                <a:spcPct val="90000"/>
              </a:lnSpc>
            </a:pPr>
            <a:r>
              <a:rPr lang="en-US" sz="1700" b="1" i="1" dirty="0"/>
              <a:t>Kl 9-9.20 </a:t>
            </a:r>
            <a:r>
              <a:rPr lang="en-US" sz="1700" dirty="0" err="1"/>
              <a:t>Inledning</a:t>
            </a:r>
            <a:r>
              <a:rPr lang="en-US" sz="1700" dirty="0"/>
              <a:t> och presentation</a:t>
            </a:r>
          </a:p>
          <a:p>
            <a:pPr>
              <a:lnSpc>
                <a:spcPct val="90000"/>
              </a:lnSpc>
            </a:pPr>
            <a:r>
              <a:rPr lang="en-US" sz="1700" b="1" i="1" dirty="0"/>
              <a:t>Kl 9.20-9.50 </a:t>
            </a:r>
            <a:r>
              <a:rPr lang="en-US" sz="1700" dirty="0" err="1"/>
              <a:t>Samsjuklighetsreformen</a:t>
            </a:r>
            <a:r>
              <a:rPr lang="en-US" sz="1700" dirty="0"/>
              <a:t> – </a:t>
            </a:r>
            <a:r>
              <a:rPr lang="en-US" sz="1700" dirty="0" err="1"/>
              <a:t>aktuellt</a:t>
            </a:r>
            <a:r>
              <a:rPr lang="en-US" sz="1700" dirty="0"/>
              <a:t> </a:t>
            </a:r>
            <a:r>
              <a:rPr lang="en-US" sz="1700" dirty="0" err="1"/>
              <a:t>läge</a:t>
            </a:r>
            <a:endParaRPr lang="en-US" sz="1700" dirty="0"/>
          </a:p>
          <a:p>
            <a:pPr>
              <a:lnSpc>
                <a:spcPct val="90000"/>
              </a:lnSpc>
            </a:pPr>
            <a:r>
              <a:rPr lang="en-US" sz="1700" b="1" i="1" dirty="0"/>
              <a:t>Kl 9.50-10</a:t>
            </a:r>
            <a:r>
              <a:rPr lang="en-US" sz="1700" i="1" dirty="0"/>
              <a:t> </a:t>
            </a:r>
            <a:r>
              <a:rPr lang="en-US" sz="1700" dirty="0"/>
              <a:t>BENSTRÄCKARE</a:t>
            </a:r>
          </a:p>
          <a:p>
            <a:pPr>
              <a:lnSpc>
                <a:spcPct val="90000"/>
              </a:lnSpc>
            </a:pPr>
            <a:r>
              <a:rPr lang="en-US" sz="1700" b="1" i="1" dirty="0"/>
              <a:t>Kl 10-11.35</a:t>
            </a:r>
            <a:r>
              <a:rPr lang="en-US" sz="1700" dirty="0"/>
              <a:t> </a:t>
            </a:r>
            <a:r>
              <a:rPr lang="en-US" sz="1700" dirty="0" err="1"/>
              <a:t>Hälsovalskontoret</a:t>
            </a:r>
            <a:r>
              <a:rPr lang="en-US" sz="1700" dirty="0"/>
              <a:t> </a:t>
            </a:r>
            <a:r>
              <a:rPr lang="en-US" sz="1700" dirty="0" err="1"/>
              <a:t>informerar</a:t>
            </a:r>
            <a:r>
              <a:rPr lang="en-US" sz="1700" dirty="0"/>
              <a:t> </a:t>
            </a:r>
            <a:r>
              <a:rPr lang="en-US" sz="1700" i="1" dirty="0"/>
              <a:t>(paus för </a:t>
            </a:r>
            <a:r>
              <a:rPr lang="en-US" sz="1700" i="1" dirty="0" err="1"/>
              <a:t>bensträckare</a:t>
            </a:r>
            <a:r>
              <a:rPr lang="en-US" sz="1700" i="1" dirty="0"/>
              <a:t> </a:t>
            </a:r>
            <a:r>
              <a:rPr lang="en-US" sz="1700" i="1" dirty="0" err="1"/>
              <a:t>när</a:t>
            </a:r>
            <a:r>
              <a:rPr lang="en-US" sz="1700" i="1" dirty="0"/>
              <a:t> </a:t>
            </a:r>
            <a:r>
              <a:rPr lang="en-US" sz="1700" i="1" dirty="0" err="1"/>
              <a:t>lämpligt</a:t>
            </a:r>
            <a:r>
              <a:rPr lang="en-US" sz="1700" i="1" dirty="0"/>
              <a:t> under </a:t>
            </a:r>
            <a:r>
              <a:rPr lang="en-US" sz="1700" i="1" dirty="0" err="1"/>
              <a:t>passet</a:t>
            </a:r>
            <a:r>
              <a:rPr lang="en-US" sz="1700" i="1" dirty="0"/>
              <a:t>)</a:t>
            </a:r>
          </a:p>
          <a:p>
            <a:pPr marL="342900" indent="-342900">
              <a:lnSpc>
                <a:spcPct val="90000"/>
              </a:lnSpc>
              <a:buFont typeface="Arial" panose="020B0604020202020204" pitchFamily="34" charset="0"/>
              <a:buChar char="•"/>
            </a:pPr>
            <a:r>
              <a:rPr lang="en-US" sz="1700" dirty="0" err="1"/>
              <a:t>Handbok</a:t>
            </a:r>
            <a:r>
              <a:rPr lang="en-US" sz="1700" dirty="0"/>
              <a:t> Hälsoval 2027</a:t>
            </a:r>
          </a:p>
          <a:p>
            <a:pPr marL="342900" indent="-342900">
              <a:lnSpc>
                <a:spcPct val="90000"/>
              </a:lnSpc>
              <a:buFont typeface="Arial" panose="020B0604020202020204" pitchFamily="34" charset="0"/>
              <a:buChar char="•"/>
            </a:pPr>
            <a:r>
              <a:rPr lang="en-US" sz="1700" dirty="0" err="1"/>
              <a:t>Inera</a:t>
            </a:r>
            <a:r>
              <a:rPr lang="en-US" sz="1700" dirty="0"/>
              <a:t> 2.0 </a:t>
            </a:r>
            <a:r>
              <a:rPr lang="en-US" sz="1700" dirty="0" err="1"/>
              <a:t>nationellt</a:t>
            </a:r>
            <a:r>
              <a:rPr lang="en-US" sz="1700" dirty="0"/>
              <a:t> </a:t>
            </a:r>
            <a:r>
              <a:rPr lang="en-US" sz="1700" dirty="0" err="1"/>
              <a:t>listningssystem</a:t>
            </a:r>
            <a:endParaRPr lang="en-US" sz="1700" dirty="0"/>
          </a:p>
          <a:p>
            <a:pPr marL="342900" indent="-342900">
              <a:lnSpc>
                <a:spcPct val="90000"/>
              </a:lnSpc>
              <a:buFont typeface="Arial" panose="020B0604020202020204" pitchFamily="34" charset="0"/>
              <a:buChar char="•"/>
            </a:pPr>
            <a:r>
              <a:rPr lang="en-US" sz="1700" dirty="0"/>
              <a:t>Dyra Hjälpmedel, rutin</a:t>
            </a:r>
          </a:p>
          <a:p>
            <a:pPr marL="342900" indent="-342900">
              <a:lnSpc>
                <a:spcPct val="90000"/>
              </a:lnSpc>
              <a:buFont typeface="Arial" panose="020B0604020202020204" pitchFamily="34" charset="0"/>
              <a:buChar char="•"/>
            </a:pPr>
            <a:r>
              <a:rPr lang="en-US" sz="1700" dirty="0"/>
              <a:t>Ekonomi</a:t>
            </a:r>
          </a:p>
          <a:p>
            <a:pPr marL="342900" indent="-342900">
              <a:lnSpc>
                <a:spcPct val="90000"/>
              </a:lnSpc>
              <a:buFont typeface="Arial" panose="020B0604020202020204" pitchFamily="34" charset="0"/>
              <a:buChar char="•"/>
            </a:pPr>
            <a:r>
              <a:rPr lang="en-US" sz="1700" dirty="0" err="1"/>
              <a:t>Uppföljning</a:t>
            </a:r>
            <a:r>
              <a:rPr lang="en-US" sz="1700" dirty="0"/>
              <a:t> Hälsoval 2025 rapport </a:t>
            </a:r>
            <a:r>
              <a:rPr lang="en-US" sz="1700" dirty="0" err="1"/>
              <a:t>samt</a:t>
            </a:r>
            <a:r>
              <a:rPr lang="en-US" sz="1700" dirty="0"/>
              <a:t> </a:t>
            </a:r>
            <a:r>
              <a:rPr lang="en-US" sz="1700"/>
              <a:t>framåt</a:t>
            </a:r>
            <a:endParaRPr lang="en-US" sz="1700" dirty="0"/>
          </a:p>
          <a:p>
            <a:pPr>
              <a:lnSpc>
                <a:spcPct val="90000"/>
              </a:lnSpc>
            </a:pPr>
            <a:r>
              <a:rPr lang="en-US" sz="1700" b="1" i="1" dirty="0"/>
              <a:t>Kl 11.35-12 </a:t>
            </a:r>
            <a:r>
              <a:rPr lang="en-US" sz="1700" dirty="0" err="1"/>
              <a:t>Medicinska</a:t>
            </a:r>
            <a:r>
              <a:rPr lang="en-US" sz="1700" dirty="0"/>
              <a:t> </a:t>
            </a:r>
            <a:r>
              <a:rPr lang="en-US" sz="1700" dirty="0" err="1"/>
              <a:t>rådgivare</a:t>
            </a:r>
            <a:r>
              <a:rPr lang="en-US" sz="1700" dirty="0"/>
              <a:t> HVK</a:t>
            </a:r>
          </a:p>
        </p:txBody>
      </p:sp>
      <p:pic>
        <p:nvPicPr>
          <p:cNvPr id="6" name="Platshållare för bild 5">
            <a:extLst>
              <a:ext uri="{FF2B5EF4-FFF2-40B4-BE49-F238E27FC236}">
                <a16:creationId xmlns:a16="http://schemas.microsoft.com/office/drawing/2014/main" id="{4BF849A2-5FDB-BED4-F2FF-66FB949DE6D3}"/>
              </a:ext>
            </a:extLst>
          </p:cNvPr>
          <p:cNvPicPr>
            <a:picLocks noGrp="1" noChangeAspect="1"/>
          </p:cNvPicPr>
          <p:nvPr>
            <p:ph idx="13"/>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991" r="229" b="-3"/>
          <a:stretch>
            <a:fillRect/>
          </a:stretch>
        </p:blipFill>
        <p:spPr>
          <a:xfrm>
            <a:off x="6342063" y="2276872"/>
            <a:ext cx="5364161" cy="4090590"/>
          </a:xfrm>
          <a:noFill/>
        </p:spPr>
      </p:pic>
      <p:sp>
        <p:nvSpPr>
          <p:cNvPr id="4" name="Rubrik 3">
            <a:extLst>
              <a:ext uri="{FF2B5EF4-FFF2-40B4-BE49-F238E27FC236}">
                <a16:creationId xmlns:a16="http://schemas.microsoft.com/office/drawing/2014/main" id="{E7C651CC-5250-2720-FF0C-9CCAAC3C191C}"/>
              </a:ext>
            </a:extLst>
          </p:cNvPr>
          <p:cNvSpPr>
            <a:spLocks noGrp="1"/>
          </p:cNvSpPr>
          <p:nvPr>
            <p:ph type="title"/>
          </p:nvPr>
        </p:nvSpPr>
        <p:spPr>
          <a:xfrm>
            <a:off x="485775" y="490539"/>
            <a:ext cx="11236147" cy="646329"/>
          </a:xfrm>
        </p:spPr>
        <p:txBody>
          <a:bodyPr wrap="square" anchor="t">
            <a:normAutofit/>
          </a:bodyPr>
          <a:lstStyle/>
          <a:p>
            <a:r>
              <a:rPr lang="sv-SE"/>
              <a:t>Hälsovalskontorets förmiddag </a:t>
            </a:r>
          </a:p>
        </p:txBody>
      </p:sp>
    </p:spTree>
    <p:extLst>
      <p:ext uri="{BB962C8B-B14F-4D97-AF65-F5344CB8AC3E}">
        <p14:creationId xmlns:p14="http://schemas.microsoft.com/office/powerpoint/2010/main" val="2024104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11ED6F7-2655-E653-C5B5-EE344984D860}"/>
              </a:ext>
            </a:extLst>
          </p:cNvPr>
          <p:cNvSpPr>
            <a:spLocks noGrp="1"/>
          </p:cNvSpPr>
          <p:nvPr>
            <p:ph type="title"/>
          </p:nvPr>
        </p:nvSpPr>
        <p:spPr>
          <a:xfrm>
            <a:off x="485775" y="490539"/>
            <a:ext cx="11220450" cy="646329"/>
          </a:xfrm>
        </p:spPr>
        <p:txBody>
          <a:bodyPr anchor="t">
            <a:normAutofit/>
          </a:bodyPr>
          <a:lstStyle/>
          <a:p>
            <a:r>
              <a:rPr lang="sv-SE" dirty="0"/>
              <a:t>Handbok </a:t>
            </a:r>
            <a:r>
              <a:rPr lang="sv-SE" dirty="0" err="1"/>
              <a:t>Hälsoval</a:t>
            </a:r>
            <a:r>
              <a:rPr lang="sv-SE" dirty="0"/>
              <a:t> 2027</a:t>
            </a:r>
          </a:p>
        </p:txBody>
      </p:sp>
      <p:pic>
        <p:nvPicPr>
          <p:cNvPr id="5" name="Platshållare för innehåll 4">
            <a:extLst>
              <a:ext uri="{FF2B5EF4-FFF2-40B4-BE49-F238E27FC236}">
                <a16:creationId xmlns:a16="http://schemas.microsoft.com/office/drawing/2014/main" id="{46D6BD03-3A30-AAF1-1684-AC1323BBA8E6}"/>
              </a:ext>
            </a:extLst>
          </p:cNvPr>
          <p:cNvPicPr>
            <a:picLocks noGrp="1" noChangeAspect="1"/>
          </p:cNvPicPr>
          <p:nvPr>
            <p:ph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1569954" y="1628800"/>
            <a:ext cx="7099117" cy="4738661"/>
          </a:xfrm>
          <a:noFill/>
        </p:spPr>
      </p:pic>
    </p:spTree>
    <p:extLst>
      <p:ext uri="{BB962C8B-B14F-4D97-AF65-F5344CB8AC3E}">
        <p14:creationId xmlns:p14="http://schemas.microsoft.com/office/powerpoint/2010/main" val="132837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6ACF2FF7-4888-C382-3660-35AC15F183C0}"/>
              </a:ext>
            </a:extLst>
          </p:cNvPr>
          <p:cNvSpPr>
            <a:spLocks noGrp="1"/>
          </p:cNvSpPr>
          <p:nvPr>
            <p:ph idx="12"/>
          </p:nvPr>
        </p:nvSpPr>
        <p:spPr>
          <a:xfrm>
            <a:off x="498390" y="1772816"/>
            <a:ext cx="5364161" cy="4090590"/>
          </a:xfrm>
        </p:spPr>
        <p:txBody>
          <a:bodyPr>
            <a:normAutofit fontScale="92500"/>
          </a:bodyPr>
          <a:lstStyle/>
          <a:p>
            <a:pPr marL="342900" indent="-342900">
              <a:buFont typeface="Arial" panose="020B0604020202020204" pitchFamily="34" charset="0"/>
              <a:buChar char="•"/>
            </a:pPr>
            <a:r>
              <a:rPr lang="sv-SE" dirty="0"/>
              <a:t>Kontrakt – nya upprättas till 2027</a:t>
            </a:r>
          </a:p>
          <a:p>
            <a:r>
              <a:rPr lang="sv-SE" dirty="0"/>
              <a:t>Prop. 2025/26:19. Lagändringen </a:t>
            </a:r>
            <a:r>
              <a:rPr lang="sv-SE" dirty="0">
                <a:highlight>
                  <a:srgbClr val="FFFF00"/>
                </a:highlight>
              </a:rPr>
              <a:t>gäller från 1 juli 2026:</a:t>
            </a:r>
          </a:p>
          <a:p>
            <a:pPr marL="342900" indent="-342900">
              <a:buFont typeface="Arial" panose="020B0604020202020204" pitchFamily="34" charset="0"/>
              <a:buChar char="•"/>
            </a:pPr>
            <a:r>
              <a:rPr lang="sv-SE" dirty="0">
                <a:highlight>
                  <a:srgbClr val="FFFF00"/>
                </a:highlight>
              </a:rPr>
              <a:t>2.3 Fasta kontakter </a:t>
            </a:r>
            <a:r>
              <a:rPr lang="sv-SE" dirty="0"/>
              <a:t>”En patient ska få information om vem som är patientens fasta vårdkontakt och fasta läkarkontakt samt hur patienten kan komma i kontakt med sin fasta vårdkontakt, sin fasta läkarkontakt och sina vårdenheter”. </a:t>
            </a:r>
          </a:p>
          <a:p>
            <a:pPr marL="342900" indent="-342900">
              <a:buFont typeface="Arial" panose="020B0604020202020204" pitchFamily="34" charset="0"/>
              <a:buChar char="•"/>
            </a:pPr>
            <a:r>
              <a:rPr lang="sv-SE" dirty="0">
                <a:highlight>
                  <a:srgbClr val="FFFF00"/>
                </a:highlight>
              </a:rPr>
              <a:t>2.4.1 Hälso- och sjukvård i hemmet </a:t>
            </a:r>
            <a:r>
              <a:rPr lang="sv-SE" dirty="0"/>
              <a:t>– ny benämning – Prop. 2025/26:19. Lagändringen gäller från 1 juli 2026. </a:t>
            </a:r>
          </a:p>
        </p:txBody>
      </p:sp>
      <p:sp>
        <p:nvSpPr>
          <p:cNvPr id="3" name="Platshållare för innehåll 2">
            <a:extLst>
              <a:ext uri="{FF2B5EF4-FFF2-40B4-BE49-F238E27FC236}">
                <a16:creationId xmlns:a16="http://schemas.microsoft.com/office/drawing/2014/main" id="{C2A64AA7-E209-6693-6E27-85CE7D2512A8}"/>
              </a:ext>
            </a:extLst>
          </p:cNvPr>
          <p:cNvSpPr>
            <a:spLocks noGrp="1"/>
          </p:cNvSpPr>
          <p:nvPr>
            <p:ph idx="13"/>
          </p:nvPr>
        </p:nvSpPr>
        <p:spPr>
          <a:xfrm>
            <a:off x="6329449" y="1786322"/>
            <a:ext cx="5364161" cy="4090590"/>
          </a:xfrm>
        </p:spPr>
        <p:txBody>
          <a:bodyPr>
            <a:normAutofit lnSpcReduction="10000"/>
          </a:bodyPr>
          <a:lstStyle/>
          <a:p>
            <a:pPr marL="342900" indent="-342900">
              <a:buFont typeface="Arial" panose="020B0604020202020204" pitchFamily="34" charset="0"/>
              <a:buChar char="•"/>
            </a:pPr>
            <a:r>
              <a:rPr lang="sv-SE" dirty="0"/>
              <a:t>2.11.2 ”Utföraren ska vara tillgänglig på telefon för tidbokning, rådgivning, bedömning och prioritering av vårdbehov samt kunna ta emot akuta besök under hela öppethållandetiden </a:t>
            </a:r>
            <a:r>
              <a:rPr lang="sv-SE" dirty="0">
                <a:highlight>
                  <a:srgbClr val="FFFF00"/>
                </a:highlight>
              </a:rPr>
              <a:t>fram till dess att Familjeläkarjouren öppnar.” </a:t>
            </a:r>
          </a:p>
          <a:p>
            <a:pPr marL="342900" indent="-342900">
              <a:buFont typeface="Arial" panose="020B0604020202020204" pitchFamily="34" charset="0"/>
              <a:buChar char="•"/>
            </a:pPr>
            <a:r>
              <a:rPr lang="sv-SE" dirty="0"/>
              <a:t>3.6 Underleverantör ”Utföraren ska i så fall meddela Region Gävleborg vilken underleverantör Utföraren vill använda. Region Gävleborg beslutar om godkännande av underleverantör.” </a:t>
            </a:r>
          </a:p>
          <a:p>
            <a:endParaRPr lang="sv-SE" dirty="0"/>
          </a:p>
        </p:txBody>
      </p:sp>
      <p:sp>
        <p:nvSpPr>
          <p:cNvPr id="4" name="Rubrik 3">
            <a:extLst>
              <a:ext uri="{FF2B5EF4-FFF2-40B4-BE49-F238E27FC236}">
                <a16:creationId xmlns:a16="http://schemas.microsoft.com/office/drawing/2014/main" id="{97DEC0C6-538F-1E7C-532B-D5C860DE36F6}"/>
              </a:ext>
            </a:extLst>
          </p:cNvPr>
          <p:cNvSpPr>
            <a:spLocks noGrp="1"/>
          </p:cNvSpPr>
          <p:nvPr>
            <p:ph type="title"/>
          </p:nvPr>
        </p:nvSpPr>
        <p:spPr>
          <a:xfrm>
            <a:off x="485775" y="490539"/>
            <a:ext cx="11236147" cy="923328"/>
          </a:xfrm>
        </p:spPr>
        <p:txBody>
          <a:bodyPr/>
          <a:lstStyle/>
          <a:p>
            <a:r>
              <a:rPr lang="sv-SE" dirty="0"/>
              <a:t>Handbok Hälsoval 2027 </a:t>
            </a:r>
            <a:br>
              <a:rPr lang="sv-SE" dirty="0"/>
            </a:br>
            <a:r>
              <a:rPr lang="sv-SE" sz="2000" dirty="0">
                <a:hlinkClick r:id="rId2"/>
              </a:rPr>
              <a:t>Hälsovalshandboken – etablera och driva hälsocentral - Region Gävleborg</a:t>
            </a:r>
            <a:endParaRPr lang="sv-SE" sz="2000" dirty="0"/>
          </a:p>
        </p:txBody>
      </p:sp>
    </p:spTree>
    <p:extLst>
      <p:ext uri="{BB962C8B-B14F-4D97-AF65-F5344CB8AC3E}">
        <p14:creationId xmlns:p14="http://schemas.microsoft.com/office/powerpoint/2010/main" val="1358186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EC1BDE60-0E50-E76F-6175-57945BBE704D}"/>
              </a:ext>
            </a:extLst>
          </p:cNvPr>
          <p:cNvSpPr>
            <a:spLocks noGrp="1"/>
          </p:cNvSpPr>
          <p:nvPr>
            <p:ph idx="12"/>
          </p:nvPr>
        </p:nvSpPr>
        <p:spPr>
          <a:xfrm>
            <a:off x="485774" y="1628800"/>
            <a:ext cx="5362575" cy="4735488"/>
          </a:xfrm>
        </p:spPr>
        <p:txBody>
          <a:bodyPr>
            <a:normAutofit/>
          </a:bodyPr>
          <a:lstStyle/>
          <a:p>
            <a:pPr marL="342900" indent="-342900">
              <a:buFont typeface="Arial" panose="020B0604020202020204" pitchFamily="34" charset="0"/>
              <a:buChar char="•"/>
            </a:pPr>
            <a:r>
              <a:rPr lang="sv-SE" dirty="0"/>
              <a:t>3.38 Allvarlig och extraordinär händelse samt höjd beredskap och ytterst krig –</a:t>
            </a:r>
          </a:p>
          <a:p>
            <a:r>
              <a:rPr lang="sv-SE" dirty="0">
                <a:highlight>
                  <a:srgbClr val="FFFF00"/>
                </a:highlight>
              </a:rPr>
              <a:t>Omsättningslager om minst 14 dagar</a:t>
            </a:r>
            <a:r>
              <a:rPr lang="sv-SE" dirty="0"/>
              <a:t>s drift i ordinarie verksamhet</a:t>
            </a:r>
          </a:p>
          <a:p>
            <a:endParaRPr lang="sv-SE" dirty="0"/>
          </a:p>
          <a:p>
            <a:pPr marL="342900" indent="-342900">
              <a:buFont typeface="Arial" panose="020B0604020202020204" pitchFamily="34" charset="0"/>
              <a:buChar char="•"/>
            </a:pPr>
            <a:r>
              <a:rPr lang="sv-SE" dirty="0"/>
              <a:t>3.42 </a:t>
            </a:r>
            <a:r>
              <a:rPr lang="sv-SE" dirty="0">
                <a:highlight>
                  <a:srgbClr val="FFFF00"/>
                </a:highlight>
              </a:rPr>
              <a:t>Dyra hjälpmedel </a:t>
            </a:r>
            <a:r>
              <a:rPr lang="sv-SE" dirty="0"/>
              <a:t>– tas centralt av Hälsovalskontoret. Rutin tas fram.</a:t>
            </a:r>
          </a:p>
        </p:txBody>
      </p:sp>
      <p:sp>
        <p:nvSpPr>
          <p:cNvPr id="4" name="Rubrik 3">
            <a:extLst>
              <a:ext uri="{FF2B5EF4-FFF2-40B4-BE49-F238E27FC236}">
                <a16:creationId xmlns:a16="http://schemas.microsoft.com/office/drawing/2014/main" id="{CFE3544F-5A55-0F51-9D5C-8CD74946F966}"/>
              </a:ext>
            </a:extLst>
          </p:cNvPr>
          <p:cNvSpPr>
            <a:spLocks noGrp="1"/>
          </p:cNvSpPr>
          <p:nvPr>
            <p:ph type="title"/>
          </p:nvPr>
        </p:nvSpPr>
        <p:spPr>
          <a:xfrm>
            <a:off x="485775" y="490539"/>
            <a:ext cx="11220450" cy="646329"/>
          </a:xfrm>
        </p:spPr>
        <p:txBody>
          <a:bodyPr anchor="t">
            <a:normAutofit/>
          </a:bodyPr>
          <a:lstStyle/>
          <a:p>
            <a:r>
              <a:rPr lang="sv-SE" sz="1300"/>
              <a:t>Handbok Hälsoval 2027</a:t>
            </a:r>
            <a:r>
              <a:rPr lang="sv-SE" sz="1300">
                <a:hlinkClick r:id="rId2"/>
              </a:rPr>
              <a:t> </a:t>
            </a:r>
            <a:br>
              <a:rPr lang="sv-SE" sz="1300">
                <a:hlinkClick r:id="rId2"/>
              </a:rPr>
            </a:br>
            <a:r>
              <a:rPr lang="sv-SE" sz="1300">
                <a:hlinkClick r:id="rId2"/>
              </a:rPr>
              <a:t>Hälsovalshandboken – etablera och driva hälsocentral - Region Gävleborg</a:t>
            </a:r>
            <a:br>
              <a:rPr lang="sv-SE" sz="1300"/>
            </a:br>
            <a:endParaRPr lang="sv-SE" sz="1300"/>
          </a:p>
        </p:txBody>
      </p:sp>
      <p:pic>
        <p:nvPicPr>
          <p:cNvPr id="11" name="Platshållare för innehåll 10">
            <a:extLst>
              <a:ext uri="{FF2B5EF4-FFF2-40B4-BE49-F238E27FC236}">
                <a16:creationId xmlns:a16="http://schemas.microsoft.com/office/drawing/2014/main" id="{B70CA7BA-A3C7-61D6-A3DF-991BFB7B9C89}"/>
              </a:ext>
            </a:extLst>
          </p:cNvPr>
          <p:cNvPicPr>
            <a:picLocks noGrp="1" noChangeAspect="1"/>
          </p:cNvPicPr>
          <p:nvPr>
            <p:ph idx="13"/>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343650" y="2209006"/>
            <a:ext cx="5362575" cy="3575050"/>
          </a:xfrm>
        </p:spPr>
      </p:pic>
    </p:spTree>
    <p:extLst>
      <p:ext uri="{BB962C8B-B14F-4D97-AF65-F5344CB8AC3E}">
        <p14:creationId xmlns:p14="http://schemas.microsoft.com/office/powerpoint/2010/main" val="18283569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Underrubrik 6"/>
          <p:cNvSpPr>
            <a:spLocks noGrp="1"/>
          </p:cNvSpPr>
          <p:nvPr>
            <p:ph type="subTitle" idx="1"/>
          </p:nvPr>
        </p:nvSpPr>
        <p:spPr/>
        <p:txBody>
          <a:bodyPr>
            <a:normAutofit fontScale="25000" lnSpcReduction="20000"/>
          </a:bodyPr>
          <a:lstStyle/>
          <a:p>
            <a:r>
              <a:rPr lang="sv-SE" sz="5000" dirty="0"/>
              <a:t>Författning gällande listningstjänst – </a:t>
            </a:r>
          </a:p>
          <a:p>
            <a:r>
              <a:rPr lang="sv-SE" sz="5000" dirty="0"/>
              <a:t>Socialstyrelsens föreskrifter och allmänna råd om listningstjänst för vårdval och vårdval på annat sätt.  </a:t>
            </a:r>
          </a:p>
          <a:p>
            <a:r>
              <a:rPr lang="sv-SE" sz="5000" dirty="0">
                <a:hlinkClick r:id="rId3"/>
              </a:rPr>
              <a:t>HSLF-FS 2023:26</a:t>
            </a:r>
            <a:endParaRPr lang="sv-SE" sz="5000" dirty="0"/>
          </a:p>
          <a:p>
            <a:endParaRPr lang="sv-SE" dirty="0"/>
          </a:p>
        </p:txBody>
      </p:sp>
      <p:sp>
        <p:nvSpPr>
          <p:cNvPr id="6" name="Rubrik 5"/>
          <p:cNvSpPr>
            <a:spLocks noGrp="1"/>
          </p:cNvSpPr>
          <p:nvPr>
            <p:ph type="ctrTitle"/>
          </p:nvPr>
        </p:nvSpPr>
        <p:spPr/>
        <p:txBody>
          <a:bodyPr>
            <a:normAutofit/>
          </a:bodyPr>
          <a:lstStyle/>
          <a:p>
            <a:r>
              <a:rPr lang="sv-SE" sz="4000" dirty="0" err="1"/>
              <a:t>Inera</a:t>
            </a:r>
            <a:r>
              <a:rPr lang="sv-SE" sz="4000" dirty="0"/>
              <a:t>, listning 2.0</a:t>
            </a:r>
            <a:br>
              <a:rPr lang="sv-SE" sz="4000" dirty="0"/>
            </a:br>
            <a:r>
              <a:rPr lang="sv-SE" sz="4000" dirty="0"/>
              <a:t>Lägesrapport</a:t>
            </a:r>
            <a:br>
              <a:rPr lang="sv-SE" sz="4000" dirty="0"/>
            </a:br>
            <a:endParaRPr lang="sv-SE" sz="2400" dirty="0"/>
          </a:p>
        </p:txBody>
      </p:sp>
    </p:spTree>
    <p:extLst>
      <p:ext uri="{BB962C8B-B14F-4D97-AF65-F5344CB8AC3E}">
        <p14:creationId xmlns:p14="http://schemas.microsoft.com/office/powerpoint/2010/main" val="40377425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p:cNvSpPr txBox="1"/>
          <p:nvPr/>
        </p:nvSpPr>
        <p:spPr>
          <a:xfrm>
            <a:off x="479376" y="1772816"/>
            <a:ext cx="11449272" cy="4308872"/>
          </a:xfrm>
          <a:prstGeom prst="rect">
            <a:avLst/>
          </a:prstGeom>
          <a:noFill/>
        </p:spPr>
        <p:txBody>
          <a:bodyPr wrap="square" rtlCol="0">
            <a:spAutoFit/>
          </a:bodyPr>
          <a:lstStyle/>
          <a:p>
            <a:pPr marR="0" lvl="0" algn="l" defTabSz="914377" rtl="0" eaLnBrk="1" fontAlgn="auto" latinLnBrk="0" hangingPunct="1">
              <a:lnSpc>
                <a:spcPct val="100000"/>
              </a:lnSpc>
              <a:spcBef>
                <a:spcPts val="0"/>
              </a:spcBef>
              <a:spcAft>
                <a:spcPts val="0"/>
              </a:spcAft>
              <a:buClrTx/>
              <a:buSzTx/>
              <a:tabLst/>
              <a:defRPr/>
            </a:pPr>
            <a:endParaRPr kumimoji="0" lang="sv-SE" sz="2000" b="0" i="0" u="none" strike="noStrike" kern="1200" cap="none" spc="0" normalizeH="0" baseline="0" noProof="0" dirty="0">
              <a:ln>
                <a:noFill/>
              </a:ln>
              <a:solidFill>
                <a:prstClr val="black"/>
              </a:solidFill>
              <a:effectLst/>
              <a:uLnTx/>
              <a:uFillTx/>
              <a:latin typeface="Segoe UI"/>
              <a:ea typeface="+mn-ea"/>
              <a:cs typeface="+mn-cs"/>
            </a:endParaRPr>
          </a:p>
          <a:p>
            <a:pPr marL="342900" marR="0" lvl="0" indent="-34290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sv-SE" sz="1800" b="0" i="0" u="none" strike="noStrike" kern="1200" cap="none" spc="0" normalizeH="0" baseline="0" noProof="0" dirty="0">
                <a:ln>
                  <a:noFill/>
                </a:ln>
                <a:solidFill>
                  <a:prstClr val="black"/>
                </a:solidFill>
                <a:effectLst/>
                <a:uLnTx/>
                <a:uFillTx/>
                <a:latin typeface="Segoe UI"/>
              </a:rPr>
              <a:t>Beslut att införa Inera 2.0 fattades under våren 2025</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black"/>
              </a:solidFill>
              <a:effectLst/>
              <a:uLnTx/>
              <a:uFillTx/>
              <a:latin typeface="Segoe UI"/>
            </a:endParaRPr>
          </a:p>
          <a:p>
            <a:pPr marL="342900" marR="0" lvl="0" indent="-34290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sv-SE" sz="1800" b="0" i="0" u="none" strike="noStrike" kern="1200" cap="none" spc="0" normalizeH="0" baseline="0" noProof="0" dirty="0">
                <a:ln>
                  <a:noFill/>
                </a:ln>
                <a:solidFill>
                  <a:prstClr val="black"/>
                </a:solidFill>
                <a:effectLst/>
                <a:uLnTx/>
                <a:uFillTx/>
                <a:latin typeface="Segoe UI"/>
              </a:rPr>
              <a:t>Omfattande implementering med gränssnitt mot befolkningsregistret och 1177</a:t>
            </a:r>
          </a:p>
          <a:p>
            <a:pPr marL="342900" marR="0" lvl="0" indent="-342900" algn="l" defTabSz="914377"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sv-SE" sz="1800" b="0" i="0" u="none" strike="noStrike" kern="1200" cap="none" spc="0" normalizeH="0" baseline="0" noProof="0" dirty="0">
              <a:ln>
                <a:noFill/>
              </a:ln>
              <a:solidFill>
                <a:prstClr val="black"/>
              </a:solidFill>
              <a:effectLst/>
              <a:uLnTx/>
              <a:uFillTx/>
              <a:latin typeface="Segoe UI"/>
            </a:endParaRPr>
          </a:p>
          <a:p>
            <a:pPr marL="342900" marR="0" lvl="0" indent="-34290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sv-SE" sz="1800" dirty="0">
                <a:solidFill>
                  <a:prstClr val="black"/>
                </a:solidFill>
                <a:latin typeface="Segoe UI"/>
              </a:rPr>
              <a:t>Byggt funktionalitet för kö vid listningsbegränsning</a:t>
            </a:r>
          </a:p>
          <a:p>
            <a:pPr marL="342900" marR="0" lvl="0" indent="-342900" algn="l" defTabSz="914377"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kumimoji="0" lang="sv-SE" sz="1800" b="0" i="0" u="none" strike="noStrike" kern="1200" cap="none" spc="0" normalizeH="0" baseline="0" noProof="0" dirty="0">
              <a:ln>
                <a:noFill/>
              </a:ln>
              <a:solidFill>
                <a:prstClr val="black"/>
              </a:solidFill>
              <a:effectLst/>
              <a:uLnTx/>
              <a:uFillTx/>
              <a:latin typeface="Segoe UI"/>
            </a:endParaRPr>
          </a:p>
          <a:p>
            <a:pPr marL="342900" marR="0" lvl="0" indent="-34290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sv-SE" sz="1800" b="0" i="0" u="none" strike="noStrike" kern="1200" cap="none" spc="0" normalizeH="0" baseline="0" noProof="0" dirty="0">
                <a:ln>
                  <a:noFill/>
                </a:ln>
                <a:solidFill>
                  <a:prstClr val="black"/>
                </a:solidFill>
                <a:effectLst/>
                <a:uLnTx/>
                <a:uFillTx/>
                <a:latin typeface="Segoe UI"/>
              </a:rPr>
              <a:t>Tester med andra regioner för att säkerställa att listning över regiongränserna fungerar korrekt</a:t>
            </a:r>
          </a:p>
          <a:p>
            <a:pPr marL="342900" marR="0" lvl="0" indent="-342900" algn="l" defTabSz="914377"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sv-SE" sz="2400" dirty="0">
              <a:solidFill>
                <a:prstClr val="black"/>
              </a:solidFill>
              <a:latin typeface="Segoe UI"/>
            </a:endParaRPr>
          </a:p>
          <a:p>
            <a:pPr marL="342900" marR="0" lvl="0" indent="-342900" algn="l" defTabSz="91437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sv-SE" sz="2400" i="0" u="none" strike="noStrike" kern="1200" cap="none" spc="0" normalizeH="0" baseline="0" noProof="0" dirty="0">
                <a:ln>
                  <a:noFill/>
                </a:ln>
                <a:solidFill>
                  <a:prstClr val="black"/>
                </a:solidFill>
                <a:effectLst/>
                <a:uLnTx/>
                <a:uFillTx/>
                <a:latin typeface="Segoe UI"/>
              </a:rPr>
              <a:t>Inget ”go live”- datum kommunicerat från IT ännu men vi är i slutfasen…</a:t>
            </a:r>
          </a:p>
          <a:p>
            <a:pPr marL="342900" marR="0" lvl="0" indent="-342900" algn="l" defTabSz="914377" rtl="0" eaLnBrk="1" fontAlgn="auto" latinLnBrk="0" hangingPunct="1">
              <a:lnSpc>
                <a:spcPct val="100000"/>
              </a:lnSpc>
              <a:spcBef>
                <a:spcPts val="0"/>
              </a:spcBef>
              <a:spcAft>
                <a:spcPts val="0"/>
              </a:spcAft>
              <a:buClrTx/>
              <a:buSzTx/>
              <a:buFont typeface="Wingdings" panose="05000000000000000000" pitchFamily="2" charset="2"/>
              <a:buChar char="Ø"/>
              <a:tabLst/>
              <a:defRPr/>
            </a:pPr>
            <a:endParaRPr lang="sv-SE" sz="2000" dirty="0">
              <a:solidFill>
                <a:prstClr val="black"/>
              </a:solidFill>
              <a:latin typeface="Segoe UI"/>
            </a:endParaRPr>
          </a:p>
          <a:p>
            <a:pPr marR="0" lvl="0" algn="l" defTabSz="914377" rtl="0" eaLnBrk="1" fontAlgn="auto" latinLnBrk="0" hangingPunct="1">
              <a:lnSpc>
                <a:spcPct val="100000"/>
              </a:lnSpc>
              <a:spcBef>
                <a:spcPts val="0"/>
              </a:spcBef>
              <a:spcAft>
                <a:spcPts val="0"/>
              </a:spcAft>
              <a:buClrTx/>
              <a:buSzTx/>
              <a:tabLst/>
              <a:defRPr/>
            </a:pPr>
            <a:endParaRPr lang="sv-SE" sz="2000" dirty="0">
              <a:solidFill>
                <a:prstClr val="black"/>
              </a:solidFill>
              <a:latin typeface="Segoe UI"/>
            </a:endParaRPr>
          </a:p>
          <a:p>
            <a:pPr marR="0" lvl="0" algn="l" defTabSz="914377" rtl="0" eaLnBrk="1" fontAlgn="auto" latinLnBrk="0" hangingPunct="1">
              <a:lnSpc>
                <a:spcPct val="100000"/>
              </a:lnSpc>
              <a:spcBef>
                <a:spcPts val="0"/>
              </a:spcBef>
              <a:spcAft>
                <a:spcPts val="0"/>
              </a:spcAft>
              <a:buClrTx/>
              <a:buSzTx/>
              <a:tabLst/>
              <a:defRPr/>
            </a:pPr>
            <a:r>
              <a:rPr kumimoji="0" lang="sv-SE" sz="2000" i="0" u="none" strike="noStrike" kern="1200" cap="none" spc="0" normalizeH="0" baseline="0" noProof="0" dirty="0">
                <a:ln>
                  <a:noFill/>
                </a:ln>
                <a:solidFill>
                  <a:prstClr val="black"/>
                </a:solidFill>
                <a:effectLst/>
                <a:uLnTx/>
                <a:uFillTx/>
                <a:latin typeface="Segoe UI"/>
                <a:ea typeface="+mn-ea"/>
                <a:cs typeface="+mn-cs"/>
              </a:rPr>
              <a:t>          </a:t>
            </a:r>
            <a:r>
              <a:rPr kumimoji="0" lang="sv-SE" sz="2000" i="1" u="none" strike="noStrike" kern="1200" cap="none" spc="0" normalizeH="0" baseline="0" noProof="0" dirty="0">
                <a:ln>
                  <a:noFill/>
                </a:ln>
                <a:solidFill>
                  <a:prstClr val="black"/>
                </a:solidFill>
                <a:effectLst/>
                <a:uLnTx/>
                <a:uFillTx/>
                <a:latin typeface="Segoe UI"/>
                <a:ea typeface="+mn-ea"/>
                <a:cs typeface="+mn-cs"/>
              </a:rPr>
              <a:t>Viktigt att ha fast läkarkontakt uppdaterat då detta kommer speglas ut till patienterna på 1177  </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sv-SE" sz="2000" b="0" i="0" u="none" strike="noStrike" kern="1200" cap="none" spc="0" normalizeH="0" baseline="0" noProof="0" dirty="0">
              <a:ln>
                <a:noFill/>
              </a:ln>
              <a:solidFill>
                <a:prstClr val="black"/>
              </a:solidFill>
              <a:effectLst/>
              <a:uLnTx/>
              <a:uFillTx/>
              <a:latin typeface="Segoe UI"/>
              <a:ea typeface="+mn-ea"/>
              <a:cs typeface="+mn-cs"/>
            </a:endParaRPr>
          </a:p>
        </p:txBody>
      </p:sp>
      <p:pic>
        <p:nvPicPr>
          <p:cNvPr id="8" name="Bildobjekt 7">
            <a:extLst>
              <a:ext uri="{FF2B5EF4-FFF2-40B4-BE49-F238E27FC236}">
                <a16:creationId xmlns:a16="http://schemas.microsoft.com/office/drawing/2014/main" id="{72C54D77-218F-08C3-35FE-71B9E44F28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7368" y="5301208"/>
            <a:ext cx="579493" cy="514800"/>
          </a:xfrm>
          <a:prstGeom prst="rect">
            <a:avLst/>
          </a:prstGeom>
        </p:spPr>
      </p:pic>
    </p:spTree>
    <p:extLst>
      <p:ext uri="{BB962C8B-B14F-4D97-AF65-F5344CB8AC3E}">
        <p14:creationId xmlns:p14="http://schemas.microsoft.com/office/powerpoint/2010/main" val="40104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3410895"/>
            <a:ext cx="7005955" cy="3447415"/>
          </a:xfrm>
          <a:custGeom>
            <a:avLst/>
            <a:gdLst/>
            <a:ahLst/>
            <a:cxnLst/>
            <a:rect l="l" t="t" r="r" b="b"/>
            <a:pathLst>
              <a:path w="7005955" h="3447415">
                <a:moveTo>
                  <a:pt x="681888" y="0"/>
                </a:moveTo>
                <a:lnTo>
                  <a:pt x="537737" y="0"/>
                </a:lnTo>
                <a:lnTo>
                  <a:pt x="407883" y="1383"/>
                </a:lnTo>
                <a:lnTo>
                  <a:pt x="409324" y="1383"/>
                </a:lnTo>
                <a:lnTo>
                  <a:pt x="377704" y="1915"/>
                </a:lnTo>
                <a:lnTo>
                  <a:pt x="153488" y="8188"/>
                </a:lnTo>
                <a:lnTo>
                  <a:pt x="0" y="15423"/>
                </a:lnTo>
                <a:lnTo>
                  <a:pt x="0" y="3447104"/>
                </a:lnTo>
                <a:lnTo>
                  <a:pt x="7005573" y="3447104"/>
                </a:lnTo>
                <a:lnTo>
                  <a:pt x="6696030" y="3109411"/>
                </a:lnTo>
                <a:lnTo>
                  <a:pt x="6393832" y="2774170"/>
                </a:lnTo>
                <a:lnTo>
                  <a:pt x="6149038" y="2498300"/>
                </a:lnTo>
                <a:lnTo>
                  <a:pt x="6018750" y="2349587"/>
                </a:lnTo>
                <a:lnTo>
                  <a:pt x="5993001" y="2320616"/>
                </a:lnTo>
                <a:lnTo>
                  <a:pt x="5966567" y="2291200"/>
                </a:lnTo>
                <a:lnTo>
                  <a:pt x="5939460" y="2261360"/>
                </a:lnTo>
                <a:lnTo>
                  <a:pt x="5911692" y="2231114"/>
                </a:lnTo>
                <a:lnTo>
                  <a:pt x="5883274" y="2200483"/>
                </a:lnTo>
                <a:lnTo>
                  <a:pt x="5854218" y="2169486"/>
                </a:lnTo>
                <a:lnTo>
                  <a:pt x="5824535" y="2138142"/>
                </a:lnTo>
                <a:lnTo>
                  <a:pt x="5794238" y="2106471"/>
                </a:lnTo>
                <a:lnTo>
                  <a:pt x="5763337" y="2074492"/>
                </a:lnTo>
                <a:lnTo>
                  <a:pt x="5731846" y="2042226"/>
                </a:lnTo>
                <a:lnTo>
                  <a:pt x="5699774" y="2009691"/>
                </a:lnTo>
                <a:lnTo>
                  <a:pt x="5633939" y="1943895"/>
                </a:lnTo>
                <a:lnTo>
                  <a:pt x="5565926" y="1877260"/>
                </a:lnTo>
                <a:lnTo>
                  <a:pt x="5495827" y="1809942"/>
                </a:lnTo>
                <a:lnTo>
                  <a:pt x="5423737" y="1742099"/>
                </a:lnTo>
                <a:lnTo>
                  <a:pt x="5349749" y="1673885"/>
                </a:lnTo>
                <a:lnTo>
                  <a:pt x="5273955" y="1605459"/>
                </a:lnTo>
                <a:lnTo>
                  <a:pt x="5196451" y="1536975"/>
                </a:lnTo>
                <a:lnTo>
                  <a:pt x="5117328" y="1468591"/>
                </a:lnTo>
                <a:lnTo>
                  <a:pt x="5036681" y="1400464"/>
                </a:lnTo>
                <a:lnTo>
                  <a:pt x="4954603" y="1332748"/>
                </a:lnTo>
                <a:lnTo>
                  <a:pt x="4913057" y="1299094"/>
                </a:lnTo>
                <a:lnTo>
                  <a:pt x="4871188" y="1265601"/>
                </a:lnTo>
                <a:lnTo>
                  <a:pt x="4829007" y="1232290"/>
                </a:lnTo>
                <a:lnTo>
                  <a:pt x="4786528" y="1199180"/>
                </a:lnTo>
                <a:lnTo>
                  <a:pt x="4743761" y="1166290"/>
                </a:lnTo>
                <a:lnTo>
                  <a:pt x="4700717" y="1133640"/>
                </a:lnTo>
                <a:lnTo>
                  <a:pt x="4657410" y="1101249"/>
                </a:lnTo>
                <a:lnTo>
                  <a:pt x="4613850" y="1069138"/>
                </a:lnTo>
                <a:lnTo>
                  <a:pt x="4570048" y="1037325"/>
                </a:lnTo>
                <a:lnTo>
                  <a:pt x="4526018" y="1005830"/>
                </a:lnTo>
                <a:lnTo>
                  <a:pt x="4481770" y="974673"/>
                </a:lnTo>
                <a:lnTo>
                  <a:pt x="4437316" y="943874"/>
                </a:lnTo>
                <a:lnTo>
                  <a:pt x="4392668" y="913451"/>
                </a:lnTo>
                <a:lnTo>
                  <a:pt x="4347837" y="883424"/>
                </a:lnTo>
                <a:lnTo>
                  <a:pt x="4302835" y="853813"/>
                </a:lnTo>
                <a:lnTo>
                  <a:pt x="4257675" y="824638"/>
                </a:lnTo>
                <a:lnTo>
                  <a:pt x="4212366" y="795918"/>
                </a:lnTo>
                <a:lnTo>
                  <a:pt x="4166922" y="767672"/>
                </a:lnTo>
                <a:lnTo>
                  <a:pt x="4121354" y="739921"/>
                </a:lnTo>
                <a:lnTo>
                  <a:pt x="4075673" y="712683"/>
                </a:lnTo>
                <a:lnTo>
                  <a:pt x="4029891" y="685978"/>
                </a:lnTo>
                <a:lnTo>
                  <a:pt x="3984020" y="659826"/>
                </a:lnTo>
                <a:lnTo>
                  <a:pt x="3938072" y="634246"/>
                </a:lnTo>
                <a:lnTo>
                  <a:pt x="3892058" y="609259"/>
                </a:lnTo>
                <a:lnTo>
                  <a:pt x="3845990" y="584882"/>
                </a:lnTo>
                <a:lnTo>
                  <a:pt x="3799880" y="561137"/>
                </a:lnTo>
                <a:lnTo>
                  <a:pt x="3753739" y="538042"/>
                </a:lnTo>
                <a:lnTo>
                  <a:pt x="3701403" y="512882"/>
                </a:lnTo>
                <a:lnTo>
                  <a:pt x="3648181" y="488498"/>
                </a:lnTo>
                <a:lnTo>
                  <a:pt x="3594112" y="464877"/>
                </a:lnTo>
                <a:lnTo>
                  <a:pt x="3539235" y="442008"/>
                </a:lnTo>
                <a:lnTo>
                  <a:pt x="3483588" y="419880"/>
                </a:lnTo>
                <a:lnTo>
                  <a:pt x="3427211" y="398481"/>
                </a:lnTo>
                <a:lnTo>
                  <a:pt x="3370143" y="377798"/>
                </a:lnTo>
                <a:lnTo>
                  <a:pt x="3312422" y="357821"/>
                </a:lnTo>
                <a:lnTo>
                  <a:pt x="3254087" y="338538"/>
                </a:lnTo>
                <a:lnTo>
                  <a:pt x="3195178" y="319937"/>
                </a:lnTo>
                <a:lnTo>
                  <a:pt x="3135733" y="302006"/>
                </a:lnTo>
                <a:lnTo>
                  <a:pt x="3075791" y="284735"/>
                </a:lnTo>
                <a:lnTo>
                  <a:pt x="3015392" y="268110"/>
                </a:lnTo>
                <a:lnTo>
                  <a:pt x="2954574" y="252121"/>
                </a:lnTo>
                <a:lnTo>
                  <a:pt x="2893375" y="236755"/>
                </a:lnTo>
                <a:lnTo>
                  <a:pt x="2831836" y="222002"/>
                </a:lnTo>
                <a:lnTo>
                  <a:pt x="2769995" y="207849"/>
                </a:lnTo>
                <a:lnTo>
                  <a:pt x="2707891" y="194286"/>
                </a:lnTo>
                <a:lnTo>
                  <a:pt x="2583049" y="168878"/>
                </a:lnTo>
                <a:lnTo>
                  <a:pt x="2457621" y="145685"/>
                </a:lnTo>
                <a:lnTo>
                  <a:pt x="2331921" y="124615"/>
                </a:lnTo>
                <a:lnTo>
                  <a:pt x="2206258" y="105574"/>
                </a:lnTo>
                <a:lnTo>
                  <a:pt x="2080945" y="88468"/>
                </a:lnTo>
                <a:lnTo>
                  <a:pt x="1894313" y="66235"/>
                </a:lnTo>
                <a:lnTo>
                  <a:pt x="1710219" y="47833"/>
                </a:lnTo>
                <a:lnTo>
                  <a:pt x="1529716" y="32946"/>
                </a:lnTo>
                <a:lnTo>
                  <a:pt x="1353855" y="21260"/>
                </a:lnTo>
                <a:lnTo>
                  <a:pt x="1130620" y="10208"/>
                </a:lnTo>
                <a:lnTo>
                  <a:pt x="1130876" y="10208"/>
                </a:lnTo>
                <a:lnTo>
                  <a:pt x="919204" y="3445"/>
                </a:lnTo>
                <a:lnTo>
                  <a:pt x="919878" y="3445"/>
                </a:lnTo>
                <a:lnTo>
                  <a:pt x="767591" y="736"/>
                </a:lnTo>
                <a:lnTo>
                  <a:pt x="768276" y="736"/>
                </a:lnTo>
                <a:lnTo>
                  <a:pt x="725483" y="306"/>
                </a:lnTo>
                <a:lnTo>
                  <a:pt x="729802" y="306"/>
                </a:lnTo>
                <a:lnTo>
                  <a:pt x="681888" y="0"/>
                </a:lnTo>
                <a:close/>
              </a:path>
            </a:pathLst>
          </a:custGeom>
          <a:solidFill>
            <a:srgbClr val="A9DDC5"/>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3" name="object 3"/>
          <p:cNvGrpSpPr/>
          <p:nvPr/>
        </p:nvGrpSpPr>
        <p:grpSpPr>
          <a:xfrm>
            <a:off x="8329676" y="3416300"/>
            <a:ext cx="3863975" cy="3441700"/>
            <a:chOff x="8329676" y="3416300"/>
            <a:chExt cx="3863975" cy="3441700"/>
          </a:xfrm>
        </p:grpSpPr>
        <p:sp>
          <p:nvSpPr>
            <p:cNvPr id="4" name="object 4"/>
            <p:cNvSpPr/>
            <p:nvPr/>
          </p:nvSpPr>
          <p:spPr>
            <a:xfrm>
              <a:off x="8329676" y="3416300"/>
              <a:ext cx="3863975" cy="3441700"/>
            </a:xfrm>
            <a:custGeom>
              <a:avLst/>
              <a:gdLst/>
              <a:ahLst/>
              <a:cxnLst/>
              <a:rect l="l" t="t" r="r" b="b"/>
              <a:pathLst>
                <a:path w="3863975" h="3441700">
                  <a:moveTo>
                    <a:pt x="3863975" y="0"/>
                  </a:moveTo>
                  <a:lnTo>
                    <a:pt x="0" y="3441700"/>
                  </a:lnTo>
                  <a:lnTo>
                    <a:pt x="3863975" y="3441700"/>
                  </a:lnTo>
                  <a:lnTo>
                    <a:pt x="3863975" y="0"/>
                  </a:lnTo>
                  <a:close/>
                </a:path>
              </a:pathLst>
            </a:custGeom>
            <a:solidFill>
              <a:srgbClr val="49CD8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pic>
          <p:nvPicPr>
            <p:cNvPr id="5" name="object 5"/>
            <p:cNvPicPr/>
            <p:nvPr/>
          </p:nvPicPr>
          <p:blipFill>
            <a:blip r:embed="rId2" cstate="print"/>
            <a:stretch>
              <a:fillRect/>
            </a:stretch>
          </p:blipFill>
          <p:spPr>
            <a:xfrm>
              <a:off x="10232136" y="5913234"/>
              <a:ext cx="1408937" cy="425132"/>
            </a:xfrm>
            <a:prstGeom prst="rect">
              <a:avLst/>
            </a:prstGeom>
          </p:spPr>
        </p:pic>
      </p:grpSp>
      <p:sp>
        <p:nvSpPr>
          <p:cNvPr id="6" name="Underrubrik 5">
            <a:extLst>
              <a:ext uri="{FF2B5EF4-FFF2-40B4-BE49-F238E27FC236}">
                <a16:creationId xmlns:a16="http://schemas.microsoft.com/office/drawing/2014/main" id="{F141B038-51D2-0B34-86ED-B1BA46DDC59F}"/>
              </a:ext>
            </a:extLst>
          </p:cNvPr>
          <p:cNvSpPr>
            <a:spLocks noGrp="1"/>
          </p:cNvSpPr>
          <p:nvPr>
            <p:ph type="subTitle" idx="1"/>
          </p:nvPr>
        </p:nvSpPr>
        <p:spPr/>
        <p:txBody>
          <a:bodyPr>
            <a:normAutofit fontScale="55000" lnSpcReduction="20000"/>
          </a:bodyPr>
          <a:lstStyle/>
          <a:p>
            <a:r>
              <a:rPr lang="sv-SE"/>
              <a:t>Dialogmöte 2026-11-05</a:t>
            </a:r>
          </a:p>
          <a:p>
            <a:r>
              <a:rPr lang="sv-SE"/>
              <a:t>Magnus Dahl – samordnare/sakkunnig hjälpmedel</a:t>
            </a:r>
          </a:p>
        </p:txBody>
      </p:sp>
      <p:sp>
        <p:nvSpPr>
          <p:cNvPr id="7" name="object 7" descr="$PPTXTitle"/>
          <p:cNvSpPr txBox="1">
            <a:spLocks noGrp="1"/>
          </p:cNvSpPr>
          <p:nvPr>
            <p:ph type="ctrTitle"/>
          </p:nvPr>
        </p:nvSpPr>
        <p:spPr>
          <a:xfrm>
            <a:off x="518744" y="2028937"/>
            <a:ext cx="7313612" cy="3336170"/>
          </a:xfrm>
          <a:prstGeom prst="rect">
            <a:avLst/>
          </a:prstGeom>
        </p:spPr>
        <p:txBody>
          <a:bodyPr vert="horz" wrap="square" lIns="0" tIns="12065" rIns="0" bIns="0" rtlCol="0">
            <a:spAutoFit/>
          </a:bodyPr>
          <a:lstStyle/>
          <a:p>
            <a:pPr marL="12700">
              <a:lnSpc>
                <a:spcPct val="100000"/>
              </a:lnSpc>
              <a:spcBef>
                <a:spcPts val="95"/>
              </a:spcBef>
            </a:pPr>
            <a:r>
              <a:rPr lang="sv-SE" sz="5400" dirty="0"/>
              <a:t>Centralt kostnadsställe </a:t>
            </a:r>
            <a:r>
              <a:rPr lang="sv-SE" sz="5400"/>
              <a:t>för (vissa) dyra </a:t>
            </a:r>
            <a:r>
              <a:rPr lang="sv-SE" sz="5400" dirty="0"/>
              <a:t>hjälpmedel</a:t>
            </a:r>
            <a:endParaRPr sz="5200" dirty="0">
              <a:latin typeface="Segoe UI Black"/>
              <a:cs typeface="Segoe UI Black"/>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a:extLst>
              <a:ext uri="{FF2B5EF4-FFF2-40B4-BE49-F238E27FC236}">
                <a16:creationId xmlns:a16="http://schemas.microsoft.com/office/drawing/2014/main" id="{21CA61E8-0DF0-A225-C3DF-0A7AA22D27C2}"/>
              </a:ext>
            </a:extLst>
          </p:cNvPr>
          <p:cNvSpPr>
            <a:spLocks noGrp="1"/>
          </p:cNvSpPr>
          <p:nvPr>
            <p:ph type="title"/>
          </p:nvPr>
        </p:nvSpPr>
        <p:spPr/>
        <p:txBody>
          <a:bodyPr/>
          <a:lstStyle/>
          <a:p>
            <a:r>
              <a:rPr lang="sv-SE"/>
              <a:t>Bakgrund</a:t>
            </a:r>
          </a:p>
        </p:txBody>
      </p:sp>
      <p:sp>
        <p:nvSpPr>
          <p:cNvPr id="7" name="Platshållare för innehåll 6">
            <a:extLst>
              <a:ext uri="{FF2B5EF4-FFF2-40B4-BE49-F238E27FC236}">
                <a16:creationId xmlns:a16="http://schemas.microsoft.com/office/drawing/2014/main" id="{5F1A1ACB-2A20-42E6-6D10-30CE1A55A17D}"/>
              </a:ext>
            </a:extLst>
          </p:cNvPr>
          <p:cNvSpPr>
            <a:spLocks noGrp="1"/>
          </p:cNvSpPr>
          <p:nvPr>
            <p:ph sz="quarter" idx="10"/>
          </p:nvPr>
        </p:nvSpPr>
        <p:spPr/>
        <p:txBody>
          <a:bodyPr/>
          <a:lstStyle/>
          <a:p>
            <a:pPr marL="342900" indent="-342900">
              <a:buFont typeface="Arial" panose="020B0604020202020204" pitchFamily="34" charset="0"/>
              <a:buChar char="•"/>
            </a:pPr>
            <a:r>
              <a:rPr lang="sv-SE" sz="2400" kern="0" spc="-10">
                <a:solidFill>
                  <a:sysClr val="windowText" lastClr="000000"/>
                </a:solidFill>
                <a:latin typeface="Calibri"/>
                <a:cs typeface="Calibri"/>
              </a:rPr>
              <a:t>Hjälpmedel hyrs via Hjälpmedel SAM och hyran baseras bland annat på inköpskostnaden för hjälpmedlet. Dyr inköpskostnad = hög hyra</a:t>
            </a:r>
          </a:p>
          <a:p>
            <a:pPr marL="342900" indent="-342900">
              <a:buFont typeface="Arial" panose="020B0604020202020204" pitchFamily="34" charset="0"/>
              <a:buChar char="•"/>
            </a:pPr>
            <a:endParaRPr lang="sv-SE" sz="2400" kern="0" spc="-30">
              <a:solidFill>
                <a:sysClr val="windowText" lastClr="000000"/>
              </a:solidFill>
              <a:latin typeface="Calibri"/>
              <a:cs typeface="Calibri"/>
            </a:endParaRPr>
          </a:p>
          <a:p>
            <a:pPr marL="342900" indent="-342900">
              <a:buFont typeface="Arial" panose="020B0604020202020204" pitchFamily="34" charset="0"/>
              <a:buChar char="•"/>
            </a:pPr>
            <a:r>
              <a:rPr lang="sv-SE" sz="2400" kern="0" spc="-10">
                <a:solidFill>
                  <a:sysClr val="windowText" lastClr="000000"/>
                </a:solidFill>
                <a:latin typeface="Calibri"/>
                <a:cs typeface="Calibri"/>
              </a:rPr>
              <a:t>Länsövergripande kriterier styr vilka hjälpmedel som kan förskrivas.</a:t>
            </a:r>
          </a:p>
          <a:p>
            <a:pPr marL="342900" indent="-342900">
              <a:buFont typeface="Arial" panose="020B0604020202020204" pitchFamily="34" charset="0"/>
              <a:buChar char="•"/>
            </a:pPr>
            <a:endParaRPr lang="sv-SE" sz="2400" kern="0" spc="-10">
              <a:solidFill>
                <a:sysClr val="windowText" lastClr="000000"/>
              </a:solidFill>
              <a:latin typeface="Calibri"/>
              <a:cs typeface="Calibri"/>
            </a:endParaRPr>
          </a:p>
          <a:p>
            <a:pPr marL="342900" indent="-342900">
              <a:buFont typeface="Arial" panose="020B0604020202020204" pitchFamily="34" charset="0"/>
              <a:buChar char="•"/>
            </a:pPr>
            <a:r>
              <a:rPr lang="sv-SE" sz="2400" kern="0" spc="-10">
                <a:solidFill>
                  <a:sysClr val="windowText" lastClr="000000"/>
                </a:solidFill>
                <a:latin typeface="Calibri"/>
                <a:cs typeface="Calibri"/>
              </a:rPr>
              <a:t>Målet är jämlik vård och hjälpmedelstillgång</a:t>
            </a:r>
          </a:p>
          <a:p>
            <a:pPr marL="342900" indent="-342900">
              <a:buFont typeface="Arial" panose="020B0604020202020204" pitchFamily="34" charset="0"/>
              <a:buChar char="•"/>
            </a:pPr>
            <a:endParaRPr lang="sv-SE" sz="2400" kern="0" spc="-10">
              <a:solidFill>
                <a:sysClr val="windowText" lastClr="000000"/>
              </a:solidFill>
              <a:latin typeface="Calibri"/>
              <a:cs typeface="Calibri"/>
            </a:endParaRPr>
          </a:p>
          <a:p>
            <a:pPr marL="342900" indent="-342900">
              <a:buFont typeface="Arial" panose="020B0604020202020204" pitchFamily="34" charset="0"/>
              <a:buChar char="•"/>
            </a:pPr>
            <a:r>
              <a:rPr lang="sv-SE" sz="2400" kern="0">
                <a:solidFill>
                  <a:sysClr val="windowText" lastClr="000000"/>
                </a:solidFill>
                <a:latin typeface="Calibri"/>
                <a:cs typeface="Calibri"/>
              </a:rPr>
              <a:t>Vissa</a:t>
            </a:r>
            <a:r>
              <a:rPr lang="sv-SE" sz="2400" kern="0" spc="-50">
                <a:solidFill>
                  <a:sysClr val="windowText" lastClr="000000"/>
                </a:solidFill>
                <a:latin typeface="Calibri"/>
                <a:cs typeface="Calibri"/>
              </a:rPr>
              <a:t> </a:t>
            </a:r>
            <a:r>
              <a:rPr lang="sv-SE" sz="2400" kern="0">
                <a:solidFill>
                  <a:sysClr val="windowText" lastClr="000000"/>
                </a:solidFill>
                <a:latin typeface="Calibri"/>
                <a:cs typeface="Calibri"/>
              </a:rPr>
              <a:t>dyra</a:t>
            </a:r>
            <a:r>
              <a:rPr lang="sv-SE" sz="2400" kern="0" spc="-45">
                <a:solidFill>
                  <a:sysClr val="windowText" lastClr="000000"/>
                </a:solidFill>
                <a:latin typeface="Calibri"/>
                <a:cs typeface="Calibri"/>
              </a:rPr>
              <a:t> </a:t>
            </a:r>
            <a:r>
              <a:rPr lang="sv-SE" sz="2400" kern="0">
                <a:solidFill>
                  <a:sysClr val="windowText" lastClr="000000"/>
                </a:solidFill>
                <a:latin typeface="Calibri"/>
                <a:cs typeface="Calibri"/>
              </a:rPr>
              <a:t>hjälpmedel</a:t>
            </a:r>
            <a:r>
              <a:rPr lang="sv-SE" sz="2400" kern="0" spc="-65">
                <a:solidFill>
                  <a:sysClr val="windowText" lastClr="000000"/>
                </a:solidFill>
                <a:latin typeface="Calibri"/>
                <a:cs typeface="Calibri"/>
              </a:rPr>
              <a:t> har stor påverkan  på </a:t>
            </a:r>
            <a:r>
              <a:rPr lang="sv-SE" sz="2400" kern="0">
                <a:solidFill>
                  <a:sysClr val="windowText" lastClr="000000"/>
                </a:solidFill>
                <a:latin typeface="Calibri"/>
                <a:cs typeface="Calibri"/>
              </a:rPr>
              <a:t>den</a:t>
            </a:r>
            <a:r>
              <a:rPr lang="sv-SE" sz="2400" kern="0" spc="-50">
                <a:solidFill>
                  <a:sysClr val="windowText" lastClr="000000"/>
                </a:solidFill>
                <a:latin typeface="Calibri"/>
                <a:cs typeface="Calibri"/>
              </a:rPr>
              <a:t> </a:t>
            </a:r>
            <a:r>
              <a:rPr lang="sv-SE" sz="2400" kern="0" spc="-10">
                <a:solidFill>
                  <a:sysClr val="windowText" lastClr="000000"/>
                </a:solidFill>
                <a:latin typeface="Calibri"/>
                <a:cs typeface="Calibri"/>
              </a:rPr>
              <a:t>enskilda hälsocentralens</a:t>
            </a:r>
            <a:r>
              <a:rPr lang="sv-SE" sz="2400" kern="0" spc="-40">
                <a:solidFill>
                  <a:sysClr val="windowText" lastClr="000000"/>
                </a:solidFill>
                <a:latin typeface="Calibri"/>
                <a:cs typeface="Calibri"/>
              </a:rPr>
              <a:t> </a:t>
            </a:r>
            <a:r>
              <a:rPr lang="sv-SE" sz="2400" kern="0">
                <a:solidFill>
                  <a:sysClr val="windowText" lastClr="000000"/>
                </a:solidFill>
                <a:latin typeface="Calibri"/>
                <a:cs typeface="Calibri"/>
              </a:rPr>
              <a:t>budget</a:t>
            </a:r>
            <a:r>
              <a:rPr lang="sv-SE" sz="2400" kern="0" spc="-30">
                <a:solidFill>
                  <a:sysClr val="windowText" lastClr="000000"/>
                </a:solidFill>
                <a:latin typeface="Calibri"/>
                <a:cs typeface="Calibri"/>
              </a:rPr>
              <a:t>.</a:t>
            </a:r>
          </a:p>
          <a:p>
            <a:endParaRPr lang="sv-SE" sz="2400" kern="0" spc="-10">
              <a:solidFill>
                <a:sysClr val="windowText" lastClr="000000"/>
              </a:solidFill>
              <a:latin typeface="Calibri"/>
              <a:cs typeface="Calibri"/>
            </a:endParaRPr>
          </a:p>
          <a:p>
            <a:pPr marL="342900" indent="-342900">
              <a:buFont typeface="Arial" panose="020B0604020202020204" pitchFamily="34" charset="0"/>
              <a:buChar char="•"/>
            </a:pPr>
            <a:r>
              <a:rPr lang="sv-SE" sz="2400" kern="0" spc="-10">
                <a:solidFill>
                  <a:sysClr val="windowText" lastClr="000000"/>
                </a:solidFill>
                <a:latin typeface="Calibri"/>
                <a:cs typeface="Calibri"/>
              </a:rPr>
              <a:t>Leder till oförutsägbar ekonomi och kan innebära stora svängningar.</a:t>
            </a:r>
          </a:p>
          <a:p>
            <a:endParaRPr lang="sv-SE" sz="2400" kern="0" spc="-10">
              <a:solidFill>
                <a:sysClr val="windowText" lastClr="000000"/>
              </a:solidFill>
              <a:latin typeface="Calibri"/>
              <a:cs typeface="Calibri"/>
            </a:endParaRPr>
          </a:p>
        </p:txBody>
      </p:sp>
    </p:spTree>
    <p:extLst>
      <p:ext uri="{BB962C8B-B14F-4D97-AF65-F5344CB8AC3E}">
        <p14:creationId xmlns:p14="http://schemas.microsoft.com/office/powerpoint/2010/main" val="1495835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176134" y="2100960"/>
            <a:ext cx="5017770" cy="4757420"/>
          </a:xfrm>
          <a:custGeom>
            <a:avLst/>
            <a:gdLst/>
            <a:ahLst/>
            <a:cxnLst/>
            <a:rect l="l" t="t" r="r" b="b"/>
            <a:pathLst>
              <a:path w="5017770" h="4757420">
                <a:moveTo>
                  <a:pt x="5017516" y="0"/>
                </a:moveTo>
                <a:lnTo>
                  <a:pt x="0" y="4757039"/>
                </a:lnTo>
                <a:lnTo>
                  <a:pt x="5017516" y="4757039"/>
                </a:lnTo>
                <a:lnTo>
                  <a:pt x="5017516" y="0"/>
                </a:lnTo>
                <a:close/>
              </a:path>
            </a:pathLst>
          </a:custGeom>
          <a:solidFill>
            <a:srgbClr val="D3EDE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p:nvPr/>
        </p:nvSpPr>
        <p:spPr>
          <a:xfrm>
            <a:off x="9329928" y="5085207"/>
            <a:ext cx="2376805" cy="775335"/>
          </a:xfrm>
          <a:custGeom>
            <a:avLst/>
            <a:gdLst/>
            <a:ahLst/>
            <a:cxnLst/>
            <a:rect l="l" t="t" r="r" b="b"/>
            <a:pathLst>
              <a:path w="2376804" h="775335">
                <a:moveTo>
                  <a:pt x="2244471" y="0"/>
                </a:moveTo>
                <a:lnTo>
                  <a:pt x="0" y="0"/>
                </a:lnTo>
                <a:lnTo>
                  <a:pt x="0" y="775030"/>
                </a:lnTo>
                <a:lnTo>
                  <a:pt x="2376297" y="775030"/>
                </a:lnTo>
                <a:lnTo>
                  <a:pt x="2376297" y="131826"/>
                </a:lnTo>
                <a:lnTo>
                  <a:pt x="2244471" y="0"/>
                </a:lnTo>
                <a:close/>
              </a:path>
            </a:pathLst>
          </a:custGeom>
          <a:solidFill>
            <a:srgbClr val="49CD8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txBox="1"/>
          <p:nvPr/>
        </p:nvSpPr>
        <p:spPr>
          <a:xfrm>
            <a:off x="9579102" y="5310885"/>
            <a:ext cx="1812289" cy="513080"/>
          </a:xfrm>
          <a:prstGeom prst="rect">
            <a:avLst/>
          </a:prstGeom>
        </p:spPr>
        <p:txBody>
          <a:bodyPr vert="horz" wrap="square" lIns="0" tIns="12065" rIns="0" bIns="0" rtlCol="0">
            <a:spAutoFit/>
          </a:bodyPr>
          <a:lstStyle/>
          <a:p>
            <a:pPr marL="676910" marR="5080" lvl="0" indent="-664845" defTabSz="914400" eaLnBrk="1" fontAlgn="auto" latinLnBrk="0" hangingPunct="1">
              <a:lnSpc>
                <a:spcPct val="100000"/>
              </a:lnSpc>
              <a:spcBef>
                <a:spcPts val="95"/>
              </a:spcBef>
              <a:spcAft>
                <a:spcPts val="0"/>
              </a:spcAft>
              <a:buClrTx/>
              <a:buSzTx/>
              <a:buFontTx/>
              <a:buNone/>
              <a:tabLst/>
              <a:defRPr/>
            </a:pPr>
            <a:r>
              <a:rPr kumimoji="0" sz="1600" b="0" i="0" u="none" strike="noStrike" kern="0" cap="none" spc="-25" normalizeH="0" baseline="0" noProof="0" dirty="0">
                <a:ln>
                  <a:noFill/>
                </a:ln>
                <a:solidFill>
                  <a:sysClr val="windowText" lastClr="000000"/>
                </a:solidFill>
                <a:effectLst/>
                <a:uLnTx/>
                <a:uFillTx/>
                <a:latin typeface="Segoe UI"/>
                <a:cs typeface="Segoe UI"/>
              </a:rPr>
              <a:t>Total</a:t>
            </a:r>
            <a:r>
              <a:rPr kumimoji="0" sz="1600" b="0" i="0" u="none" strike="noStrike" kern="0" cap="none" spc="-55" normalizeH="0" baseline="0" noProof="0" dirty="0">
                <a:ln>
                  <a:noFill/>
                </a:ln>
                <a:solidFill>
                  <a:sysClr val="windowText" lastClr="000000"/>
                </a:solidFill>
                <a:effectLst/>
                <a:uLnTx/>
                <a:uFillTx/>
                <a:latin typeface="Segoe UI"/>
                <a:cs typeface="Segoe UI"/>
              </a:rPr>
              <a:t> </a:t>
            </a:r>
            <a:r>
              <a:rPr kumimoji="0" sz="1600" b="0" i="0" u="none" strike="noStrike" kern="0" cap="none" spc="0" normalizeH="0" baseline="0" noProof="0" dirty="0">
                <a:ln>
                  <a:noFill/>
                </a:ln>
                <a:solidFill>
                  <a:sysClr val="windowText" lastClr="000000"/>
                </a:solidFill>
                <a:effectLst/>
                <a:uLnTx/>
                <a:uFillTx/>
                <a:latin typeface="Segoe UI"/>
                <a:cs typeface="Segoe UI"/>
              </a:rPr>
              <a:t>kostnad</a:t>
            </a:r>
            <a:r>
              <a:rPr kumimoji="0" sz="1600" b="0" i="0" u="none" strike="noStrike" kern="0" cap="none" spc="-40" normalizeH="0" baseline="0" noProof="0" dirty="0">
                <a:ln>
                  <a:noFill/>
                </a:ln>
                <a:solidFill>
                  <a:sysClr val="windowText" lastClr="000000"/>
                </a:solidFill>
                <a:effectLst/>
                <a:uLnTx/>
                <a:uFillTx/>
                <a:latin typeface="Segoe UI"/>
                <a:cs typeface="Segoe UI"/>
              </a:rPr>
              <a:t> </a:t>
            </a:r>
            <a:r>
              <a:rPr kumimoji="0" sz="1600" b="0" i="0" u="none" strike="noStrike" kern="0" cap="none" spc="0" normalizeH="0" baseline="0" noProof="0" dirty="0">
                <a:ln>
                  <a:noFill/>
                </a:ln>
                <a:solidFill>
                  <a:sysClr val="windowText" lastClr="000000"/>
                </a:solidFill>
                <a:effectLst/>
                <a:uLnTx/>
                <a:uFillTx/>
                <a:latin typeface="Segoe UI"/>
                <a:cs typeface="Segoe UI"/>
              </a:rPr>
              <a:t>HC</a:t>
            </a:r>
            <a:r>
              <a:rPr kumimoji="0" sz="1600" b="0" i="0" u="none" strike="noStrike" kern="0" cap="none" spc="-55" normalizeH="0" baseline="0" noProof="0" dirty="0">
                <a:ln>
                  <a:noFill/>
                </a:ln>
                <a:solidFill>
                  <a:sysClr val="windowText" lastClr="000000"/>
                </a:solidFill>
                <a:effectLst/>
                <a:uLnTx/>
                <a:uFillTx/>
                <a:latin typeface="Segoe UI"/>
                <a:cs typeface="Segoe UI"/>
              </a:rPr>
              <a:t> </a:t>
            </a:r>
            <a:r>
              <a:rPr kumimoji="0" sz="1600" b="0" i="0" u="none" strike="noStrike" kern="0" cap="none" spc="-35" normalizeH="0" baseline="0" noProof="0" dirty="0">
                <a:ln>
                  <a:noFill/>
                </a:ln>
                <a:solidFill>
                  <a:sysClr val="windowText" lastClr="000000"/>
                </a:solidFill>
                <a:effectLst/>
                <a:uLnTx/>
                <a:uFillTx/>
                <a:latin typeface="Segoe UI"/>
                <a:cs typeface="Segoe UI"/>
              </a:rPr>
              <a:t>55 </a:t>
            </a:r>
            <a:r>
              <a:rPr kumimoji="0" sz="1600" b="0" i="0" u="none" strike="noStrike" kern="0" cap="none" spc="-20" normalizeH="0" baseline="0" noProof="0" dirty="0">
                <a:ln>
                  <a:noFill/>
                </a:ln>
                <a:solidFill>
                  <a:sysClr val="windowText" lastClr="000000"/>
                </a:solidFill>
                <a:effectLst/>
                <a:uLnTx/>
                <a:uFillTx/>
                <a:latin typeface="Segoe UI"/>
                <a:cs typeface="Segoe UI"/>
              </a:rPr>
              <a:t>mnkr</a:t>
            </a:r>
            <a:endParaRPr kumimoji="0" sz="1600" b="0" i="0" u="none" strike="noStrike" kern="0" cap="none" spc="0" normalizeH="0" baseline="0" noProof="0">
              <a:ln>
                <a:noFill/>
              </a:ln>
              <a:solidFill>
                <a:sysClr val="windowText" lastClr="000000"/>
              </a:solidFill>
              <a:effectLst/>
              <a:uLnTx/>
              <a:uFillTx/>
              <a:latin typeface="Segoe UI"/>
              <a:cs typeface="Segoe UI"/>
            </a:endParaRPr>
          </a:p>
        </p:txBody>
      </p:sp>
      <p:sp>
        <p:nvSpPr>
          <p:cNvPr id="5" name="object 5" descr="$PPTXTitle"/>
          <p:cNvSpPr txBox="1">
            <a:spLocks noGrp="1"/>
          </p:cNvSpPr>
          <p:nvPr>
            <p:ph type="title"/>
          </p:nvPr>
        </p:nvSpPr>
        <p:spPr>
          <a:xfrm>
            <a:off x="257683" y="23571"/>
            <a:ext cx="11676633" cy="895809"/>
          </a:xfrm>
          <a:prstGeom prst="rect">
            <a:avLst/>
          </a:prstGeom>
        </p:spPr>
        <p:txBody>
          <a:bodyPr vert="horz" wrap="square" lIns="0" tIns="460425" rIns="0" bIns="0" rtlCol="0">
            <a:spAutoFit/>
          </a:bodyPr>
          <a:lstStyle/>
          <a:p>
            <a:pPr marL="319405">
              <a:lnSpc>
                <a:spcPct val="100000"/>
              </a:lnSpc>
              <a:spcBef>
                <a:spcPts val="95"/>
              </a:spcBef>
            </a:pPr>
            <a:r>
              <a:rPr sz="2800" spc="-10" dirty="0" err="1"/>
              <a:t>Hjälpmedelskostnader</a:t>
            </a:r>
            <a:r>
              <a:rPr sz="2800" spc="-55" dirty="0"/>
              <a:t> </a:t>
            </a:r>
            <a:r>
              <a:rPr sz="2800" dirty="0"/>
              <a:t>Hjälpmedel</a:t>
            </a:r>
            <a:r>
              <a:rPr lang="sv-SE" sz="2800" dirty="0"/>
              <a:t> SAM</a:t>
            </a:r>
            <a:r>
              <a:rPr sz="2800" spc="-60" dirty="0"/>
              <a:t> </a:t>
            </a:r>
            <a:r>
              <a:rPr sz="2800" dirty="0"/>
              <a:t>per</a:t>
            </a:r>
            <a:r>
              <a:rPr sz="2800" spc="-95" dirty="0"/>
              <a:t> </a:t>
            </a:r>
            <a:r>
              <a:rPr sz="2800" dirty="0"/>
              <a:t>1000</a:t>
            </a:r>
            <a:r>
              <a:rPr sz="2800" spc="-95" dirty="0"/>
              <a:t> </a:t>
            </a:r>
            <a:r>
              <a:rPr sz="2800" dirty="0"/>
              <a:t>listade</a:t>
            </a:r>
            <a:r>
              <a:rPr sz="2800" spc="-80" dirty="0"/>
              <a:t> </a:t>
            </a:r>
            <a:r>
              <a:rPr sz="2800" spc="-20" dirty="0"/>
              <a:t>2025</a:t>
            </a:r>
            <a:endParaRPr sz="2800" dirty="0"/>
          </a:p>
        </p:txBody>
      </p:sp>
      <p:sp>
        <p:nvSpPr>
          <p:cNvPr id="6" name="object 6"/>
          <p:cNvSpPr/>
          <p:nvPr/>
        </p:nvSpPr>
        <p:spPr>
          <a:xfrm>
            <a:off x="1998726" y="2099817"/>
            <a:ext cx="7614920" cy="0"/>
          </a:xfrm>
          <a:custGeom>
            <a:avLst/>
            <a:gdLst/>
            <a:ahLst/>
            <a:cxnLst/>
            <a:rect l="l" t="t" r="r" b="b"/>
            <a:pathLst>
              <a:path w="7614920">
                <a:moveTo>
                  <a:pt x="0" y="0"/>
                </a:moveTo>
                <a:lnTo>
                  <a:pt x="7614793" y="0"/>
                </a:lnTo>
              </a:path>
            </a:pathLst>
          </a:custGeom>
          <a:ln w="9525">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7" name="object 7"/>
          <p:cNvGrpSpPr/>
          <p:nvPr/>
        </p:nvGrpSpPr>
        <p:grpSpPr>
          <a:xfrm>
            <a:off x="1998726" y="2310193"/>
            <a:ext cx="7614920" cy="1946910"/>
            <a:chOff x="1998726" y="2310193"/>
            <a:chExt cx="7614920" cy="1946910"/>
          </a:xfrm>
        </p:grpSpPr>
        <p:sp>
          <p:nvSpPr>
            <p:cNvPr id="8" name="object 8"/>
            <p:cNvSpPr/>
            <p:nvPr/>
          </p:nvSpPr>
          <p:spPr>
            <a:xfrm>
              <a:off x="1998726" y="2314955"/>
              <a:ext cx="7614920" cy="1722120"/>
            </a:xfrm>
            <a:custGeom>
              <a:avLst/>
              <a:gdLst/>
              <a:ahLst/>
              <a:cxnLst/>
              <a:rect l="l" t="t" r="r" b="b"/>
              <a:pathLst>
                <a:path w="7614920" h="1722120">
                  <a:moveTo>
                    <a:pt x="0" y="1722120"/>
                  </a:moveTo>
                  <a:lnTo>
                    <a:pt x="61722" y="1722120"/>
                  </a:lnTo>
                </a:path>
                <a:path w="7614920" h="1722120">
                  <a:moveTo>
                    <a:pt x="119634" y="1722120"/>
                  </a:moveTo>
                  <a:lnTo>
                    <a:pt x="243078" y="1722120"/>
                  </a:lnTo>
                </a:path>
                <a:path w="7614920" h="1722120">
                  <a:moveTo>
                    <a:pt x="300990" y="1722120"/>
                  </a:moveTo>
                  <a:lnTo>
                    <a:pt x="424434" y="1722120"/>
                  </a:lnTo>
                </a:path>
                <a:path w="7614920" h="1722120">
                  <a:moveTo>
                    <a:pt x="482346" y="1722120"/>
                  </a:moveTo>
                  <a:lnTo>
                    <a:pt x="605790" y="1722120"/>
                  </a:lnTo>
                </a:path>
                <a:path w="7614920" h="1722120">
                  <a:moveTo>
                    <a:pt x="663701" y="1722120"/>
                  </a:moveTo>
                  <a:lnTo>
                    <a:pt x="787146" y="1722120"/>
                  </a:lnTo>
                </a:path>
                <a:path w="7614920" h="1722120">
                  <a:moveTo>
                    <a:pt x="843534" y="1722120"/>
                  </a:moveTo>
                  <a:lnTo>
                    <a:pt x="968501" y="1722120"/>
                  </a:lnTo>
                </a:path>
                <a:path w="7614920" h="1722120">
                  <a:moveTo>
                    <a:pt x="1024890" y="1722120"/>
                  </a:moveTo>
                  <a:lnTo>
                    <a:pt x="1149858" y="1722120"/>
                  </a:lnTo>
                </a:path>
                <a:path w="7614920" h="1722120">
                  <a:moveTo>
                    <a:pt x="1206246" y="1722120"/>
                  </a:moveTo>
                  <a:lnTo>
                    <a:pt x="1331214" y="1722120"/>
                  </a:lnTo>
                </a:path>
                <a:path w="7614920" h="1722120">
                  <a:moveTo>
                    <a:pt x="1387602" y="1722120"/>
                  </a:moveTo>
                  <a:lnTo>
                    <a:pt x="1512570" y="1722120"/>
                  </a:lnTo>
                </a:path>
                <a:path w="7614920" h="1722120">
                  <a:moveTo>
                    <a:pt x="1568958" y="1722120"/>
                  </a:moveTo>
                  <a:lnTo>
                    <a:pt x="1693926" y="1722120"/>
                  </a:lnTo>
                </a:path>
                <a:path w="7614920" h="1722120">
                  <a:moveTo>
                    <a:pt x="1750314" y="1722120"/>
                  </a:moveTo>
                  <a:lnTo>
                    <a:pt x="1875282" y="1722120"/>
                  </a:lnTo>
                </a:path>
                <a:path w="7614920" h="1722120">
                  <a:moveTo>
                    <a:pt x="1931670" y="1722120"/>
                  </a:moveTo>
                  <a:lnTo>
                    <a:pt x="2056638" y="1722120"/>
                  </a:lnTo>
                </a:path>
                <a:path w="7614920" h="1722120">
                  <a:moveTo>
                    <a:pt x="2113026" y="1722120"/>
                  </a:moveTo>
                  <a:lnTo>
                    <a:pt x="2237994" y="1722120"/>
                  </a:lnTo>
                </a:path>
                <a:path w="7614920" h="1722120">
                  <a:moveTo>
                    <a:pt x="2294382" y="1722120"/>
                  </a:moveTo>
                  <a:lnTo>
                    <a:pt x="2419350" y="1722120"/>
                  </a:lnTo>
                </a:path>
                <a:path w="7614920" h="1722120">
                  <a:moveTo>
                    <a:pt x="2475738" y="1722120"/>
                  </a:moveTo>
                  <a:lnTo>
                    <a:pt x="2600706" y="1722120"/>
                  </a:lnTo>
                </a:path>
                <a:path w="7614920" h="1722120">
                  <a:moveTo>
                    <a:pt x="2657094" y="1722120"/>
                  </a:moveTo>
                  <a:lnTo>
                    <a:pt x="2782062" y="1722120"/>
                  </a:lnTo>
                </a:path>
                <a:path w="7614920" h="1722120">
                  <a:moveTo>
                    <a:pt x="2838450" y="1722120"/>
                  </a:moveTo>
                  <a:lnTo>
                    <a:pt x="2963418" y="1722120"/>
                  </a:lnTo>
                </a:path>
                <a:path w="7614920" h="1722120">
                  <a:moveTo>
                    <a:pt x="3019806" y="1722120"/>
                  </a:moveTo>
                  <a:lnTo>
                    <a:pt x="3144774" y="1722120"/>
                  </a:lnTo>
                </a:path>
                <a:path w="7614920" h="1722120">
                  <a:moveTo>
                    <a:pt x="3201162" y="1722120"/>
                  </a:moveTo>
                  <a:lnTo>
                    <a:pt x="3326129" y="1722120"/>
                  </a:lnTo>
                </a:path>
                <a:path w="7614920" h="1722120">
                  <a:moveTo>
                    <a:pt x="3382518" y="1722120"/>
                  </a:moveTo>
                  <a:lnTo>
                    <a:pt x="3507486" y="1722120"/>
                  </a:lnTo>
                </a:path>
                <a:path w="7614920" h="1722120">
                  <a:moveTo>
                    <a:pt x="3563874" y="1722120"/>
                  </a:moveTo>
                  <a:lnTo>
                    <a:pt x="3688841" y="1722120"/>
                  </a:lnTo>
                </a:path>
                <a:path w="7614920" h="1722120">
                  <a:moveTo>
                    <a:pt x="3745229" y="1722120"/>
                  </a:moveTo>
                  <a:lnTo>
                    <a:pt x="3870198" y="1722120"/>
                  </a:lnTo>
                </a:path>
                <a:path w="7614920" h="1722120">
                  <a:moveTo>
                    <a:pt x="3926586" y="1722120"/>
                  </a:moveTo>
                  <a:lnTo>
                    <a:pt x="4051554" y="1722120"/>
                  </a:lnTo>
                </a:path>
                <a:path w="7614920" h="1722120">
                  <a:moveTo>
                    <a:pt x="4107941" y="1722120"/>
                  </a:moveTo>
                  <a:lnTo>
                    <a:pt x="4232910" y="1722120"/>
                  </a:lnTo>
                </a:path>
                <a:path w="7614920" h="1722120">
                  <a:moveTo>
                    <a:pt x="4289298" y="1722120"/>
                  </a:moveTo>
                  <a:lnTo>
                    <a:pt x="4414266" y="1722120"/>
                  </a:lnTo>
                </a:path>
                <a:path w="7614920" h="1722120">
                  <a:moveTo>
                    <a:pt x="4470654" y="1722120"/>
                  </a:moveTo>
                  <a:lnTo>
                    <a:pt x="4595622" y="1722120"/>
                  </a:lnTo>
                </a:path>
                <a:path w="7614920" h="1722120">
                  <a:moveTo>
                    <a:pt x="4652009" y="1722120"/>
                  </a:moveTo>
                  <a:lnTo>
                    <a:pt x="4775454" y="1722120"/>
                  </a:lnTo>
                </a:path>
                <a:path w="7614920" h="1722120">
                  <a:moveTo>
                    <a:pt x="4833366" y="1722120"/>
                  </a:moveTo>
                  <a:lnTo>
                    <a:pt x="4956809" y="1722120"/>
                  </a:lnTo>
                </a:path>
                <a:path w="7614920" h="1722120">
                  <a:moveTo>
                    <a:pt x="5014722" y="1722120"/>
                  </a:moveTo>
                  <a:lnTo>
                    <a:pt x="5138166" y="1722120"/>
                  </a:lnTo>
                </a:path>
                <a:path w="7614920" h="1722120">
                  <a:moveTo>
                    <a:pt x="5196078" y="1722120"/>
                  </a:moveTo>
                  <a:lnTo>
                    <a:pt x="5319522" y="1722120"/>
                  </a:lnTo>
                </a:path>
                <a:path w="7614920" h="1722120">
                  <a:moveTo>
                    <a:pt x="5377433" y="1722120"/>
                  </a:moveTo>
                  <a:lnTo>
                    <a:pt x="5500878" y="1722120"/>
                  </a:lnTo>
                </a:path>
                <a:path w="7614920" h="1722120">
                  <a:moveTo>
                    <a:pt x="5558790" y="1722120"/>
                  </a:moveTo>
                  <a:lnTo>
                    <a:pt x="5682233" y="1722120"/>
                  </a:lnTo>
                </a:path>
                <a:path w="7614920" h="1722120">
                  <a:moveTo>
                    <a:pt x="5740146" y="1722120"/>
                  </a:moveTo>
                  <a:lnTo>
                    <a:pt x="5863590" y="1722120"/>
                  </a:lnTo>
                </a:path>
                <a:path w="7614920" h="1722120">
                  <a:moveTo>
                    <a:pt x="5921502" y="1722120"/>
                  </a:moveTo>
                  <a:lnTo>
                    <a:pt x="6044946" y="1722120"/>
                  </a:lnTo>
                </a:path>
                <a:path w="7614920" h="1722120">
                  <a:moveTo>
                    <a:pt x="6102858" y="1722120"/>
                  </a:moveTo>
                  <a:lnTo>
                    <a:pt x="6226302" y="1722120"/>
                  </a:lnTo>
                </a:path>
                <a:path w="7614920" h="1722120">
                  <a:moveTo>
                    <a:pt x="6282690" y="1722120"/>
                  </a:moveTo>
                  <a:lnTo>
                    <a:pt x="6407658" y="1722120"/>
                  </a:lnTo>
                </a:path>
                <a:path w="7614920" h="1722120">
                  <a:moveTo>
                    <a:pt x="6464046" y="1722120"/>
                  </a:moveTo>
                  <a:lnTo>
                    <a:pt x="6589014" y="1722120"/>
                  </a:lnTo>
                </a:path>
                <a:path w="7614920" h="1722120">
                  <a:moveTo>
                    <a:pt x="6645402" y="1722120"/>
                  </a:moveTo>
                  <a:lnTo>
                    <a:pt x="6770370" y="1722120"/>
                  </a:lnTo>
                </a:path>
                <a:path w="7614920" h="1722120">
                  <a:moveTo>
                    <a:pt x="6826758" y="1722120"/>
                  </a:moveTo>
                  <a:lnTo>
                    <a:pt x="6951726" y="1722120"/>
                  </a:lnTo>
                </a:path>
                <a:path w="7614920" h="1722120">
                  <a:moveTo>
                    <a:pt x="7008114" y="1722120"/>
                  </a:moveTo>
                  <a:lnTo>
                    <a:pt x="7133082" y="1722120"/>
                  </a:lnTo>
                </a:path>
                <a:path w="7614920" h="1722120">
                  <a:moveTo>
                    <a:pt x="7189470" y="1722120"/>
                  </a:moveTo>
                  <a:lnTo>
                    <a:pt x="7314438" y="1722120"/>
                  </a:lnTo>
                </a:path>
                <a:path w="7614920" h="1722120">
                  <a:moveTo>
                    <a:pt x="7370826" y="1722120"/>
                  </a:moveTo>
                  <a:lnTo>
                    <a:pt x="7495794" y="1722120"/>
                  </a:lnTo>
                </a:path>
                <a:path w="7614920" h="1722120">
                  <a:moveTo>
                    <a:pt x="7552182" y="1722120"/>
                  </a:moveTo>
                  <a:lnTo>
                    <a:pt x="7614793" y="1722120"/>
                  </a:lnTo>
                </a:path>
                <a:path w="7614920" h="1722120">
                  <a:moveTo>
                    <a:pt x="3926586" y="1507236"/>
                  </a:moveTo>
                  <a:lnTo>
                    <a:pt x="4051554" y="1507236"/>
                  </a:lnTo>
                </a:path>
                <a:path w="7614920" h="1722120">
                  <a:moveTo>
                    <a:pt x="2113026" y="1507236"/>
                  </a:moveTo>
                  <a:lnTo>
                    <a:pt x="2237994" y="1507236"/>
                  </a:lnTo>
                </a:path>
                <a:path w="7614920" h="1722120">
                  <a:moveTo>
                    <a:pt x="4107941" y="1507236"/>
                  </a:moveTo>
                  <a:lnTo>
                    <a:pt x="4232910" y="1507236"/>
                  </a:lnTo>
                </a:path>
                <a:path w="7614920" h="1722120">
                  <a:moveTo>
                    <a:pt x="1568958" y="1507236"/>
                  </a:moveTo>
                  <a:lnTo>
                    <a:pt x="1693926" y="1507236"/>
                  </a:lnTo>
                </a:path>
                <a:path w="7614920" h="1722120">
                  <a:moveTo>
                    <a:pt x="4289298" y="1507236"/>
                  </a:moveTo>
                  <a:lnTo>
                    <a:pt x="4414266" y="1507236"/>
                  </a:lnTo>
                </a:path>
                <a:path w="7614920" h="1722120">
                  <a:moveTo>
                    <a:pt x="2294382" y="1507236"/>
                  </a:moveTo>
                  <a:lnTo>
                    <a:pt x="2419350" y="1507236"/>
                  </a:lnTo>
                </a:path>
                <a:path w="7614920" h="1722120">
                  <a:moveTo>
                    <a:pt x="4470654" y="1507236"/>
                  </a:moveTo>
                  <a:lnTo>
                    <a:pt x="4595622" y="1507236"/>
                  </a:lnTo>
                </a:path>
                <a:path w="7614920" h="1722120">
                  <a:moveTo>
                    <a:pt x="843534" y="1507236"/>
                  </a:moveTo>
                  <a:lnTo>
                    <a:pt x="968501" y="1507236"/>
                  </a:lnTo>
                </a:path>
                <a:path w="7614920" h="1722120">
                  <a:moveTo>
                    <a:pt x="4652009" y="1507236"/>
                  </a:moveTo>
                  <a:lnTo>
                    <a:pt x="4775454" y="1507236"/>
                  </a:lnTo>
                </a:path>
                <a:path w="7614920" h="1722120">
                  <a:moveTo>
                    <a:pt x="3201162" y="1507236"/>
                  </a:moveTo>
                  <a:lnTo>
                    <a:pt x="3326129" y="1507236"/>
                  </a:lnTo>
                </a:path>
                <a:path w="7614920" h="1722120">
                  <a:moveTo>
                    <a:pt x="4833366" y="1507236"/>
                  </a:moveTo>
                  <a:lnTo>
                    <a:pt x="4956809" y="1507236"/>
                  </a:lnTo>
                </a:path>
                <a:path w="7614920" h="1722120">
                  <a:moveTo>
                    <a:pt x="3382518" y="1507236"/>
                  </a:moveTo>
                  <a:lnTo>
                    <a:pt x="3507486" y="1507236"/>
                  </a:lnTo>
                </a:path>
                <a:path w="7614920" h="1722120">
                  <a:moveTo>
                    <a:pt x="5014722" y="1507236"/>
                  </a:moveTo>
                  <a:lnTo>
                    <a:pt x="5138166" y="1507236"/>
                  </a:lnTo>
                </a:path>
                <a:path w="7614920" h="1722120">
                  <a:moveTo>
                    <a:pt x="1387602" y="1507236"/>
                  </a:moveTo>
                  <a:lnTo>
                    <a:pt x="1512570" y="1507236"/>
                  </a:lnTo>
                </a:path>
                <a:path w="7614920" h="1722120">
                  <a:moveTo>
                    <a:pt x="5196078" y="1507236"/>
                  </a:moveTo>
                  <a:lnTo>
                    <a:pt x="5319522" y="1507236"/>
                  </a:lnTo>
                </a:path>
                <a:path w="7614920" h="1722120">
                  <a:moveTo>
                    <a:pt x="3563874" y="1507236"/>
                  </a:moveTo>
                  <a:lnTo>
                    <a:pt x="3688841" y="1507236"/>
                  </a:lnTo>
                </a:path>
                <a:path w="7614920" h="1722120">
                  <a:moveTo>
                    <a:pt x="5377433" y="1507236"/>
                  </a:moveTo>
                  <a:lnTo>
                    <a:pt x="5500878" y="1507236"/>
                  </a:lnTo>
                </a:path>
                <a:path w="7614920" h="1722120">
                  <a:moveTo>
                    <a:pt x="3745229" y="1507236"/>
                  </a:moveTo>
                  <a:lnTo>
                    <a:pt x="3870198" y="1507236"/>
                  </a:lnTo>
                </a:path>
                <a:path w="7614920" h="1722120">
                  <a:moveTo>
                    <a:pt x="5558790" y="1507236"/>
                  </a:moveTo>
                  <a:lnTo>
                    <a:pt x="5682233" y="1507236"/>
                  </a:lnTo>
                </a:path>
                <a:path w="7614920" h="1722120">
                  <a:moveTo>
                    <a:pt x="1206246" y="1507236"/>
                  </a:moveTo>
                  <a:lnTo>
                    <a:pt x="1331214" y="1507236"/>
                  </a:lnTo>
                </a:path>
                <a:path w="7614920" h="1722120">
                  <a:moveTo>
                    <a:pt x="1024890" y="1507236"/>
                  </a:moveTo>
                  <a:lnTo>
                    <a:pt x="1149858" y="1507236"/>
                  </a:lnTo>
                </a:path>
                <a:path w="7614920" h="1722120">
                  <a:moveTo>
                    <a:pt x="3019806" y="1507236"/>
                  </a:moveTo>
                  <a:lnTo>
                    <a:pt x="3144774" y="1507236"/>
                  </a:lnTo>
                </a:path>
                <a:path w="7614920" h="1722120">
                  <a:moveTo>
                    <a:pt x="2657094" y="1507236"/>
                  </a:moveTo>
                  <a:lnTo>
                    <a:pt x="2782062" y="1507236"/>
                  </a:lnTo>
                </a:path>
                <a:path w="7614920" h="1722120">
                  <a:moveTo>
                    <a:pt x="482346" y="1507236"/>
                  </a:moveTo>
                  <a:lnTo>
                    <a:pt x="605790" y="1507236"/>
                  </a:lnTo>
                </a:path>
                <a:path w="7614920" h="1722120">
                  <a:moveTo>
                    <a:pt x="1750314" y="1507236"/>
                  </a:moveTo>
                  <a:lnTo>
                    <a:pt x="1875282" y="1507236"/>
                  </a:lnTo>
                </a:path>
                <a:path w="7614920" h="1722120">
                  <a:moveTo>
                    <a:pt x="2838450" y="1507236"/>
                  </a:moveTo>
                  <a:lnTo>
                    <a:pt x="2963418" y="1507236"/>
                  </a:lnTo>
                </a:path>
                <a:path w="7614920" h="1722120">
                  <a:moveTo>
                    <a:pt x="2475738" y="1507236"/>
                  </a:moveTo>
                  <a:lnTo>
                    <a:pt x="2600706" y="1507236"/>
                  </a:lnTo>
                </a:path>
                <a:path w="7614920" h="1722120">
                  <a:moveTo>
                    <a:pt x="1931670" y="1507236"/>
                  </a:moveTo>
                  <a:lnTo>
                    <a:pt x="2056638" y="1507236"/>
                  </a:lnTo>
                </a:path>
                <a:path w="7614920" h="1722120">
                  <a:moveTo>
                    <a:pt x="6464046" y="1507236"/>
                  </a:moveTo>
                  <a:lnTo>
                    <a:pt x="6589014" y="1507236"/>
                  </a:lnTo>
                </a:path>
                <a:path w="7614920" h="1722120">
                  <a:moveTo>
                    <a:pt x="0" y="1507236"/>
                  </a:moveTo>
                  <a:lnTo>
                    <a:pt x="424434" y="1507236"/>
                  </a:lnTo>
                </a:path>
                <a:path w="7614920" h="1722120">
                  <a:moveTo>
                    <a:pt x="6645402" y="1507236"/>
                  </a:moveTo>
                  <a:lnTo>
                    <a:pt x="6770370" y="1507236"/>
                  </a:lnTo>
                </a:path>
                <a:path w="7614920" h="1722120">
                  <a:moveTo>
                    <a:pt x="5921502" y="1507236"/>
                  </a:moveTo>
                  <a:lnTo>
                    <a:pt x="6044946" y="1507236"/>
                  </a:lnTo>
                </a:path>
                <a:path w="7614920" h="1722120">
                  <a:moveTo>
                    <a:pt x="6826758" y="1507236"/>
                  </a:moveTo>
                  <a:lnTo>
                    <a:pt x="6951726" y="1507236"/>
                  </a:lnTo>
                </a:path>
                <a:path w="7614920" h="1722120">
                  <a:moveTo>
                    <a:pt x="6102858" y="1507236"/>
                  </a:moveTo>
                  <a:lnTo>
                    <a:pt x="6226302" y="1507236"/>
                  </a:lnTo>
                </a:path>
                <a:path w="7614920" h="1722120">
                  <a:moveTo>
                    <a:pt x="7008114" y="1507236"/>
                  </a:moveTo>
                  <a:lnTo>
                    <a:pt x="7133082" y="1507236"/>
                  </a:lnTo>
                </a:path>
                <a:path w="7614920" h="1722120">
                  <a:moveTo>
                    <a:pt x="6282690" y="1507236"/>
                  </a:moveTo>
                  <a:lnTo>
                    <a:pt x="6407658" y="1507236"/>
                  </a:lnTo>
                </a:path>
                <a:path w="7614920" h="1722120">
                  <a:moveTo>
                    <a:pt x="7189470" y="1507236"/>
                  </a:moveTo>
                  <a:lnTo>
                    <a:pt x="7314438" y="1507236"/>
                  </a:lnTo>
                </a:path>
                <a:path w="7614920" h="1722120">
                  <a:moveTo>
                    <a:pt x="663701" y="1507236"/>
                  </a:moveTo>
                  <a:lnTo>
                    <a:pt x="787146" y="1507236"/>
                  </a:lnTo>
                </a:path>
                <a:path w="7614920" h="1722120">
                  <a:moveTo>
                    <a:pt x="7370826" y="1507236"/>
                  </a:moveTo>
                  <a:lnTo>
                    <a:pt x="7495794" y="1507236"/>
                  </a:lnTo>
                </a:path>
                <a:path w="7614920" h="1722120">
                  <a:moveTo>
                    <a:pt x="5740146" y="1507236"/>
                  </a:moveTo>
                  <a:lnTo>
                    <a:pt x="5863590" y="1507236"/>
                  </a:lnTo>
                </a:path>
                <a:path w="7614920" h="1722120">
                  <a:moveTo>
                    <a:pt x="7552182" y="1507236"/>
                  </a:moveTo>
                  <a:lnTo>
                    <a:pt x="7614793" y="1507236"/>
                  </a:lnTo>
                </a:path>
                <a:path w="7614920" h="1722120">
                  <a:moveTo>
                    <a:pt x="2657094" y="1290828"/>
                  </a:moveTo>
                  <a:lnTo>
                    <a:pt x="2782062" y="1290828"/>
                  </a:lnTo>
                </a:path>
                <a:path w="7614920" h="1722120">
                  <a:moveTo>
                    <a:pt x="4652009" y="1290828"/>
                  </a:moveTo>
                  <a:lnTo>
                    <a:pt x="4775454" y="1290828"/>
                  </a:lnTo>
                </a:path>
                <a:path w="7614920" h="1722120">
                  <a:moveTo>
                    <a:pt x="5921502" y="1290828"/>
                  </a:moveTo>
                  <a:lnTo>
                    <a:pt x="6044946" y="1290828"/>
                  </a:lnTo>
                </a:path>
                <a:path w="7614920" h="1722120">
                  <a:moveTo>
                    <a:pt x="0" y="1290828"/>
                  </a:moveTo>
                  <a:lnTo>
                    <a:pt x="2419350" y="1290828"/>
                  </a:lnTo>
                </a:path>
                <a:path w="7614920" h="1722120">
                  <a:moveTo>
                    <a:pt x="3926586" y="1290828"/>
                  </a:moveTo>
                  <a:lnTo>
                    <a:pt x="4051554" y="1290828"/>
                  </a:lnTo>
                </a:path>
                <a:path w="7614920" h="1722120">
                  <a:moveTo>
                    <a:pt x="6102858" y="1290828"/>
                  </a:moveTo>
                  <a:lnTo>
                    <a:pt x="6226302" y="1290828"/>
                  </a:lnTo>
                </a:path>
                <a:path w="7614920" h="1722120">
                  <a:moveTo>
                    <a:pt x="4833366" y="1290828"/>
                  </a:moveTo>
                  <a:lnTo>
                    <a:pt x="4956809" y="1290828"/>
                  </a:lnTo>
                </a:path>
                <a:path w="7614920" h="1722120">
                  <a:moveTo>
                    <a:pt x="3382518" y="1290828"/>
                  </a:moveTo>
                  <a:lnTo>
                    <a:pt x="3507486" y="1290828"/>
                  </a:lnTo>
                </a:path>
                <a:path w="7614920" h="1722120">
                  <a:moveTo>
                    <a:pt x="6282690" y="1290828"/>
                  </a:moveTo>
                  <a:lnTo>
                    <a:pt x="6407658" y="1290828"/>
                  </a:lnTo>
                </a:path>
                <a:path w="7614920" h="1722120">
                  <a:moveTo>
                    <a:pt x="3019806" y="1290828"/>
                  </a:moveTo>
                  <a:lnTo>
                    <a:pt x="3144774" y="1290828"/>
                  </a:lnTo>
                </a:path>
                <a:path w="7614920" h="1722120">
                  <a:moveTo>
                    <a:pt x="5014722" y="1290828"/>
                  </a:moveTo>
                  <a:lnTo>
                    <a:pt x="5138166" y="1290828"/>
                  </a:lnTo>
                </a:path>
                <a:path w="7614920" h="1722120">
                  <a:moveTo>
                    <a:pt x="6464046" y="1290828"/>
                  </a:moveTo>
                  <a:lnTo>
                    <a:pt x="6589014" y="1290828"/>
                  </a:lnTo>
                </a:path>
                <a:path w="7614920" h="1722120">
                  <a:moveTo>
                    <a:pt x="4107941" y="1290828"/>
                  </a:moveTo>
                  <a:lnTo>
                    <a:pt x="4232910" y="1290828"/>
                  </a:lnTo>
                </a:path>
                <a:path w="7614920" h="1722120">
                  <a:moveTo>
                    <a:pt x="2475738" y="1290828"/>
                  </a:moveTo>
                  <a:lnTo>
                    <a:pt x="2600706" y="1290828"/>
                  </a:lnTo>
                </a:path>
                <a:path w="7614920" h="1722120">
                  <a:moveTo>
                    <a:pt x="6645402" y="1290828"/>
                  </a:moveTo>
                  <a:lnTo>
                    <a:pt x="6770370" y="1290828"/>
                  </a:lnTo>
                </a:path>
                <a:path w="7614920" h="1722120">
                  <a:moveTo>
                    <a:pt x="5196078" y="1290828"/>
                  </a:moveTo>
                  <a:lnTo>
                    <a:pt x="5319522" y="1290828"/>
                  </a:lnTo>
                </a:path>
                <a:path w="7614920" h="1722120">
                  <a:moveTo>
                    <a:pt x="3563874" y="1290828"/>
                  </a:moveTo>
                  <a:lnTo>
                    <a:pt x="3688841" y="1290828"/>
                  </a:lnTo>
                </a:path>
                <a:path w="7614920" h="1722120">
                  <a:moveTo>
                    <a:pt x="6826758" y="1290828"/>
                  </a:moveTo>
                  <a:lnTo>
                    <a:pt x="6951726" y="1290828"/>
                  </a:lnTo>
                </a:path>
                <a:path w="7614920" h="1722120">
                  <a:moveTo>
                    <a:pt x="4289298" y="1290828"/>
                  </a:moveTo>
                  <a:lnTo>
                    <a:pt x="4414266" y="1290828"/>
                  </a:lnTo>
                </a:path>
                <a:path w="7614920" h="1722120">
                  <a:moveTo>
                    <a:pt x="5377433" y="1290828"/>
                  </a:moveTo>
                  <a:lnTo>
                    <a:pt x="5500878" y="1290828"/>
                  </a:lnTo>
                </a:path>
                <a:path w="7614920" h="1722120">
                  <a:moveTo>
                    <a:pt x="7008114" y="1290828"/>
                  </a:moveTo>
                  <a:lnTo>
                    <a:pt x="7133082" y="1290828"/>
                  </a:lnTo>
                </a:path>
                <a:path w="7614920" h="1722120">
                  <a:moveTo>
                    <a:pt x="2838450" y="1290828"/>
                  </a:moveTo>
                  <a:lnTo>
                    <a:pt x="2963418" y="1290828"/>
                  </a:lnTo>
                </a:path>
                <a:path w="7614920" h="1722120">
                  <a:moveTo>
                    <a:pt x="3201162" y="1290828"/>
                  </a:moveTo>
                  <a:lnTo>
                    <a:pt x="3326129" y="1290828"/>
                  </a:lnTo>
                </a:path>
                <a:path w="7614920" h="1722120">
                  <a:moveTo>
                    <a:pt x="7189470" y="1290828"/>
                  </a:moveTo>
                  <a:lnTo>
                    <a:pt x="7314438" y="1290828"/>
                  </a:lnTo>
                </a:path>
                <a:path w="7614920" h="1722120">
                  <a:moveTo>
                    <a:pt x="5558790" y="1290828"/>
                  </a:moveTo>
                  <a:lnTo>
                    <a:pt x="5682233" y="1290828"/>
                  </a:lnTo>
                </a:path>
                <a:path w="7614920" h="1722120">
                  <a:moveTo>
                    <a:pt x="4470654" y="1290828"/>
                  </a:moveTo>
                  <a:lnTo>
                    <a:pt x="4595622" y="1290828"/>
                  </a:lnTo>
                </a:path>
                <a:path w="7614920" h="1722120">
                  <a:moveTo>
                    <a:pt x="7370826" y="1290828"/>
                  </a:moveTo>
                  <a:lnTo>
                    <a:pt x="7495794" y="1290828"/>
                  </a:lnTo>
                </a:path>
                <a:path w="7614920" h="1722120">
                  <a:moveTo>
                    <a:pt x="3745229" y="1290828"/>
                  </a:moveTo>
                  <a:lnTo>
                    <a:pt x="3870198" y="1290828"/>
                  </a:lnTo>
                </a:path>
                <a:path w="7614920" h="1722120">
                  <a:moveTo>
                    <a:pt x="5740146" y="1290828"/>
                  </a:moveTo>
                  <a:lnTo>
                    <a:pt x="5863590" y="1290828"/>
                  </a:lnTo>
                </a:path>
                <a:path w="7614920" h="1722120">
                  <a:moveTo>
                    <a:pt x="7552182" y="1290828"/>
                  </a:moveTo>
                  <a:lnTo>
                    <a:pt x="7614793" y="1290828"/>
                  </a:lnTo>
                </a:path>
                <a:path w="7614920" h="1722120">
                  <a:moveTo>
                    <a:pt x="5377433" y="1075944"/>
                  </a:moveTo>
                  <a:lnTo>
                    <a:pt x="5500878" y="1075944"/>
                  </a:lnTo>
                </a:path>
                <a:path w="7614920" h="1722120">
                  <a:moveTo>
                    <a:pt x="4652009" y="1075944"/>
                  </a:moveTo>
                  <a:lnTo>
                    <a:pt x="4775454" y="1075944"/>
                  </a:lnTo>
                </a:path>
                <a:path w="7614920" h="1722120">
                  <a:moveTo>
                    <a:pt x="6102858" y="1075944"/>
                  </a:moveTo>
                  <a:lnTo>
                    <a:pt x="6226302" y="1075944"/>
                  </a:lnTo>
                </a:path>
                <a:path w="7614920" h="1722120">
                  <a:moveTo>
                    <a:pt x="6826758" y="1075944"/>
                  </a:moveTo>
                  <a:lnTo>
                    <a:pt x="6951726" y="1075944"/>
                  </a:lnTo>
                </a:path>
                <a:path w="7614920" h="1722120">
                  <a:moveTo>
                    <a:pt x="4289298" y="1075944"/>
                  </a:moveTo>
                  <a:lnTo>
                    <a:pt x="4414266" y="1075944"/>
                  </a:lnTo>
                </a:path>
                <a:path w="7614920" h="1722120">
                  <a:moveTo>
                    <a:pt x="4470654" y="1075944"/>
                  </a:moveTo>
                  <a:lnTo>
                    <a:pt x="4595622" y="1075944"/>
                  </a:lnTo>
                </a:path>
                <a:path w="7614920" h="1722120">
                  <a:moveTo>
                    <a:pt x="4833366" y="1075944"/>
                  </a:moveTo>
                  <a:lnTo>
                    <a:pt x="4956809" y="1075944"/>
                  </a:lnTo>
                </a:path>
                <a:path w="7614920" h="1722120">
                  <a:moveTo>
                    <a:pt x="7008114" y="1075944"/>
                  </a:moveTo>
                  <a:lnTo>
                    <a:pt x="7133082" y="1075944"/>
                  </a:lnTo>
                </a:path>
                <a:path w="7614920" h="1722120">
                  <a:moveTo>
                    <a:pt x="6282690" y="1075944"/>
                  </a:moveTo>
                  <a:lnTo>
                    <a:pt x="6407658" y="1075944"/>
                  </a:lnTo>
                </a:path>
                <a:path w="7614920" h="1722120">
                  <a:moveTo>
                    <a:pt x="5014722" y="1075944"/>
                  </a:moveTo>
                  <a:lnTo>
                    <a:pt x="5138166" y="1075944"/>
                  </a:lnTo>
                </a:path>
                <a:path w="7614920" h="1722120">
                  <a:moveTo>
                    <a:pt x="5558790" y="1075944"/>
                  </a:moveTo>
                  <a:lnTo>
                    <a:pt x="5682233" y="1075944"/>
                  </a:lnTo>
                </a:path>
                <a:path w="7614920" h="1722120">
                  <a:moveTo>
                    <a:pt x="7189470" y="1075944"/>
                  </a:moveTo>
                  <a:lnTo>
                    <a:pt x="7314438" y="1075944"/>
                  </a:lnTo>
                </a:path>
                <a:path w="7614920" h="1722120">
                  <a:moveTo>
                    <a:pt x="5740146" y="1075944"/>
                  </a:moveTo>
                  <a:lnTo>
                    <a:pt x="5863590" y="1075944"/>
                  </a:lnTo>
                </a:path>
                <a:path w="7614920" h="1722120">
                  <a:moveTo>
                    <a:pt x="6464046" y="1075944"/>
                  </a:moveTo>
                  <a:lnTo>
                    <a:pt x="6589014" y="1075944"/>
                  </a:lnTo>
                </a:path>
                <a:path w="7614920" h="1722120">
                  <a:moveTo>
                    <a:pt x="5196078" y="1075944"/>
                  </a:moveTo>
                  <a:lnTo>
                    <a:pt x="5319522" y="1075944"/>
                  </a:lnTo>
                </a:path>
                <a:path w="7614920" h="1722120">
                  <a:moveTo>
                    <a:pt x="7370826" y="1075944"/>
                  </a:moveTo>
                  <a:lnTo>
                    <a:pt x="7495794" y="1075944"/>
                  </a:lnTo>
                </a:path>
                <a:path w="7614920" h="1722120">
                  <a:moveTo>
                    <a:pt x="5921502" y="1075944"/>
                  </a:moveTo>
                  <a:lnTo>
                    <a:pt x="6044946" y="1075944"/>
                  </a:lnTo>
                </a:path>
                <a:path w="7614920" h="1722120">
                  <a:moveTo>
                    <a:pt x="0" y="1075944"/>
                  </a:moveTo>
                  <a:lnTo>
                    <a:pt x="4232910" y="1075944"/>
                  </a:lnTo>
                </a:path>
                <a:path w="7614920" h="1722120">
                  <a:moveTo>
                    <a:pt x="6645402" y="1075944"/>
                  </a:moveTo>
                  <a:lnTo>
                    <a:pt x="6770370" y="1075944"/>
                  </a:lnTo>
                </a:path>
                <a:path w="7614920" h="1722120">
                  <a:moveTo>
                    <a:pt x="7552182" y="1075944"/>
                  </a:moveTo>
                  <a:lnTo>
                    <a:pt x="7614793" y="1075944"/>
                  </a:lnTo>
                </a:path>
                <a:path w="7614920" h="1722120">
                  <a:moveTo>
                    <a:pt x="0" y="861060"/>
                  </a:moveTo>
                  <a:lnTo>
                    <a:pt x="6407658" y="861060"/>
                  </a:lnTo>
                </a:path>
                <a:path w="7614920" h="1722120">
                  <a:moveTo>
                    <a:pt x="6645402" y="861060"/>
                  </a:moveTo>
                  <a:lnTo>
                    <a:pt x="6770370" y="861060"/>
                  </a:lnTo>
                </a:path>
                <a:path w="7614920" h="1722120">
                  <a:moveTo>
                    <a:pt x="7370826" y="861060"/>
                  </a:moveTo>
                  <a:lnTo>
                    <a:pt x="7495794" y="861060"/>
                  </a:lnTo>
                </a:path>
                <a:path w="7614920" h="1722120">
                  <a:moveTo>
                    <a:pt x="6826758" y="861060"/>
                  </a:moveTo>
                  <a:lnTo>
                    <a:pt x="6951726" y="861060"/>
                  </a:lnTo>
                </a:path>
                <a:path w="7614920" h="1722120">
                  <a:moveTo>
                    <a:pt x="7189470" y="861060"/>
                  </a:moveTo>
                  <a:lnTo>
                    <a:pt x="7314438" y="861060"/>
                  </a:lnTo>
                </a:path>
                <a:path w="7614920" h="1722120">
                  <a:moveTo>
                    <a:pt x="7008114" y="861060"/>
                  </a:moveTo>
                  <a:lnTo>
                    <a:pt x="7133082" y="861060"/>
                  </a:lnTo>
                </a:path>
                <a:path w="7614920" h="1722120">
                  <a:moveTo>
                    <a:pt x="6464046" y="861060"/>
                  </a:moveTo>
                  <a:lnTo>
                    <a:pt x="6589014" y="861060"/>
                  </a:lnTo>
                </a:path>
                <a:path w="7614920" h="1722120">
                  <a:moveTo>
                    <a:pt x="7552182" y="861060"/>
                  </a:moveTo>
                  <a:lnTo>
                    <a:pt x="7614793" y="861060"/>
                  </a:lnTo>
                </a:path>
                <a:path w="7614920" h="1722120">
                  <a:moveTo>
                    <a:pt x="7008114" y="646176"/>
                  </a:moveTo>
                  <a:lnTo>
                    <a:pt x="7133082" y="646176"/>
                  </a:lnTo>
                </a:path>
                <a:path w="7614920" h="1722120">
                  <a:moveTo>
                    <a:pt x="0" y="646176"/>
                  </a:moveTo>
                  <a:lnTo>
                    <a:pt x="6589014" y="646176"/>
                  </a:lnTo>
                </a:path>
                <a:path w="7614920" h="1722120">
                  <a:moveTo>
                    <a:pt x="6645402" y="646176"/>
                  </a:moveTo>
                  <a:lnTo>
                    <a:pt x="6770370" y="646176"/>
                  </a:lnTo>
                </a:path>
                <a:path w="7614920" h="1722120">
                  <a:moveTo>
                    <a:pt x="6826758" y="646176"/>
                  </a:moveTo>
                  <a:lnTo>
                    <a:pt x="6951726" y="646176"/>
                  </a:lnTo>
                </a:path>
                <a:path w="7614920" h="1722120">
                  <a:moveTo>
                    <a:pt x="7370826" y="646176"/>
                  </a:moveTo>
                  <a:lnTo>
                    <a:pt x="7495794" y="646176"/>
                  </a:lnTo>
                </a:path>
                <a:path w="7614920" h="1722120">
                  <a:moveTo>
                    <a:pt x="7189470" y="646176"/>
                  </a:moveTo>
                  <a:lnTo>
                    <a:pt x="7314438" y="646176"/>
                  </a:lnTo>
                </a:path>
                <a:path w="7614920" h="1722120">
                  <a:moveTo>
                    <a:pt x="7552182" y="646176"/>
                  </a:moveTo>
                  <a:lnTo>
                    <a:pt x="7614793" y="646176"/>
                  </a:lnTo>
                </a:path>
                <a:path w="7614920" h="1722120">
                  <a:moveTo>
                    <a:pt x="0" y="431292"/>
                  </a:moveTo>
                  <a:lnTo>
                    <a:pt x="7314438" y="431292"/>
                  </a:lnTo>
                </a:path>
                <a:path w="7614920" h="1722120">
                  <a:moveTo>
                    <a:pt x="7370826" y="431292"/>
                  </a:moveTo>
                  <a:lnTo>
                    <a:pt x="7495794" y="431292"/>
                  </a:lnTo>
                </a:path>
                <a:path w="7614920" h="1722120">
                  <a:moveTo>
                    <a:pt x="7552182" y="431292"/>
                  </a:moveTo>
                  <a:lnTo>
                    <a:pt x="7614793" y="431292"/>
                  </a:lnTo>
                </a:path>
                <a:path w="7614920" h="1722120">
                  <a:moveTo>
                    <a:pt x="0" y="214884"/>
                  </a:moveTo>
                  <a:lnTo>
                    <a:pt x="7495794" y="214884"/>
                  </a:lnTo>
                </a:path>
                <a:path w="7614920" h="1722120">
                  <a:moveTo>
                    <a:pt x="7552182" y="214884"/>
                  </a:moveTo>
                  <a:lnTo>
                    <a:pt x="7614793" y="214884"/>
                  </a:lnTo>
                </a:path>
                <a:path w="7614920" h="1722120">
                  <a:moveTo>
                    <a:pt x="0" y="0"/>
                  </a:moveTo>
                  <a:lnTo>
                    <a:pt x="7614793" y="0"/>
                  </a:lnTo>
                </a:path>
              </a:pathLst>
            </a:custGeom>
            <a:ln w="9525">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p:nvPr/>
          </p:nvSpPr>
          <p:spPr>
            <a:xfrm>
              <a:off x="2060448" y="2357627"/>
              <a:ext cx="7490459" cy="1894839"/>
            </a:xfrm>
            <a:custGeom>
              <a:avLst/>
              <a:gdLst/>
              <a:ahLst/>
              <a:cxnLst/>
              <a:rect l="l" t="t" r="r" b="b"/>
              <a:pathLst>
                <a:path w="7490459" h="1894839">
                  <a:moveTo>
                    <a:pt x="57912" y="1569720"/>
                  </a:moveTo>
                  <a:lnTo>
                    <a:pt x="0" y="1569720"/>
                  </a:lnTo>
                  <a:lnTo>
                    <a:pt x="0" y="1894459"/>
                  </a:lnTo>
                  <a:lnTo>
                    <a:pt x="57912" y="1894459"/>
                  </a:lnTo>
                  <a:lnTo>
                    <a:pt x="57912" y="1569720"/>
                  </a:lnTo>
                  <a:close/>
                </a:path>
                <a:path w="7490459" h="1894839">
                  <a:moveTo>
                    <a:pt x="239268" y="1559052"/>
                  </a:moveTo>
                  <a:lnTo>
                    <a:pt x="181356" y="1559052"/>
                  </a:lnTo>
                  <a:lnTo>
                    <a:pt x="181356" y="1894459"/>
                  </a:lnTo>
                  <a:lnTo>
                    <a:pt x="239268" y="1894459"/>
                  </a:lnTo>
                  <a:lnTo>
                    <a:pt x="239268" y="1559052"/>
                  </a:lnTo>
                  <a:close/>
                </a:path>
                <a:path w="7490459" h="1894839">
                  <a:moveTo>
                    <a:pt x="420624" y="1411224"/>
                  </a:moveTo>
                  <a:lnTo>
                    <a:pt x="362712" y="1411224"/>
                  </a:lnTo>
                  <a:lnTo>
                    <a:pt x="362712" y="1894459"/>
                  </a:lnTo>
                  <a:lnTo>
                    <a:pt x="420624" y="1894459"/>
                  </a:lnTo>
                  <a:lnTo>
                    <a:pt x="420624" y="1411224"/>
                  </a:lnTo>
                  <a:close/>
                </a:path>
                <a:path w="7490459" h="1894839">
                  <a:moveTo>
                    <a:pt x="601980" y="1391412"/>
                  </a:moveTo>
                  <a:lnTo>
                    <a:pt x="544068" y="1391412"/>
                  </a:lnTo>
                  <a:lnTo>
                    <a:pt x="544068" y="1894459"/>
                  </a:lnTo>
                  <a:lnTo>
                    <a:pt x="601980" y="1894459"/>
                  </a:lnTo>
                  <a:lnTo>
                    <a:pt x="601980" y="1391412"/>
                  </a:lnTo>
                  <a:close/>
                </a:path>
                <a:path w="7490459" h="1894839">
                  <a:moveTo>
                    <a:pt x="781812" y="1385316"/>
                  </a:moveTo>
                  <a:lnTo>
                    <a:pt x="725424" y="1385316"/>
                  </a:lnTo>
                  <a:lnTo>
                    <a:pt x="725424" y="1894459"/>
                  </a:lnTo>
                  <a:lnTo>
                    <a:pt x="781812" y="1894459"/>
                  </a:lnTo>
                  <a:lnTo>
                    <a:pt x="781812" y="1385316"/>
                  </a:lnTo>
                  <a:close/>
                </a:path>
                <a:path w="7490459" h="1894839">
                  <a:moveTo>
                    <a:pt x="963168" y="1379220"/>
                  </a:moveTo>
                  <a:lnTo>
                    <a:pt x="906780" y="1379220"/>
                  </a:lnTo>
                  <a:lnTo>
                    <a:pt x="906780" y="1894459"/>
                  </a:lnTo>
                  <a:lnTo>
                    <a:pt x="963168" y="1894459"/>
                  </a:lnTo>
                  <a:lnTo>
                    <a:pt x="963168" y="1379220"/>
                  </a:lnTo>
                  <a:close/>
                </a:path>
                <a:path w="7490459" h="1894839">
                  <a:moveTo>
                    <a:pt x="1144524" y="1356360"/>
                  </a:moveTo>
                  <a:lnTo>
                    <a:pt x="1088136" y="1356360"/>
                  </a:lnTo>
                  <a:lnTo>
                    <a:pt x="1088136" y="1894459"/>
                  </a:lnTo>
                  <a:lnTo>
                    <a:pt x="1144524" y="1894459"/>
                  </a:lnTo>
                  <a:lnTo>
                    <a:pt x="1144524" y="1356360"/>
                  </a:lnTo>
                  <a:close/>
                </a:path>
                <a:path w="7490459" h="1894839">
                  <a:moveTo>
                    <a:pt x="1325880" y="1339596"/>
                  </a:moveTo>
                  <a:lnTo>
                    <a:pt x="1269492" y="1339596"/>
                  </a:lnTo>
                  <a:lnTo>
                    <a:pt x="1269492" y="1894459"/>
                  </a:lnTo>
                  <a:lnTo>
                    <a:pt x="1325880" y="1894459"/>
                  </a:lnTo>
                  <a:lnTo>
                    <a:pt x="1325880" y="1339596"/>
                  </a:lnTo>
                  <a:close/>
                </a:path>
                <a:path w="7490459" h="1894839">
                  <a:moveTo>
                    <a:pt x="1507236" y="1328928"/>
                  </a:moveTo>
                  <a:lnTo>
                    <a:pt x="1450848" y="1328928"/>
                  </a:lnTo>
                  <a:lnTo>
                    <a:pt x="1450848" y="1894459"/>
                  </a:lnTo>
                  <a:lnTo>
                    <a:pt x="1507236" y="1894459"/>
                  </a:lnTo>
                  <a:lnTo>
                    <a:pt x="1507236" y="1328928"/>
                  </a:lnTo>
                  <a:close/>
                </a:path>
                <a:path w="7490459" h="1894839">
                  <a:moveTo>
                    <a:pt x="1688592" y="1319784"/>
                  </a:moveTo>
                  <a:lnTo>
                    <a:pt x="1632204" y="1319784"/>
                  </a:lnTo>
                  <a:lnTo>
                    <a:pt x="1632204" y="1894459"/>
                  </a:lnTo>
                  <a:lnTo>
                    <a:pt x="1688592" y="1894459"/>
                  </a:lnTo>
                  <a:lnTo>
                    <a:pt x="1688592" y="1319784"/>
                  </a:lnTo>
                  <a:close/>
                </a:path>
                <a:path w="7490459" h="1894839">
                  <a:moveTo>
                    <a:pt x="1869948" y="1303020"/>
                  </a:moveTo>
                  <a:lnTo>
                    <a:pt x="1813560" y="1303020"/>
                  </a:lnTo>
                  <a:lnTo>
                    <a:pt x="1813560" y="1894459"/>
                  </a:lnTo>
                  <a:lnTo>
                    <a:pt x="1869948" y="1894459"/>
                  </a:lnTo>
                  <a:lnTo>
                    <a:pt x="1869948" y="1303020"/>
                  </a:lnTo>
                  <a:close/>
                </a:path>
                <a:path w="7490459" h="1894839">
                  <a:moveTo>
                    <a:pt x="2051304" y="1286256"/>
                  </a:moveTo>
                  <a:lnTo>
                    <a:pt x="1994916" y="1286256"/>
                  </a:lnTo>
                  <a:lnTo>
                    <a:pt x="1994916" y="1894459"/>
                  </a:lnTo>
                  <a:lnTo>
                    <a:pt x="2051304" y="1894459"/>
                  </a:lnTo>
                  <a:lnTo>
                    <a:pt x="2051304" y="1286256"/>
                  </a:lnTo>
                  <a:close/>
                </a:path>
                <a:path w="7490459" h="1894839">
                  <a:moveTo>
                    <a:pt x="2232660" y="1277112"/>
                  </a:moveTo>
                  <a:lnTo>
                    <a:pt x="2176272" y="1277112"/>
                  </a:lnTo>
                  <a:lnTo>
                    <a:pt x="2176272" y="1894459"/>
                  </a:lnTo>
                  <a:lnTo>
                    <a:pt x="2232660" y="1894459"/>
                  </a:lnTo>
                  <a:lnTo>
                    <a:pt x="2232660" y="1277112"/>
                  </a:lnTo>
                  <a:close/>
                </a:path>
                <a:path w="7490459" h="1894839">
                  <a:moveTo>
                    <a:pt x="2414016" y="1229880"/>
                  </a:moveTo>
                  <a:lnTo>
                    <a:pt x="2357628" y="1229880"/>
                  </a:lnTo>
                  <a:lnTo>
                    <a:pt x="2357628" y="1894459"/>
                  </a:lnTo>
                  <a:lnTo>
                    <a:pt x="2414016" y="1894459"/>
                  </a:lnTo>
                  <a:lnTo>
                    <a:pt x="2414016" y="1229880"/>
                  </a:lnTo>
                  <a:close/>
                </a:path>
                <a:path w="7490459" h="1894839">
                  <a:moveTo>
                    <a:pt x="2595372" y="1217676"/>
                  </a:moveTo>
                  <a:lnTo>
                    <a:pt x="2538984" y="1217676"/>
                  </a:lnTo>
                  <a:lnTo>
                    <a:pt x="2538984" y="1894459"/>
                  </a:lnTo>
                  <a:lnTo>
                    <a:pt x="2595372" y="1894459"/>
                  </a:lnTo>
                  <a:lnTo>
                    <a:pt x="2595372" y="1217676"/>
                  </a:lnTo>
                  <a:close/>
                </a:path>
                <a:path w="7490459" h="1894839">
                  <a:moveTo>
                    <a:pt x="2776728" y="1194828"/>
                  </a:moveTo>
                  <a:lnTo>
                    <a:pt x="2720340" y="1194828"/>
                  </a:lnTo>
                  <a:lnTo>
                    <a:pt x="2720340" y="1894459"/>
                  </a:lnTo>
                  <a:lnTo>
                    <a:pt x="2776728" y="1894459"/>
                  </a:lnTo>
                  <a:lnTo>
                    <a:pt x="2776728" y="1194828"/>
                  </a:lnTo>
                  <a:close/>
                </a:path>
                <a:path w="7490459" h="1894839">
                  <a:moveTo>
                    <a:pt x="2958084" y="1156716"/>
                  </a:moveTo>
                  <a:lnTo>
                    <a:pt x="2901696" y="1156716"/>
                  </a:lnTo>
                  <a:lnTo>
                    <a:pt x="2901696" y="1894459"/>
                  </a:lnTo>
                  <a:lnTo>
                    <a:pt x="2958084" y="1894459"/>
                  </a:lnTo>
                  <a:lnTo>
                    <a:pt x="2958084" y="1156716"/>
                  </a:lnTo>
                  <a:close/>
                </a:path>
                <a:path w="7490459" h="1894839">
                  <a:moveTo>
                    <a:pt x="3139440" y="1149096"/>
                  </a:moveTo>
                  <a:lnTo>
                    <a:pt x="3083052" y="1149096"/>
                  </a:lnTo>
                  <a:lnTo>
                    <a:pt x="3083052" y="1894459"/>
                  </a:lnTo>
                  <a:lnTo>
                    <a:pt x="3139440" y="1894459"/>
                  </a:lnTo>
                  <a:lnTo>
                    <a:pt x="3139440" y="1149096"/>
                  </a:lnTo>
                  <a:close/>
                </a:path>
                <a:path w="7490459" h="1894839">
                  <a:moveTo>
                    <a:pt x="3320796" y="1130808"/>
                  </a:moveTo>
                  <a:lnTo>
                    <a:pt x="3264408" y="1130808"/>
                  </a:lnTo>
                  <a:lnTo>
                    <a:pt x="3264408" y="1894459"/>
                  </a:lnTo>
                  <a:lnTo>
                    <a:pt x="3320796" y="1894459"/>
                  </a:lnTo>
                  <a:lnTo>
                    <a:pt x="3320796" y="1130808"/>
                  </a:lnTo>
                  <a:close/>
                </a:path>
                <a:path w="7490459" h="1894839">
                  <a:moveTo>
                    <a:pt x="3502152" y="1118616"/>
                  </a:moveTo>
                  <a:lnTo>
                    <a:pt x="3445764" y="1118616"/>
                  </a:lnTo>
                  <a:lnTo>
                    <a:pt x="3445764" y="1894459"/>
                  </a:lnTo>
                  <a:lnTo>
                    <a:pt x="3502152" y="1894459"/>
                  </a:lnTo>
                  <a:lnTo>
                    <a:pt x="3502152" y="1118616"/>
                  </a:lnTo>
                  <a:close/>
                </a:path>
                <a:path w="7490459" h="1894839">
                  <a:moveTo>
                    <a:pt x="3683508" y="1103376"/>
                  </a:moveTo>
                  <a:lnTo>
                    <a:pt x="3627120" y="1103376"/>
                  </a:lnTo>
                  <a:lnTo>
                    <a:pt x="3627120" y="1894459"/>
                  </a:lnTo>
                  <a:lnTo>
                    <a:pt x="3683508" y="1894459"/>
                  </a:lnTo>
                  <a:lnTo>
                    <a:pt x="3683508" y="1103376"/>
                  </a:lnTo>
                  <a:close/>
                </a:path>
                <a:path w="7490459" h="1894839">
                  <a:moveTo>
                    <a:pt x="3864864" y="1097280"/>
                  </a:moveTo>
                  <a:lnTo>
                    <a:pt x="3808476" y="1097280"/>
                  </a:lnTo>
                  <a:lnTo>
                    <a:pt x="3808476" y="1894459"/>
                  </a:lnTo>
                  <a:lnTo>
                    <a:pt x="3864864" y="1894459"/>
                  </a:lnTo>
                  <a:lnTo>
                    <a:pt x="3864864" y="1097280"/>
                  </a:lnTo>
                  <a:close/>
                </a:path>
                <a:path w="7490459" h="1894839">
                  <a:moveTo>
                    <a:pt x="4046220" y="1054608"/>
                  </a:moveTo>
                  <a:lnTo>
                    <a:pt x="3989832" y="1054608"/>
                  </a:lnTo>
                  <a:lnTo>
                    <a:pt x="3989832" y="1894459"/>
                  </a:lnTo>
                  <a:lnTo>
                    <a:pt x="4046220" y="1894459"/>
                  </a:lnTo>
                  <a:lnTo>
                    <a:pt x="4046220" y="1054608"/>
                  </a:lnTo>
                  <a:close/>
                </a:path>
                <a:path w="7490459" h="1894839">
                  <a:moveTo>
                    <a:pt x="4227576" y="984504"/>
                  </a:moveTo>
                  <a:lnTo>
                    <a:pt x="4171188" y="984504"/>
                  </a:lnTo>
                  <a:lnTo>
                    <a:pt x="4171188" y="1894459"/>
                  </a:lnTo>
                  <a:lnTo>
                    <a:pt x="4227576" y="1894459"/>
                  </a:lnTo>
                  <a:lnTo>
                    <a:pt x="4227576" y="984504"/>
                  </a:lnTo>
                  <a:close/>
                </a:path>
                <a:path w="7490459" h="1894839">
                  <a:moveTo>
                    <a:pt x="4408932" y="970788"/>
                  </a:moveTo>
                  <a:lnTo>
                    <a:pt x="4352544" y="970788"/>
                  </a:lnTo>
                  <a:lnTo>
                    <a:pt x="4352544" y="1894459"/>
                  </a:lnTo>
                  <a:lnTo>
                    <a:pt x="4408932" y="1894459"/>
                  </a:lnTo>
                  <a:lnTo>
                    <a:pt x="4408932" y="970788"/>
                  </a:lnTo>
                  <a:close/>
                </a:path>
                <a:path w="7490459" h="1894839">
                  <a:moveTo>
                    <a:pt x="4590275" y="967740"/>
                  </a:moveTo>
                  <a:lnTo>
                    <a:pt x="4533900" y="967740"/>
                  </a:lnTo>
                  <a:lnTo>
                    <a:pt x="4533900" y="1894459"/>
                  </a:lnTo>
                  <a:lnTo>
                    <a:pt x="4590275" y="1894459"/>
                  </a:lnTo>
                  <a:lnTo>
                    <a:pt x="4590275" y="967740"/>
                  </a:lnTo>
                  <a:close/>
                </a:path>
                <a:path w="7490459" h="1894839">
                  <a:moveTo>
                    <a:pt x="4771644" y="947928"/>
                  </a:moveTo>
                  <a:lnTo>
                    <a:pt x="4713732" y="947928"/>
                  </a:lnTo>
                  <a:lnTo>
                    <a:pt x="4713732" y="1894459"/>
                  </a:lnTo>
                  <a:lnTo>
                    <a:pt x="4771644" y="1894459"/>
                  </a:lnTo>
                  <a:lnTo>
                    <a:pt x="4771644" y="947928"/>
                  </a:lnTo>
                  <a:close/>
                </a:path>
                <a:path w="7490459" h="1894839">
                  <a:moveTo>
                    <a:pt x="4953000" y="937260"/>
                  </a:moveTo>
                  <a:lnTo>
                    <a:pt x="4895088" y="937260"/>
                  </a:lnTo>
                  <a:lnTo>
                    <a:pt x="4895088" y="1894459"/>
                  </a:lnTo>
                  <a:lnTo>
                    <a:pt x="4953000" y="1894459"/>
                  </a:lnTo>
                  <a:lnTo>
                    <a:pt x="4953000" y="937260"/>
                  </a:lnTo>
                  <a:close/>
                </a:path>
                <a:path w="7490459" h="1894839">
                  <a:moveTo>
                    <a:pt x="5134356" y="931164"/>
                  </a:moveTo>
                  <a:lnTo>
                    <a:pt x="5076444" y="931164"/>
                  </a:lnTo>
                  <a:lnTo>
                    <a:pt x="5076444" y="1894459"/>
                  </a:lnTo>
                  <a:lnTo>
                    <a:pt x="5134356" y="1894459"/>
                  </a:lnTo>
                  <a:lnTo>
                    <a:pt x="5134356" y="931164"/>
                  </a:lnTo>
                  <a:close/>
                </a:path>
                <a:path w="7490459" h="1894839">
                  <a:moveTo>
                    <a:pt x="5315712" y="928116"/>
                  </a:moveTo>
                  <a:lnTo>
                    <a:pt x="5257800" y="928116"/>
                  </a:lnTo>
                  <a:lnTo>
                    <a:pt x="5257800" y="1894459"/>
                  </a:lnTo>
                  <a:lnTo>
                    <a:pt x="5315712" y="1894459"/>
                  </a:lnTo>
                  <a:lnTo>
                    <a:pt x="5315712" y="928116"/>
                  </a:lnTo>
                  <a:close/>
                </a:path>
                <a:path w="7490459" h="1894839">
                  <a:moveTo>
                    <a:pt x="5497068" y="903732"/>
                  </a:moveTo>
                  <a:lnTo>
                    <a:pt x="5439156" y="903732"/>
                  </a:lnTo>
                  <a:lnTo>
                    <a:pt x="5439156" y="1894459"/>
                  </a:lnTo>
                  <a:lnTo>
                    <a:pt x="5497068" y="1894459"/>
                  </a:lnTo>
                  <a:lnTo>
                    <a:pt x="5497068" y="903732"/>
                  </a:lnTo>
                  <a:close/>
                </a:path>
                <a:path w="7490459" h="1894839">
                  <a:moveTo>
                    <a:pt x="5678424" y="894588"/>
                  </a:moveTo>
                  <a:lnTo>
                    <a:pt x="5620512" y="894588"/>
                  </a:lnTo>
                  <a:lnTo>
                    <a:pt x="5620512" y="1894459"/>
                  </a:lnTo>
                  <a:lnTo>
                    <a:pt x="5678424" y="1894459"/>
                  </a:lnTo>
                  <a:lnTo>
                    <a:pt x="5678424" y="894588"/>
                  </a:lnTo>
                  <a:close/>
                </a:path>
                <a:path w="7490459" h="1894839">
                  <a:moveTo>
                    <a:pt x="5859780" y="879348"/>
                  </a:moveTo>
                  <a:lnTo>
                    <a:pt x="5801868" y="879348"/>
                  </a:lnTo>
                  <a:lnTo>
                    <a:pt x="5801868" y="1894459"/>
                  </a:lnTo>
                  <a:lnTo>
                    <a:pt x="5859780" y="1894459"/>
                  </a:lnTo>
                  <a:lnTo>
                    <a:pt x="5859780" y="879348"/>
                  </a:lnTo>
                  <a:close/>
                </a:path>
                <a:path w="7490459" h="1894839">
                  <a:moveTo>
                    <a:pt x="6041136" y="867156"/>
                  </a:moveTo>
                  <a:lnTo>
                    <a:pt x="5983224" y="867156"/>
                  </a:lnTo>
                  <a:lnTo>
                    <a:pt x="5983224" y="1894459"/>
                  </a:lnTo>
                  <a:lnTo>
                    <a:pt x="6041136" y="1894459"/>
                  </a:lnTo>
                  <a:lnTo>
                    <a:pt x="6041136" y="867156"/>
                  </a:lnTo>
                  <a:close/>
                </a:path>
                <a:path w="7490459" h="1894839">
                  <a:moveTo>
                    <a:pt x="6220968" y="859536"/>
                  </a:moveTo>
                  <a:lnTo>
                    <a:pt x="6164580" y="859536"/>
                  </a:lnTo>
                  <a:lnTo>
                    <a:pt x="6164580" y="1894459"/>
                  </a:lnTo>
                  <a:lnTo>
                    <a:pt x="6220968" y="1894459"/>
                  </a:lnTo>
                  <a:lnTo>
                    <a:pt x="6220968" y="859536"/>
                  </a:lnTo>
                  <a:close/>
                </a:path>
                <a:path w="7490459" h="1894839">
                  <a:moveTo>
                    <a:pt x="6402324" y="710184"/>
                  </a:moveTo>
                  <a:lnTo>
                    <a:pt x="6345936" y="710184"/>
                  </a:lnTo>
                  <a:lnTo>
                    <a:pt x="6345936" y="1894459"/>
                  </a:lnTo>
                  <a:lnTo>
                    <a:pt x="6402324" y="1894459"/>
                  </a:lnTo>
                  <a:lnTo>
                    <a:pt x="6402324" y="710184"/>
                  </a:lnTo>
                  <a:close/>
                </a:path>
                <a:path w="7490459" h="1894839">
                  <a:moveTo>
                    <a:pt x="6583680" y="507492"/>
                  </a:moveTo>
                  <a:lnTo>
                    <a:pt x="6527292" y="507492"/>
                  </a:lnTo>
                  <a:lnTo>
                    <a:pt x="6527292" y="1894459"/>
                  </a:lnTo>
                  <a:lnTo>
                    <a:pt x="6583680" y="1894459"/>
                  </a:lnTo>
                  <a:lnTo>
                    <a:pt x="6583680" y="507492"/>
                  </a:lnTo>
                  <a:close/>
                </a:path>
                <a:path w="7490459" h="1894839">
                  <a:moveTo>
                    <a:pt x="6765036" y="454152"/>
                  </a:moveTo>
                  <a:lnTo>
                    <a:pt x="6708648" y="454152"/>
                  </a:lnTo>
                  <a:lnTo>
                    <a:pt x="6708648" y="1894459"/>
                  </a:lnTo>
                  <a:lnTo>
                    <a:pt x="6765036" y="1894459"/>
                  </a:lnTo>
                  <a:lnTo>
                    <a:pt x="6765036" y="454152"/>
                  </a:lnTo>
                  <a:close/>
                </a:path>
                <a:path w="7490459" h="1894839">
                  <a:moveTo>
                    <a:pt x="6946392" y="438912"/>
                  </a:moveTo>
                  <a:lnTo>
                    <a:pt x="6890004" y="438912"/>
                  </a:lnTo>
                  <a:lnTo>
                    <a:pt x="6890004" y="1894459"/>
                  </a:lnTo>
                  <a:lnTo>
                    <a:pt x="6946392" y="1894459"/>
                  </a:lnTo>
                  <a:lnTo>
                    <a:pt x="6946392" y="438912"/>
                  </a:lnTo>
                  <a:close/>
                </a:path>
                <a:path w="7490459" h="1894839">
                  <a:moveTo>
                    <a:pt x="7127748" y="384048"/>
                  </a:moveTo>
                  <a:lnTo>
                    <a:pt x="7071360" y="384048"/>
                  </a:lnTo>
                  <a:lnTo>
                    <a:pt x="7071360" y="1894459"/>
                  </a:lnTo>
                  <a:lnTo>
                    <a:pt x="7127748" y="1894459"/>
                  </a:lnTo>
                  <a:lnTo>
                    <a:pt x="7127748" y="384048"/>
                  </a:lnTo>
                  <a:close/>
                </a:path>
                <a:path w="7490459" h="1894839">
                  <a:moveTo>
                    <a:pt x="7309104" y="190500"/>
                  </a:moveTo>
                  <a:lnTo>
                    <a:pt x="7252716" y="190500"/>
                  </a:lnTo>
                  <a:lnTo>
                    <a:pt x="7252716" y="1894459"/>
                  </a:lnTo>
                  <a:lnTo>
                    <a:pt x="7309104" y="1894459"/>
                  </a:lnTo>
                  <a:lnTo>
                    <a:pt x="7309104" y="190500"/>
                  </a:lnTo>
                  <a:close/>
                </a:path>
                <a:path w="7490459" h="1894839">
                  <a:moveTo>
                    <a:pt x="7490460" y="0"/>
                  </a:moveTo>
                  <a:lnTo>
                    <a:pt x="7434072" y="0"/>
                  </a:lnTo>
                  <a:lnTo>
                    <a:pt x="7434072" y="1894459"/>
                  </a:lnTo>
                  <a:lnTo>
                    <a:pt x="7490460" y="1894459"/>
                  </a:lnTo>
                  <a:lnTo>
                    <a:pt x="7490460" y="0"/>
                  </a:lnTo>
                  <a:close/>
                </a:path>
              </a:pathLst>
            </a:custGeom>
            <a:solidFill>
              <a:srgbClr val="5B9BD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1998726" y="4252086"/>
              <a:ext cx="7614920" cy="0"/>
            </a:xfrm>
            <a:custGeom>
              <a:avLst/>
              <a:gdLst/>
              <a:ahLst/>
              <a:cxnLst/>
              <a:rect l="l" t="t" r="r" b="b"/>
              <a:pathLst>
                <a:path w="7614920">
                  <a:moveTo>
                    <a:pt x="0" y="0"/>
                  </a:moveTo>
                  <a:lnTo>
                    <a:pt x="7614793" y="0"/>
                  </a:lnTo>
                </a:path>
              </a:pathLst>
            </a:custGeom>
            <a:ln w="9525">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1" name="object 11"/>
          <p:cNvSpPr txBox="1"/>
          <p:nvPr/>
        </p:nvSpPr>
        <p:spPr>
          <a:xfrm>
            <a:off x="1506727" y="1926970"/>
            <a:ext cx="399415" cy="2393950"/>
          </a:xfrm>
          <a:prstGeom prst="rect">
            <a:avLst/>
          </a:prstGeom>
        </p:spPr>
        <p:txBody>
          <a:bodyPr vert="horz" wrap="square" lIns="0" tIns="90805" rIns="0" bIns="0" rtlCol="0">
            <a:spAutoFit/>
          </a:bodyPr>
          <a:lstStyle/>
          <a:p>
            <a:pPr marL="0" marR="5080" lvl="0" indent="0" algn="r" defTabSz="914400" eaLnBrk="1" fontAlgn="auto" latinLnBrk="0" hangingPunct="1">
              <a:lnSpc>
                <a:spcPct val="100000"/>
              </a:lnSpc>
              <a:spcBef>
                <a:spcPts val="71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500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2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450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400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350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300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2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250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200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150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2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100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50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5"/>
              </a:spcBef>
              <a:spcAft>
                <a:spcPts val="0"/>
              </a:spcAft>
              <a:buClrTx/>
              <a:buSzTx/>
              <a:buFontTx/>
              <a:buNone/>
              <a:tabLst/>
              <a:defRPr/>
            </a:pPr>
            <a:r>
              <a:rPr kumimoji="0" sz="900" b="0" i="0" u="none" strike="noStrike" kern="0" cap="none" spc="-50" normalizeH="0" baseline="0" noProof="0" dirty="0">
                <a:ln>
                  <a:noFill/>
                </a:ln>
                <a:solidFill>
                  <a:srgbClr val="585858"/>
                </a:solidFill>
                <a:effectLst/>
                <a:uLnTx/>
                <a:uFillTx/>
                <a:latin typeface="Calibri"/>
                <a:cs typeface="Calibri"/>
              </a:rPr>
              <a:t>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pic>
        <p:nvPicPr>
          <p:cNvPr id="12" name="object 12"/>
          <p:cNvPicPr/>
          <p:nvPr/>
        </p:nvPicPr>
        <p:blipFill>
          <a:blip r:embed="rId2" cstate="print"/>
          <a:stretch>
            <a:fillRect/>
          </a:stretch>
        </p:blipFill>
        <p:spPr>
          <a:xfrm>
            <a:off x="599617" y="4344289"/>
            <a:ext cx="8949766" cy="1911057"/>
          </a:xfrm>
          <a:prstGeom prst="rect">
            <a:avLst/>
          </a:prstGeom>
        </p:spPr>
      </p:pic>
      <p:sp>
        <p:nvSpPr>
          <p:cNvPr id="13" name="object 13"/>
          <p:cNvSpPr txBox="1"/>
          <p:nvPr/>
        </p:nvSpPr>
        <p:spPr>
          <a:xfrm>
            <a:off x="3576573" y="1702688"/>
            <a:ext cx="3088005"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585858"/>
                </a:solidFill>
                <a:effectLst/>
                <a:uLnTx/>
                <a:uFillTx/>
                <a:latin typeface="Calibri"/>
                <a:cs typeface="Calibri"/>
              </a:rPr>
              <a:t>Hjälpmedelskostnad</a:t>
            </a:r>
            <a:r>
              <a:rPr kumimoji="0" sz="1400" b="0" i="0" u="none" strike="noStrike" kern="0" cap="none" spc="-40" normalizeH="0" baseline="0" noProof="0" dirty="0">
                <a:ln>
                  <a:noFill/>
                </a:ln>
                <a:solidFill>
                  <a:srgbClr val="585858"/>
                </a:solidFill>
                <a:effectLst/>
                <a:uLnTx/>
                <a:uFillTx/>
                <a:latin typeface="Calibri"/>
                <a:cs typeface="Calibri"/>
              </a:rPr>
              <a:t> </a:t>
            </a:r>
            <a:r>
              <a:rPr kumimoji="0" sz="1400" b="0" i="0" u="none" strike="noStrike" kern="0" cap="none" spc="0" normalizeH="0" baseline="0" noProof="0" dirty="0">
                <a:ln>
                  <a:noFill/>
                </a:ln>
                <a:solidFill>
                  <a:srgbClr val="585858"/>
                </a:solidFill>
                <a:effectLst/>
                <a:uLnTx/>
                <a:uFillTx/>
                <a:latin typeface="Calibri"/>
                <a:cs typeface="Calibri"/>
              </a:rPr>
              <a:t>per</a:t>
            </a:r>
            <a:r>
              <a:rPr kumimoji="0" sz="1400" b="0" i="0" u="none" strike="noStrike" kern="0" cap="none" spc="-10" normalizeH="0" baseline="0" noProof="0" dirty="0">
                <a:ln>
                  <a:noFill/>
                </a:ln>
                <a:solidFill>
                  <a:srgbClr val="585858"/>
                </a:solidFill>
                <a:effectLst/>
                <a:uLnTx/>
                <a:uFillTx/>
                <a:latin typeface="Calibri"/>
                <a:cs typeface="Calibri"/>
              </a:rPr>
              <a:t> </a:t>
            </a:r>
            <a:r>
              <a:rPr kumimoji="0" sz="1400" b="0" i="0" u="none" strike="noStrike" kern="0" cap="none" spc="0" normalizeH="0" baseline="0" noProof="0" dirty="0">
                <a:ln>
                  <a:noFill/>
                </a:ln>
                <a:solidFill>
                  <a:srgbClr val="585858"/>
                </a:solidFill>
                <a:effectLst/>
                <a:uLnTx/>
                <a:uFillTx/>
                <a:latin typeface="Calibri"/>
                <a:cs typeface="Calibri"/>
              </a:rPr>
              <a:t>1000</a:t>
            </a:r>
            <a:r>
              <a:rPr kumimoji="0" sz="1400" b="0" i="0" u="none" strike="noStrike" kern="0" cap="none" spc="-20" normalizeH="0" baseline="0" noProof="0" dirty="0">
                <a:ln>
                  <a:noFill/>
                </a:ln>
                <a:solidFill>
                  <a:srgbClr val="585858"/>
                </a:solidFill>
                <a:effectLst/>
                <a:uLnTx/>
                <a:uFillTx/>
                <a:latin typeface="Calibri"/>
                <a:cs typeface="Calibri"/>
              </a:rPr>
              <a:t> </a:t>
            </a:r>
            <a:r>
              <a:rPr kumimoji="0" sz="1400" b="0" i="0" u="none" strike="noStrike" kern="0" cap="none" spc="-10" normalizeH="0" baseline="0" noProof="0" dirty="0">
                <a:ln>
                  <a:noFill/>
                </a:ln>
                <a:solidFill>
                  <a:srgbClr val="585858"/>
                </a:solidFill>
                <a:effectLst/>
                <a:uLnTx/>
                <a:uFillTx/>
                <a:latin typeface="Calibri"/>
                <a:cs typeface="Calibri"/>
              </a:rPr>
              <a:t>listade</a:t>
            </a:r>
            <a:r>
              <a:rPr kumimoji="0" sz="1400" b="0" i="0" u="none" strike="noStrike" kern="0" cap="none" spc="-30" normalizeH="0" baseline="0" noProof="0" dirty="0">
                <a:ln>
                  <a:noFill/>
                </a:ln>
                <a:solidFill>
                  <a:srgbClr val="585858"/>
                </a:solidFill>
                <a:effectLst/>
                <a:uLnTx/>
                <a:uFillTx/>
                <a:latin typeface="Calibri"/>
                <a:cs typeface="Calibri"/>
              </a:rPr>
              <a:t> </a:t>
            </a:r>
            <a:r>
              <a:rPr kumimoji="0" sz="1400" b="0" i="0" u="none" strike="noStrike" kern="0" cap="none" spc="-20" normalizeH="0" baseline="0" noProof="0" dirty="0">
                <a:ln>
                  <a:noFill/>
                </a:ln>
                <a:solidFill>
                  <a:srgbClr val="585858"/>
                </a:solidFill>
                <a:effectLst/>
                <a:uLnTx/>
                <a:uFillTx/>
                <a:latin typeface="Calibri"/>
                <a:cs typeface="Calibri"/>
              </a:rPr>
              <a:t>2025</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12192000" cy="2178050"/>
          </a:xfrm>
          <a:custGeom>
            <a:avLst/>
            <a:gdLst/>
            <a:ahLst/>
            <a:cxnLst/>
            <a:rect l="l" t="t" r="r" b="b"/>
            <a:pathLst>
              <a:path w="12192000" h="2178050">
                <a:moveTo>
                  <a:pt x="12191999" y="0"/>
                </a:moveTo>
                <a:lnTo>
                  <a:pt x="0" y="0"/>
                </a:lnTo>
                <a:lnTo>
                  <a:pt x="0" y="1486662"/>
                </a:lnTo>
                <a:lnTo>
                  <a:pt x="9316592" y="1485138"/>
                </a:lnTo>
                <a:lnTo>
                  <a:pt x="9381743" y="1483550"/>
                </a:lnTo>
                <a:lnTo>
                  <a:pt x="9456859" y="1482459"/>
                </a:lnTo>
                <a:lnTo>
                  <a:pt x="9554717" y="1481963"/>
                </a:lnTo>
                <a:lnTo>
                  <a:pt x="9642995" y="1482414"/>
                </a:lnTo>
                <a:lnTo>
                  <a:pt x="9690513" y="1483042"/>
                </a:lnTo>
                <a:lnTo>
                  <a:pt x="9739947" y="1483991"/>
                </a:lnTo>
                <a:lnTo>
                  <a:pt x="9791044" y="1485305"/>
                </a:lnTo>
                <a:lnTo>
                  <a:pt x="9843549" y="1487025"/>
                </a:lnTo>
                <a:lnTo>
                  <a:pt x="9897211" y="1489191"/>
                </a:lnTo>
                <a:lnTo>
                  <a:pt x="9951776" y="1491846"/>
                </a:lnTo>
                <a:lnTo>
                  <a:pt x="10006991" y="1495031"/>
                </a:lnTo>
                <a:lnTo>
                  <a:pt x="10062603" y="1498787"/>
                </a:lnTo>
                <a:lnTo>
                  <a:pt x="10118358" y="1503156"/>
                </a:lnTo>
                <a:lnTo>
                  <a:pt x="10174004" y="1508179"/>
                </a:lnTo>
                <a:lnTo>
                  <a:pt x="10229288" y="1513897"/>
                </a:lnTo>
                <a:lnTo>
                  <a:pt x="10283956" y="1520352"/>
                </a:lnTo>
                <a:lnTo>
                  <a:pt x="10337755" y="1527586"/>
                </a:lnTo>
                <a:lnTo>
                  <a:pt x="10390432" y="1535640"/>
                </a:lnTo>
                <a:lnTo>
                  <a:pt x="10441734" y="1544555"/>
                </a:lnTo>
                <a:lnTo>
                  <a:pt x="10491408" y="1554373"/>
                </a:lnTo>
                <a:lnTo>
                  <a:pt x="10539201" y="1565136"/>
                </a:lnTo>
                <a:lnTo>
                  <a:pt x="10584859" y="1576883"/>
                </a:lnTo>
                <a:lnTo>
                  <a:pt x="10628130" y="1589658"/>
                </a:lnTo>
                <a:lnTo>
                  <a:pt x="10668761" y="1603502"/>
                </a:lnTo>
                <a:lnTo>
                  <a:pt x="10728446" y="1626921"/>
                </a:lnTo>
                <a:lnTo>
                  <a:pt x="10785397" y="1652533"/>
                </a:lnTo>
                <a:lnTo>
                  <a:pt x="10839695" y="1680086"/>
                </a:lnTo>
                <a:lnTo>
                  <a:pt x="10891419" y="1709325"/>
                </a:lnTo>
                <a:lnTo>
                  <a:pt x="10940652" y="1739997"/>
                </a:lnTo>
                <a:lnTo>
                  <a:pt x="10987473" y="1771849"/>
                </a:lnTo>
                <a:lnTo>
                  <a:pt x="11031965" y="1804627"/>
                </a:lnTo>
                <a:lnTo>
                  <a:pt x="11074208" y="1838079"/>
                </a:lnTo>
                <a:lnTo>
                  <a:pt x="11114283" y="1871951"/>
                </a:lnTo>
                <a:lnTo>
                  <a:pt x="11152271" y="1905990"/>
                </a:lnTo>
                <a:lnTo>
                  <a:pt x="11188253" y="1939942"/>
                </a:lnTo>
                <a:lnTo>
                  <a:pt x="11222310" y="1973555"/>
                </a:lnTo>
                <a:lnTo>
                  <a:pt x="11254524" y="2006574"/>
                </a:lnTo>
                <a:lnTo>
                  <a:pt x="11284974" y="2038747"/>
                </a:lnTo>
                <a:lnTo>
                  <a:pt x="11313742" y="2069820"/>
                </a:lnTo>
                <a:lnTo>
                  <a:pt x="11390765" y="2153908"/>
                </a:lnTo>
                <a:lnTo>
                  <a:pt x="11413616" y="2178050"/>
                </a:lnTo>
                <a:lnTo>
                  <a:pt x="12191999" y="1486662"/>
                </a:lnTo>
                <a:lnTo>
                  <a:pt x="12191999" y="0"/>
                </a:lnTo>
                <a:close/>
              </a:path>
            </a:pathLst>
          </a:custGeom>
          <a:solidFill>
            <a:srgbClr val="D3EDE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descr="$PPTXTitle"/>
          <p:cNvSpPr txBox="1">
            <a:spLocks noGrp="1"/>
          </p:cNvSpPr>
          <p:nvPr>
            <p:ph type="title"/>
          </p:nvPr>
        </p:nvSpPr>
        <p:spPr>
          <a:xfrm>
            <a:off x="257683" y="23571"/>
            <a:ext cx="11676633" cy="1186401"/>
          </a:xfrm>
          <a:prstGeom prst="rect">
            <a:avLst/>
          </a:prstGeom>
        </p:spPr>
        <p:txBody>
          <a:bodyPr vert="horz" wrap="square" lIns="0" tIns="184327" rIns="0" bIns="0" rtlCol="0">
            <a:spAutoFit/>
          </a:bodyPr>
          <a:lstStyle/>
          <a:p>
            <a:pPr marL="319405" marR="5080">
              <a:lnSpc>
                <a:spcPts val="3890"/>
              </a:lnSpc>
              <a:spcBef>
                <a:spcPts val="585"/>
              </a:spcBef>
            </a:pPr>
            <a:r>
              <a:rPr sz="3600" b="0" dirty="0">
                <a:latin typeface="Segoe UI"/>
                <a:cs typeface="Segoe UI"/>
              </a:rPr>
              <a:t>Utfall</a:t>
            </a:r>
            <a:r>
              <a:rPr sz="3600" b="0" spc="-110" dirty="0">
                <a:latin typeface="Segoe UI"/>
                <a:cs typeface="Segoe UI"/>
              </a:rPr>
              <a:t> </a:t>
            </a:r>
            <a:r>
              <a:rPr sz="3600" b="0" dirty="0">
                <a:latin typeface="Segoe UI"/>
                <a:cs typeface="Segoe UI"/>
              </a:rPr>
              <a:t>hjälpmedel</a:t>
            </a:r>
            <a:r>
              <a:rPr sz="3600" b="0" spc="-90" dirty="0">
                <a:latin typeface="Segoe UI"/>
                <a:cs typeface="Segoe UI"/>
              </a:rPr>
              <a:t> </a:t>
            </a:r>
            <a:r>
              <a:rPr sz="3600" b="0" dirty="0">
                <a:latin typeface="Segoe UI"/>
                <a:cs typeface="Segoe UI"/>
              </a:rPr>
              <a:t>via</a:t>
            </a:r>
            <a:r>
              <a:rPr sz="3600" b="0" spc="-100" dirty="0">
                <a:latin typeface="Segoe UI"/>
                <a:cs typeface="Segoe UI"/>
              </a:rPr>
              <a:t> </a:t>
            </a:r>
            <a:r>
              <a:rPr sz="3600" b="0" spc="-10" dirty="0">
                <a:latin typeface="Segoe UI"/>
                <a:cs typeface="Segoe UI"/>
              </a:rPr>
              <a:t>Hjälpmedel</a:t>
            </a:r>
            <a:r>
              <a:rPr lang="sv-SE" sz="3600" b="0" spc="-10" dirty="0">
                <a:latin typeface="Segoe UI"/>
                <a:cs typeface="Segoe UI"/>
              </a:rPr>
              <a:t> SAM</a:t>
            </a:r>
            <a:r>
              <a:rPr sz="3600" b="0" spc="-90" dirty="0">
                <a:latin typeface="Segoe UI"/>
                <a:cs typeface="Segoe UI"/>
              </a:rPr>
              <a:t> </a:t>
            </a:r>
            <a:r>
              <a:rPr sz="3600" b="0" dirty="0">
                <a:latin typeface="Segoe UI"/>
                <a:cs typeface="Segoe UI"/>
              </a:rPr>
              <a:t>2025</a:t>
            </a:r>
            <a:r>
              <a:rPr sz="3600" b="0" spc="-125" dirty="0">
                <a:latin typeface="Segoe UI"/>
                <a:cs typeface="Segoe UI"/>
              </a:rPr>
              <a:t> </a:t>
            </a:r>
            <a:r>
              <a:rPr sz="3600" b="0" spc="-20" dirty="0">
                <a:latin typeface="Segoe UI"/>
                <a:cs typeface="Segoe UI"/>
              </a:rPr>
              <a:t>samt </a:t>
            </a:r>
            <a:r>
              <a:rPr sz="3600" b="0" dirty="0">
                <a:latin typeface="Segoe UI"/>
                <a:cs typeface="Segoe UI"/>
              </a:rPr>
              <a:t>fördelning</a:t>
            </a:r>
            <a:r>
              <a:rPr sz="3600" b="0" spc="-155" dirty="0">
                <a:latin typeface="Segoe UI"/>
                <a:cs typeface="Segoe UI"/>
              </a:rPr>
              <a:t> </a:t>
            </a:r>
            <a:r>
              <a:rPr sz="3600" b="0" dirty="0">
                <a:latin typeface="Segoe UI"/>
                <a:cs typeface="Segoe UI"/>
              </a:rPr>
              <a:t>hjälpmedel</a:t>
            </a:r>
            <a:r>
              <a:rPr sz="3600" b="0" spc="-150" dirty="0">
                <a:latin typeface="Segoe UI"/>
                <a:cs typeface="Segoe UI"/>
              </a:rPr>
              <a:t> </a:t>
            </a:r>
            <a:r>
              <a:rPr sz="3600" b="0" dirty="0">
                <a:latin typeface="Segoe UI"/>
                <a:cs typeface="Segoe UI"/>
              </a:rPr>
              <a:t>inom</a:t>
            </a:r>
            <a:r>
              <a:rPr sz="3600" b="0" spc="-150" dirty="0">
                <a:latin typeface="Segoe UI"/>
                <a:cs typeface="Segoe UI"/>
              </a:rPr>
              <a:t> </a:t>
            </a:r>
            <a:r>
              <a:rPr sz="3600" b="0" spc="-10" dirty="0">
                <a:latin typeface="Segoe UI"/>
                <a:cs typeface="Segoe UI"/>
              </a:rPr>
              <a:t>Primärvården</a:t>
            </a:r>
            <a:endParaRPr sz="3600" dirty="0">
              <a:latin typeface="Segoe UI"/>
              <a:cs typeface="Segoe UI"/>
            </a:endParaRPr>
          </a:p>
        </p:txBody>
      </p:sp>
      <p:grpSp>
        <p:nvGrpSpPr>
          <p:cNvPr id="4" name="object 4"/>
          <p:cNvGrpSpPr/>
          <p:nvPr/>
        </p:nvGrpSpPr>
        <p:grpSpPr>
          <a:xfrm>
            <a:off x="1435608" y="2584704"/>
            <a:ext cx="3441206" cy="3465588"/>
            <a:chOff x="1435608" y="2584704"/>
            <a:chExt cx="3441206" cy="3465588"/>
          </a:xfrm>
        </p:grpSpPr>
        <p:pic>
          <p:nvPicPr>
            <p:cNvPr id="5" name="object 5"/>
            <p:cNvPicPr/>
            <p:nvPr/>
          </p:nvPicPr>
          <p:blipFill>
            <a:blip r:embed="rId2" cstate="print"/>
            <a:stretch>
              <a:fillRect/>
            </a:stretch>
          </p:blipFill>
          <p:spPr>
            <a:xfrm>
              <a:off x="3104372" y="2596877"/>
              <a:ext cx="1772442" cy="2895647"/>
            </a:xfrm>
            <a:prstGeom prst="rect">
              <a:avLst/>
            </a:prstGeom>
          </p:spPr>
        </p:pic>
        <p:pic>
          <p:nvPicPr>
            <p:cNvPr id="6" name="object 6"/>
            <p:cNvPicPr/>
            <p:nvPr/>
          </p:nvPicPr>
          <p:blipFill>
            <a:blip r:embed="rId3" cstate="print"/>
            <a:stretch>
              <a:fillRect/>
            </a:stretch>
          </p:blipFill>
          <p:spPr>
            <a:xfrm>
              <a:off x="1726692" y="4239780"/>
              <a:ext cx="2749296" cy="1810512"/>
            </a:xfrm>
            <a:prstGeom prst="rect">
              <a:avLst/>
            </a:prstGeom>
          </p:spPr>
        </p:pic>
        <p:pic>
          <p:nvPicPr>
            <p:cNvPr id="7" name="object 7"/>
            <p:cNvPicPr/>
            <p:nvPr/>
          </p:nvPicPr>
          <p:blipFill>
            <a:blip r:embed="rId4" cstate="print"/>
            <a:stretch>
              <a:fillRect/>
            </a:stretch>
          </p:blipFill>
          <p:spPr>
            <a:xfrm>
              <a:off x="1435608" y="2584704"/>
              <a:ext cx="1808988" cy="2773680"/>
            </a:xfrm>
            <a:prstGeom prst="rect">
              <a:avLst/>
            </a:prstGeom>
          </p:spPr>
        </p:pic>
        <p:pic>
          <p:nvPicPr>
            <p:cNvPr id="8" name="object 8"/>
            <p:cNvPicPr/>
            <p:nvPr/>
          </p:nvPicPr>
          <p:blipFill>
            <a:blip r:embed="rId5" cstate="print"/>
            <a:stretch>
              <a:fillRect/>
            </a:stretch>
          </p:blipFill>
          <p:spPr>
            <a:xfrm>
              <a:off x="2990088" y="2590800"/>
              <a:ext cx="239318" cy="1808988"/>
            </a:xfrm>
            <a:prstGeom prst="rect">
              <a:avLst/>
            </a:prstGeom>
          </p:spPr>
        </p:pic>
        <p:pic>
          <p:nvPicPr>
            <p:cNvPr id="9" name="object 9"/>
            <p:cNvPicPr/>
            <p:nvPr/>
          </p:nvPicPr>
          <p:blipFill>
            <a:blip r:embed="rId6" cstate="print"/>
            <a:stretch>
              <a:fillRect/>
            </a:stretch>
          </p:blipFill>
          <p:spPr>
            <a:xfrm>
              <a:off x="3064763" y="2590800"/>
              <a:ext cx="164706" cy="1808988"/>
            </a:xfrm>
            <a:prstGeom prst="rect">
              <a:avLst/>
            </a:prstGeom>
          </p:spPr>
        </p:pic>
        <p:sp>
          <p:nvSpPr>
            <p:cNvPr id="10" name="object 10"/>
            <p:cNvSpPr/>
            <p:nvPr/>
          </p:nvSpPr>
          <p:spPr>
            <a:xfrm>
              <a:off x="3167887" y="2672207"/>
              <a:ext cx="1650364" cy="2759710"/>
            </a:xfrm>
            <a:custGeom>
              <a:avLst/>
              <a:gdLst/>
              <a:ahLst/>
              <a:cxnLst/>
              <a:rect l="l" t="t" r="r" b="b"/>
              <a:pathLst>
                <a:path w="1650364" h="2759710">
                  <a:moveTo>
                    <a:pt x="0" y="0"/>
                  </a:moveTo>
                  <a:lnTo>
                    <a:pt x="0" y="1649983"/>
                  </a:lnTo>
                  <a:lnTo>
                    <a:pt x="1221104" y="2759582"/>
                  </a:lnTo>
                  <a:lnTo>
                    <a:pt x="1253614" y="2722707"/>
                  </a:lnTo>
                  <a:lnTo>
                    <a:pt x="1284931" y="2684979"/>
                  </a:lnTo>
                  <a:lnTo>
                    <a:pt x="1315046" y="2646427"/>
                  </a:lnTo>
                  <a:lnTo>
                    <a:pt x="1343945" y="2607082"/>
                  </a:lnTo>
                  <a:lnTo>
                    <a:pt x="1371619" y="2566972"/>
                  </a:lnTo>
                  <a:lnTo>
                    <a:pt x="1398055" y="2526128"/>
                  </a:lnTo>
                  <a:lnTo>
                    <a:pt x="1423241" y="2484579"/>
                  </a:lnTo>
                  <a:lnTo>
                    <a:pt x="1447167" y="2442356"/>
                  </a:lnTo>
                  <a:lnTo>
                    <a:pt x="1469820" y="2399486"/>
                  </a:lnTo>
                  <a:lnTo>
                    <a:pt x="1491190" y="2356001"/>
                  </a:lnTo>
                  <a:lnTo>
                    <a:pt x="1511264" y="2311929"/>
                  </a:lnTo>
                  <a:lnTo>
                    <a:pt x="1530032" y="2267301"/>
                  </a:lnTo>
                  <a:lnTo>
                    <a:pt x="1547481" y="2222147"/>
                  </a:lnTo>
                  <a:lnTo>
                    <a:pt x="1563601" y="2176494"/>
                  </a:lnTo>
                  <a:lnTo>
                    <a:pt x="1578379" y="2130375"/>
                  </a:lnTo>
                  <a:lnTo>
                    <a:pt x="1591804" y="2083817"/>
                  </a:lnTo>
                  <a:lnTo>
                    <a:pt x="1603865" y="2036851"/>
                  </a:lnTo>
                  <a:lnTo>
                    <a:pt x="1614550" y="1989507"/>
                  </a:lnTo>
                  <a:lnTo>
                    <a:pt x="1623848" y="1941813"/>
                  </a:lnTo>
                  <a:lnTo>
                    <a:pt x="1631747" y="1893800"/>
                  </a:lnTo>
                  <a:lnTo>
                    <a:pt x="1638236" y="1845498"/>
                  </a:lnTo>
                  <a:lnTo>
                    <a:pt x="1643303" y="1796935"/>
                  </a:lnTo>
                  <a:lnTo>
                    <a:pt x="1646936" y="1748142"/>
                  </a:lnTo>
                  <a:lnTo>
                    <a:pt x="1649124" y="1699148"/>
                  </a:lnTo>
                  <a:lnTo>
                    <a:pt x="1649857" y="1649983"/>
                  </a:lnTo>
                  <a:lnTo>
                    <a:pt x="1649153" y="1601336"/>
                  </a:lnTo>
                  <a:lnTo>
                    <a:pt x="1647056" y="1553038"/>
                  </a:lnTo>
                  <a:lnTo>
                    <a:pt x="1643584" y="1505109"/>
                  </a:lnTo>
                  <a:lnTo>
                    <a:pt x="1638757" y="1457567"/>
                  </a:lnTo>
                  <a:lnTo>
                    <a:pt x="1632594" y="1410433"/>
                  </a:lnTo>
                  <a:lnTo>
                    <a:pt x="1625115" y="1363726"/>
                  </a:lnTo>
                  <a:lnTo>
                    <a:pt x="1616339" y="1317465"/>
                  </a:lnTo>
                  <a:lnTo>
                    <a:pt x="1606284" y="1271669"/>
                  </a:lnTo>
                  <a:lnTo>
                    <a:pt x="1594972" y="1226358"/>
                  </a:lnTo>
                  <a:lnTo>
                    <a:pt x="1582420" y="1181551"/>
                  </a:lnTo>
                  <a:lnTo>
                    <a:pt x="1568648" y="1137267"/>
                  </a:lnTo>
                  <a:lnTo>
                    <a:pt x="1553676" y="1093526"/>
                  </a:lnTo>
                  <a:lnTo>
                    <a:pt x="1537522" y="1050348"/>
                  </a:lnTo>
                  <a:lnTo>
                    <a:pt x="1520207" y="1007750"/>
                  </a:lnTo>
                  <a:lnTo>
                    <a:pt x="1501750" y="965754"/>
                  </a:lnTo>
                  <a:lnTo>
                    <a:pt x="1482169" y="924378"/>
                  </a:lnTo>
                  <a:lnTo>
                    <a:pt x="1461485" y="883642"/>
                  </a:lnTo>
                  <a:lnTo>
                    <a:pt x="1439716" y="843564"/>
                  </a:lnTo>
                  <a:lnTo>
                    <a:pt x="1416882" y="804164"/>
                  </a:lnTo>
                  <a:lnTo>
                    <a:pt x="1393002" y="765463"/>
                  </a:lnTo>
                  <a:lnTo>
                    <a:pt x="1368096" y="727478"/>
                  </a:lnTo>
                  <a:lnTo>
                    <a:pt x="1342183" y="690229"/>
                  </a:lnTo>
                  <a:lnTo>
                    <a:pt x="1315282" y="653736"/>
                  </a:lnTo>
                  <a:lnTo>
                    <a:pt x="1287412" y="618018"/>
                  </a:lnTo>
                  <a:lnTo>
                    <a:pt x="1258594" y="583094"/>
                  </a:lnTo>
                  <a:lnTo>
                    <a:pt x="1228846" y="548984"/>
                  </a:lnTo>
                  <a:lnTo>
                    <a:pt x="1198187" y="515707"/>
                  </a:lnTo>
                  <a:lnTo>
                    <a:pt x="1166637" y="483282"/>
                  </a:lnTo>
                  <a:lnTo>
                    <a:pt x="1134216" y="451729"/>
                  </a:lnTo>
                  <a:lnTo>
                    <a:pt x="1100942" y="421067"/>
                  </a:lnTo>
                  <a:lnTo>
                    <a:pt x="1066836" y="391316"/>
                  </a:lnTo>
                  <a:lnTo>
                    <a:pt x="1031915" y="362494"/>
                  </a:lnTo>
                  <a:lnTo>
                    <a:pt x="996200" y="334621"/>
                  </a:lnTo>
                  <a:lnTo>
                    <a:pt x="959711" y="307717"/>
                  </a:lnTo>
                  <a:lnTo>
                    <a:pt x="922465" y="281800"/>
                  </a:lnTo>
                  <a:lnTo>
                    <a:pt x="884483" y="256891"/>
                  </a:lnTo>
                  <a:lnTo>
                    <a:pt x="845785" y="233008"/>
                  </a:lnTo>
                  <a:lnTo>
                    <a:pt x="806388" y="210171"/>
                  </a:lnTo>
                  <a:lnTo>
                    <a:pt x="766313" y="188399"/>
                  </a:lnTo>
                  <a:lnTo>
                    <a:pt x="725580" y="167712"/>
                  </a:lnTo>
                  <a:lnTo>
                    <a:pt x="684206" y="148129"/>
                  </a:lnTo>
                  <a:lnTo>
                    <a:pt x="642213" y="129668"/>
                  </a:lnTo>
                  <a:lnTo>
                    <a:pt x="599618" y="112351"/>
                  </a:lnTo>
                  <a:lnTo>
                    <a:pt x="556442" y="96195"/>
                  </a:lnTo>
                  <a:lnTo>
                    <a:pt x="512703" y="81221"/>
                  </a:lnTo>
                  <a:lnTo>
                    <a:pt x="468422" y="67447"/>
                  </a:lnTo>
                  <a:lnTo>
                    <a:pt x="423617" y="54893"/>
                  </a:lnTo>
                  <a:lnTo>
                    <a:pt x="378307" y="43579"/>
                  </a:lnTo>
                  <a:lnTo>
                    <a:pt x="332513" y="33523"/>
                  </a:lnTo>
                  <a:lnTo>
                    <a:pt x="286253" y="24745"/>
                  </a:lnTo>
                  <a:lnTo>
                    <a:pt x="239547" y="17264"/>
                  </a:lnTo>
                  <a:lnTo>
                    <a:pt x="192414" y="11101"/>
                  </a:lnTo>
                  <a:lnTo>
                    <a:pt x="144873" y="6273"/>
                  </a:lnTo>
                  <a:lnTo>
                    <a:pt x="96945" y="2801"/>
                  </a:lnTo>
                  <a:lnTo>
                    <a:pt x="48647" y="703"/>
                  </a:lnTo>
                  <a:lnTo>
                    <a:pt x="0" y="0"/>
                  </a:lnTo>
                  <a:close/>
                </a:path>
              </a:pathLst>
            </a:custGeom>
            <a:solidFill>
              <a:srgbClr val="5B9BD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1" name="object 11"/>
            <p:cNvSpPr/>
            <p:nvPr/>
          </p:nvSpPr>
          <p:spPr>
            <a:xfrm>
              <a:off x="1817878" y="4322191"/>
              <a:ext cx="2571115" cy="1650364"/>
            </a:xfrm>
            <a:custGeom>
              <a:avLst/>
              <a:gdLst/>
              <a:ahLst/>
              <a:cxnLst/>
              <a:rect l="l" t="t" r="r" b="b"/>
              <a:pathLst>
                <a:path w="2571115" h="1650364">
                  <a:moveTo>
                    <a:pt x="1350010" y="0"/>
                  </a:moveTo>
                  <a:lnTo>
                    <a:pt x="0" y="948562"/>
                  </a:lnTo>
                  <a:lnTo>
                    <a:pt x="30592" y="990678"/>
                  </a:lnTo>
                  <a:lnTo>
                    <a:pt x="62479" y="1031775"/>
                  </a:lnTo>
                  <a:lnTo>
                    <a:pt x="95635" y="1071827"/>
                  </a:lnTo>
                  <a:lnTo>
                    <a:pt x="130033" y="1110810"/>
                  </a:lnTo>
                  <a:lnTo>
                    <a:pt x="165646" y="1148700"/>
                  </a:lnTo>
                  <a:lnTo>
                    <a:pt x="202447" y="1185473"/>
                  </a:lnTo>
                  <a:lnTo>
                    <a:pt x="240411" y="1221104"/>
                  </a:lnTo>
                  <a:lnTo>
                    <a:pt x="276886" y="1253298"/>
                  </a:lnTo>
                  <a:lnTo>
                    <a:pt x="314040" y="1284225"/>
                  </a:lnTo>
                  <a:lnTo>
                    <a:pt x="351846" y="1313887"/>
                  </a:lnTo>
                  <a:lnTo>
                    <a:pt x="390276" y="1342284"/>
                  </a:lnTo>
                  <a:lnTo>
                    <a:pt x="429303" y="1369419"/>
                  </a:lnTo>
                  <a:lnTo>
                    <a:pt x="468899" y="1395293"/>
                  </a:lnTo>
                  <a:lnTo>
                    <a:pt x="509037" y="1419906"/>
                  </a:lnTo>
                  <a:lnTo>
                    <a:pt x="549691" y="1443261"/>
                  </a:lnTo>
                  <a:lnTo>
                    <a:pt x="590832" y="1465359"/>
                  </a:lnTo>
                  <a:lnTo>
                    <a:pt x="632433" y="1486200"/>
                  </a:lnTo>
                  <a:lnTo>
                    <a:pt x="674467" y="1505786"/>
                  </a:lnTo>
                  <a:lnTo>
                    <a:pt x="716907" y="1524119"/>
                  </a:lnTo>
                  <a:lnTo>
                    <a:pt x="759725" y="1541200"/>
                  </a:lnTo>
                  <a:lnTo>
                    <a:pt x="802893" y="1557029"/>
                  </a:lnTo>
                  <a:lnTo>
                    <a:pt x="846386" y="1571610"/>
                  </a:lnTo>
                  <a:lnTo>
                    <a:pt x="890175" y="1584941"/>
                  </a:lnTo>
                  <a:lnTo>
                    <a:pt x="934233" y="1597026"/>
                  </a:lnTo>
                  <a:lnTo>
                    <a:pt x="978533" y="1607865"/>
                  </a:lnTo>
                  <a:lnTo>
                    <a:pt x="1023047" y="1617460"/>
                  </a:lnTo>
                  <a:lnTo>
                    <a:pt x="1067748" y="1625812"/>
                  </a:lnTo>
                  <a:lnTo>
                    <a:pt x="1112609" y="1632922"/>
                  </a:lnTo>
                  <a:lnTo>
                    <a:pt x="1157602" y="1638791"/>
                  </a:lnTo>
                  <a:lnTo>
                    <a:pt x="1202700" y="1643421"/>
                  </a:lnTo>
                  <a:lnTo>
                    <a:pt x="1247877" y="1646814"/>
                  </a:lnTo>
                  <a:lnTo>
                    <a:pt x="1293103" y="1648970"/>
                  </a:lnTo>
                  <a:lnTo>
                    <a:pt x="1338353" y="1649890"/>
                  </a:lnTo>
                  <a:lnTo>
                    <a:pt x="1383599" y="1649577"/>
                  </a:lnTo>
                  <a:lnTo>
                    <a:pt x="1428813" y="1648031"/>
                  </a:lnTo>
                  <a:lnTo>
                    <a:pt x="1473968" y="1645254"/>
                  </a:lnTo>
                  <a:lnTo>
                    <a:pt x="1519038" y="1641246"/>
                  </a:lnTo>
                  <a:lnTo>
                    <a:pt x="1563993" y="1636010"/>
                  </a:lnTo>
                  <a:lnTo>
                    <a:pt x="1608808" y="1629547"/>
                  </a:lnTo>
                  <a:lnTo>
                    <a:pt x="1653455" y="1621857"/>
                  </a:lnTo>
                  <a:lnTo>
                    <a:pt x="1697907" y="1612943"/>
                  </a:lnTo>
                  <a:lnTo>
                    <a:pt x="1742136" y="1602805"/>
                  </a:lnTo>
                  <a:lnTo>
                    <a:pt x="1786115" y="1591445"/>
                  </a:lnTo>
                  <a:lnTo>
                    <a:pt x="1829816" y="1578864"/>
                  </a:lnTo>
                  <a:lnTo>
                    <a:pt x="1873213" y="1565064"/>
                  </a:lnTo>
                  <a:lnTo>
                    <a:pt x="1916278" y="1550045"/>
                  </a:lnTo>
                  <a:lnTo>
                    <a:pt x="1958983" y="1533810"/>
                  </a:lnTo>
                  <a:lnTo>
                    <a:pt x="2001302" y="1516358"/>
                  </a:lnTo>
                  <a:lnTo>
                    <a:pt x="2043207" y="1497693"/>
                  </a:lnTo>
                  <a:lnTo>
                    <a:pt x="2084671" y="1477814"/>
                  </a:lnTo>
                  <a:lnTo>
                    <a:pt x="2125666" y="1456724"/>
                  </a:lnTo>
                  <a:lnTo>
                    <a:pt x="2166165" y="1434423"/>
                  </a:lnTo>
                  <a:lnTo>
                    <a:pt x="2206141" y="1410913"/>
                  </a:lnTo>
                  <a:lnTo>
                    <a:pt x="2245567" y="1386195"/>
                  </a:lnTo>
                  <a:lnTo>
                    <a:pt x="2284414" y="1360271"/>
                  </a:lnTo>
                  <a:lnTo>
                    <a:pt x="2322657" y="1333141"/>
                  </a:lnTo>
                  <a:lnTo>
                    <a:pt x="2360267" y="1304808"/>
                  </a:lnTo>
                  <a:lnTo>
                    <a:pt x="2397217" y="1275272"/>
                  </a:lnTo>
                  <a:lnTo>
                    <a:pt x="2433480" y="1244534"/>
                  </a:lnTo>
                  <a:lnTo>
                    <a:pt x="2469029" y="1212597"/>
                  </a:lnTo>
                  <a:lnTo>
                    <a:pt x="2503835" y="1179461"/>
                  </a:lnTo>
                  <a:lnTo>
                    <a:pt x="2537873" y="1145128"/>
                  </a:lnTo>
                  <a:lnTo>
                    <a:pt x="2571115" y="1109598"/>
                  </a:lnTo>
                  <a:lnTo>
                    <a:pt x="1350010" y="0"/>
                  </a:lnTo>
                  <a:close/>
                </a:path>
              </a:pathLst>
            </a:custGeom>
            <a:solidFill>
              <a:srgbClr val="A4A4A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2" name="object 12"/>
            <p:cNvSpPr/>
            <p:nvPr/>
          </p:nvSpPr>
          <p:spPr>
            <a:xfrm>
              <a:off x="1517871" y="2676017"/>
              <a:ext cx="1650364" cy="2595245"/>
            </a:xfrm>
            <a:custGeom>
              <a:avLst/>
              <a:gdLst/>
              <a:ahLst/>
              <a:cxnLst/>
              <a:rect l="l" t="t" r="r" b="b"/>
              <a:pathLst>
                <a:path w="1650364" h="2595245">
                  <a:moveTo>
                    <a:pt x="1539145" y="0"/>
                  </a:moveTo>
                  <a:lnTo>
                    <a:pt x="1489070" y="4125"/>
                  </a:lnTo>
                  <a:lnTo>
                    <a:pt x="1439239" y="9763"/>
                  </a:lnTo>
                  <a:lnTo>
                    <a:pt x="1389684" y="16902"/>
                  </a:lnTo>
                  <a:lnTo>
                    <a:pt x="1340438" y="25529"/>
                  </a:lnTo>
                  <a:lnTo>
                    <a:pt x="1291532" y="35635"/>
                  </a:lnTo>
                  <a:lnTo>
                    <a:pt x="1243000" y="47206"/>
                  </a:lnTo>
                  <a:lnTo>
                    <a:pt x="1194873" y="60231"/>
                  </a:lnTo>
                  <a:lnTo>
                    <a:pt x="1147183" y="74699"/>
                  </a:lnTo>
                  <a:lnTo>
                    <a:pt x="1099963" y="90598"/>
                  </a:lnTo>
                  <a:lnTo>
                    <a:pt x="1053245" y="107916"/>
                  </a:lnTo>
                  <a:lnTo>
                    <a:pt x="1007062" y="126642"/>
                  </a:lnTo>
                  <a:lnTo>
                    <a:pt x="961446" y="146764"/>
                  </a:lnTo>
                  <a:lnTo>
                    <a:pt x="916428" y="168271"/>
                  </a:lnTo>
                  <a:lnTo>
                    <a:pt x="872041" y="191150"/>
                  </a:lnTo>
                  <a:lnTo>
                    <a:pt x="828318" y="215391"/>
                  </a:lnTo>
                  <a:lnTo>
                    <a:pt x="785291" y="240981"/>
                  </a:lnTo>
                  <a:lnTo>
                    <a:pt x="742992" y="267909"/>
                  </a:lnTo>
                  <a:lnTo>
                    <a:pt x="701453" y="296163"/>
                  </a:lnTo>
                  <a:lnTo>
                    <a:pt x="662051" y="324707"/>
                  </a:lnTo>
                  <a:lnTo>
                    <a:pt x="623737" y="354190"/>
                  </a:lnTo>
                  <a:lnTo>
                    <a:pt x="586515" y="384586"/>
                  </a:lnTo>
                  <a:lnTo>
                    <a:pt x="550390" y="415868"/>
                  </a:lnTo>
                  <a:lnTo>
                    <a:pt x="515366" y="448008"/>
                  </a:lnTo>
                  <a:lnTo>
                    <a:pt x="481449" y="480981"/>
                  </a:lnTo>
                  <a:lnTo>
                    <a:pt x="448643" y="514758"/>
                  </a:lnTo>
                  <a:lnTo>
                    <a:pt x="416952" y="549313"/>
                  </a:lnTo>
                  <a:lnTo>
                    <a:pt x="386382" y="584619"/>
                  </a:lnTo>
                  <a:lnTo>
                    <a:pt x="356936" y="620650"/>
                  </a:lnTo>
                  <a:lnTo>
                    <a:pt x="328621" y="657377"/>
                  </a:lnTo>
                  <a:lnTo>
                    <a:pt x="301440" y="694775"/>
                  </a:lnTo>
                  <a:lnTo>
                    <a:pt x="275398" y="732816"/>
                  </a:lnTo>
                  <a:lnTo>
                    <a:pt x="250500" y="771473"/>
                  </a:lnTo>
                  <a:lnTo>
                    <a:pt x="226750" y="810719"/>
                  </a:lnTo>
                  <a:lnTo>
                    <a:pt x="204154" y="850528"/>
                  </a:lnTo>
                  <a:lnTo>
                    <a:pt x="182716" y="890873"/>
                  </a:lnTo>
                  <a:lnTo>
                    <a:pt x="162441" y="931726"/>
                  </a:lnTo>
                  <a:lnTo>
                    <a:pt x="143333" y="973061"/>
                  </a:lnTo>
                  <a:lnTo>
                    <a:pt x="125397" y="1014850"/>
                  </a:lnTo>
                  <a:lnTo>
                    <a:pt x="108638" y="1057067"/>
                  </a:lnTo>
                  <a:lnTo>
                    <a:pt x="93060" y="1099684"/>
                  </a:lnTo>
                  <a:lnTo>
                    <a:pt x="78669" y="1142676"/>
                  </a:lnTo>
                  <a:lnTo>
                    <a:pt x="65468" y="1186014"/>
                  </a:lnTo>
                  <a:lnTo>
                    <a:pt x="53464" y="1229672"/>
                  </a:lnTo>
                  <a:lnTo>
                    <a:pt x="42659" y="1273623"/>
                  </a:lnTo>
                  <a:lnTo>
                    <a:pt x="33060" y="1317841"/>
                  </a:lnTo>
                  <a:lnTo>
                    <a:pt x="24670" y="1362297"/>
                  </a:lnTo>
                  <a:lnTo>
                    <a:pt x="17495" y="1406965"/>
                  </a:lnTo>
                  <a:lnTo>
                    <a:pt x="11539" y="1451819"/>
                  </a:lnTo>
                  <a:lnTo>
                    <a:pt x="6806" y="1496830"/>
                  </a:lnTo>
                  <a:lnTo>
                    <a:pt x="3303" y="1541974"/>
                  </a:lnTo>
                  <a:lnTo>
                    <a:pt x="1032" y="1587221"/>
                  </a:lnTo>
                  <a:lnTo>
                    <a:pt x="0" y="1632546"/>
                  </a:lnTo>
                  <a:lnTo>
                    <a:pt x="210" y="1677921"/>
                  </a:lnTo>
                  <a:lnTo>
                    <a:pt x="1667" y="1723320"/>
                  </a:lnTo>
                  <a:lnTo>
                    <a:pt x="4377" y="1768715"/>
                  </a:lnTo>
                  <a:lnTo>
                    <a:pt x="8343" y="1814080"/>
                  </a:lnTo>
                  <a:lnTo>
                    <a:pt x="13571" y="1859388"/>
                  </a:lnTo>
                  <a:lnTo>
                    <a:pt x="20065" y="1904611"/>
                  </a:lnTo>
                  <a:lnTo>
                    <a:pt x="27830" y="1949723"/>
                  </a:lnTo>
                  <a:lnTo>
                    <a:pt x="36870" y="1994697"/>
                  </a:lnTo>
                  <a:lnTo>
                    <a:pt x="47191" y="2039506"/>
                  </a:lnTo>
                  <a:lnTo>
                    <a:pt x="58796" y="2084123"/>
                  </a:lnTo>
                  <a:lnTo>
                    <a:pt x="71692" y="2128521"/>
                  </a:lnTo>
                  <a:lnTo>
                    <a:pt x="85882" y="2172673"/>
                  </a:lnTo>
                  <a:lnTo>
                    <a:pt x="101370" y="2216552"/>
                  </a:lnTo>
                  <a:lnTo>
                    <a:pt x="118163" y="2260131"/>
                  </a:lnTo>
                  <a:lnTo>
                    <a:pt x="136264" y="2303383"/>
                  </a:lnTo>
                  <a:lnTo>
                    <a:pt x="155679" y="2346282"/>
                  </a:lnTo>
                  <a:lnTo>
                    <a:pt x="176411" y="2388800"/>
                  </a:lnTo>
                  <a:lnTo>
                    <a:pt x="198466" y="2430910"/>
                  </a:lnTo>
                  <a:lnTo>
                    <a:pt x="221848" y="2472586"/>
                  </a:lnTo>
                  <a:lnTo>
                    <a:pt x="246563" y="2513800"/>
                  </a:lnTo>
                  <a:lnTo>
                    <a:pt x="272614" y="2554526"/>
                  </a:lnTo>
                  <a:lnTo>
                    <a:pt x="300006" y="2594737"/>
                  </a:lnTo>
                  <a:lnTo>
                    <a:pt x="1650016" y="1646174"/>
                  </a:lnTo>
                  <a:lnTo>
                    <a:pt x="1539145" y="0"/>
                  </a:lnTo>
                  <a:close/>
                </a:path>
              </a:pathLst>
            </a:custGeom>
            <a:solidFill>
              <a:srgbClr val="4471C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3" name="object 13"/>
            <p:cNvSpPr/>
            <p:nvPr/>
          </p:nvSpPr>
          <p:spPr>
            <a:xfrm>
              <a:off x="3057016" y="2672588"/>
              <a:ext cx="111125" cy="1649730"/>
            </a:xfrm>
            <a:custGeom>
              <a:avLst/>
              <a:gdLst/>
              <a:ahLst/>
              <a:cxnLst/>
              <a:rect l="l" t="t" r="r" b="b"/>
              <a:pathLst>
                <a:path w="111125" h="1649729">
                  <a:moveTo>
                    <a:pt x="74168" y="0"/>
                  </a:moveTo>
                  <a:lnTo>
                    <a:pt x="37036" y="1285"/>
                  </a:lnTo>
                  <a:lnTo>
                    <a:pt x="0" y="3428"/>
                  </a:lnTo>
                  <a:lnTo>
                    <a:pt x="110870" y="1649603"/>
                  </a:lnTo>
                  <a:lnTo>
                    <a:pt x="74168" y="0"/>
                  </a:lnTo>
                  <a:close/>
                </a:path>
              </a:pathLst>
            </a:custGeom>
            <a:solidFill>
              <a:srgbClr val="245E9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4" name="object 14"/>
            <p:cNvSpPr/>
            <p:nvPr/>
          </p:nvSpPr>
          <p:spPr>
            <a:xfrm>
              <a:off x="3131184" y="2672207"/>
              <a:ext cx="36830" cy="1650364"/>
            </a:xfrm>
            <a:custGeom>
              <a:avLst/>
              <a:gdLst/>
              <a:ahLst/>
              <a:cxnLst/>
              <a:rect l="l" t="t" r="r" b="b"/>
              <a:pathLst>
                <a:path w="36830" h="1650364">
                  <a:moveTo>
                    <a:pt x="36702" y="0"/>
                  </a:moveTo>
                  <a:lnTo>
                    <a:pt x="0" y="380"/>
                  </a:lnTo>
                  <a:lnTo>
                    <a:pt x="36702" y="1649983"/>
                  </a:lnTo>
                  <a:lnTo>
                    <a:pt x="36702" y="0"/>
                  </a:lnTo>
                  <a:close/>
                </a:path>
              </a:pathLst>
            </a:custGeom>
            <a:solidFill>
              <a:srgbClr val="626262"/>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6" name="object 16"/>
          <p:cNvSpPr txBox="1"/>
          <p:nvPr/>
        </p:nvSpPr>
        <p:spPr>
          <a:xfrm>
            <a:off x="4783963" y="3377946"/>
            <a:ext cx="506095" cy="332740"/>
          </a:xfrm>
          <a:prstGeom prst="rect">
            <a:avLst/>
          </a:prstGeom>
        </p:spPr>
        <p:txBody>
          <a:bodyPr vert="horz" wrap="square" lIns="0" tIns="8890" rIns="0" bIns="0" rtlCol="0">
            <a:spAutoFit/>
          </a:bodyPr>
          <a:lstStyle/>
          <a:p>
            <a:pPr marL="143510" marR="5080" lvl="0" indent="-131445" defTabSz="914400" eaLnBrk="1" fontAlgn="auto" latinLnBrk="0" hangingPunct="1">
              <a:lnSpc>
                <a:spcPct val="102000"/>
              </a:lnSpc>
              <a:spcBef>
                <a:spcPts val="70"/>
              </a:spcBef>
              <a:spcAft>
                <a:spcPts val="0"/>
              </a:spcAft>
              <a:buClrTx/>
              <a:buSzTx/>
              <a:buFontTx/>
              <a:buNone/>
              <a:tabLst/>
              <a:defRPr/>
            </a:pPr>
            <a:r>
              <a:rPr kumimoji="0" sz="1000" b="1" i="0" u="none" strike="noStrike" kern="0" cap="none" spc="-10" normalizeH="0" baseline="0" noProof="0" dirty="0">
                <a:ln>
                  <a:noFill/>
                </a:ln>
                <a:solidFill>
                  <a:sysClr val="windowText" lastClr="000000"/>
                </a:solidFill>
                <a:effectLst/>
                <a:uLnTx/>
                <a:uFillTx/>
                <a:latin typeface="Calibri"/>
                <a:cs typeface="Calibri"/>
              </a:rPr>
              <a:t>Kommun </a:t>
            </a:r>
            <a:r>
              <a:rPr kumimoji="0" sz="1000" b="1" i="0" u="none" strike="noStrike" kern="0" cap="none" spc="-25" normalizeH="0" baseline="0" noProof="0" dirty="0">
                <a:ln>
                  <a:noFill/>
                </a:ln>
                <a:solidFill>
                  <a:sysClr val="windowText" lastClr="000000"/>
                </a:solidFill>
                <a:effectLst/>
                <a:uLnTx/>
                <a:uFillTx/>
                <a:latin typeface="Calibri"/>
                <a:cs typeface="Calibri"/>
              </a:rPr>
              <a:t>37%</a:t>
            </a:r>
            <a:endParaRPr kumimoji="0" sz="1000" b="0" i="0" u="none" strike="noStrike" kern="0" cap="none" spc="0" normalizeH="0" baseline="0" noProof="0">
              <a:ln>
                <a:noFill/>
              </a:ln>
              <a:solidFill>
                <a:sysClr val="windowText" lastClr="000000"/>
              </a:solidFill>
              <a:effectLst/>
              <a:uLnTx/>
              <a:uFillTx/>
              <a:latin typeface="Calibri"/>
              <a:cs typeface="Calibri"/>
            </a:endParaRPr>
          </a:p>
        </p:txBody>
      </p:sp>
      <p:sp>
        <p:nvSpPr>
          <p:cNvPr id="17" name="object 17"/>
          <p:cNvSpPr txBox="1"/>
          <p:nvPr/>
        </p:nvSpPr>
        <p:spPr>
          <a:xfrm>
            <a:off x="2525648" y="6021120"/>
            <a:ext cx="886460" cy="332740"/>
          </a:xfrm>
          <a:prstGeom prst="rect">
            <a:avLst/>
          </a:prstGeom>
        </p:spPr>
        <p:txBody>
          <a:bodyPr vert="horz" wrap="square" lIns="0" tIns="8890" rIns="0" bIns="0" rtlCol="0">
            <a:spAutoFit/>
          </a:bodyPr>
          <a:lstStyle/>
          <a:p>
            <a:pPr marL="332105" marR="5080" lvl="0" indent="-320040" defTabSz="914400" eaLnBrk="1" fontAlgn="auto" latinLnBrk="0" hangingPunct="1">
              <a:lnSpc>
                <a:spcPct val="102000"/>
              </a:lnSpc>
              <a:spcBef>
                <a:spcPts val="70"/>
              </a:spcBef>
              <a:spcAft>
                <a:spcPts val="0"/>
              </a:spcAft>
              <a:buClrTx/>
              <a:buSzTx/>
              <a:buFontTx/>
              <a:buNone/>
              <a:tabLst/>
              <a:defRPr/>
            </a:pPr>
            <a:r>
              <a:rPr kumimoji="0" sz="1000" b="1" i="0" u="none" strike="noStrike" kern="0" cap="none" spc="-10" normalizeH="0" baseline="0" noProof="0" dirty="0">
                <a:ln>
                  <a:noFill/>
                </a:ln>
                <a:solidFill>
                  <a:sysClr val="windowText" lastClr="000000"/>
                </a:solidFill>
                <a:effectLst/>
                <a:uLnTx/>
                <a:uFillTx/>
                <a:latin typeface="Calibri"/>
                <a:cs typeface="Calibri"/>
              </a:rPr>
              <a:t>Specialistvården </a:t>
            </a:r>
            <a:r>
              <a:rPr kumimoji="0" sz="1000" b="1" i="0" u="none" strike="noStrike" kern="0" cap="none" spc="-25" normalizeH="0" baseline="0" noProof="0" dirty="0">
                <a:ln>
                  <a:noFill/>
                </a:ln>
                <a:solidFill>
                  <a:sysClr val="windowText" lastClr="000000"/>
                </a:solidFill>
                <a:effectLst/>
                <a:uLnTx/>
                <a:uFillTx/>
                <a:latin typeface="Calibri"/>
                <a:cs typeface="Calibri"/>
              </a:rPr>
              <a:t>28%</a:t>
            </a:r>
            <a:endParaRPr kumimoji="0" sz="1000" b="0" i="0" u="none" strike="noStrike" kern="0" cap="none" spc="0" normalizeH="0" baseline="0" noProof="0">
              <a:ln>
                <a:noFill/>
              </a:ln>
              <a:solidFill>
                <a:sysClr val="windowText" lastClr="000000"/>
              </a:solidFill>
              <a:effectLst/>
              <a:uLnTx/>
              <a:uFillTx/>
              <a:latin typeface="Calibri"/>
              <a:cs typeface="Calibri"/>
            </a:endParaRPr>
          </a:p>
        </p:txBody>
      </p:sp>
      <p:sp>
        <p:nvSpPr>
          <p:cNvPr id="18" name="object 18"/>
          <p:cNvSpPr txBox="1"/>
          <p:nvPr/>
        </p:nvSpPr>
        <p:spPr>
          <a:xfrm>
            <a:off x="821232" y="3326638"/>
            <a:ext cx="748030" cy="332740"/>
          </a:xfrm>
          <a:prstGeom prst="rect">
            <a:avLst/>
          </a:prstGeom>
        </p:spPr>
        <p:txBody>
          <a:bodyPr vert="horz" wrap="square" lIns="0" tIns="8890" rIns="0" bIns="0" rtlCol="0">
            <a:spAutoFit/>
          </a:bodyPr>
          <a:lstStyle/>
          <a:p>
            <a:pPr marL="263525" marR="5080" lvl="0" indent="-251460" defTabSz="914400" eaLnBrk="1" fontAlgn="auto" latinLnBrk="0" hangingPunct="1">
              <a:lnSpc>
                <a:spcPct val="102000"/>
              </a:lnSpc>
              <a:spcBef>
                <a:spcPts val="70"/>
              </a:spcBef>
              <a:spcAft>
                <a:spcPts val="0"/>
              </a:spcAft>
              <a:buClrTx/>
              <a:buSzTx/>
              <a:buFontTx/>
              <a:buNone/>
              <a:tabLst/>
              <a:defRPr/>
            </a:pPr>
            <a:r>
              <a:rPr kumimoji="0" sz="1000" b="1" i="0" u="none" strike="noStrike" kern="0" cap="none" spc="-10" normalizeH="0" baseline="0" noProof="0" dirty="0">
                <a:ln>
                  <a:noFill/>
                </a:ln>
                <a:solidFill>
                  <a:sysClr val="windowText" lastClr="000000"/>
                </a:solidFill>
                <a:effectLst/>
                <a:uLnTx/>
                <a:uFillTx/>
                <a:latin typeface="Calibri"/>
                <a:cs typeface="Calibri"/>
              </a:rPr>
              <a:t>Primärvården </a:t>
            </a:r>
            <a:r>
              <a:rPr kumimoji="0" sz="1000" b="1" i="0" u="none" strike="noStrike" kern="0" cap="none" spc="-25" normalizeH="0" baseline="0" noProof="0" dirty="0">
                <a:ln>
                  <a:noFill/>
                </a:ln>
                <a:solidFill>
                  <a:sysClr val="windowText" lastClr="000000"/>
                </a:solidFill>
                <a:effectLst/>
                <a:uLnTx/>
                <a:uFillTx/>
                <a:latin typeface="Calibri"/>
                <a:cs typeface="Calibri"/>
              </a:rPr>
              <a:t>34%</a:t>
            </a:r>
            <a:endParaRPr kumimoji="0" sz="1000" b="0" i="0" u="none" strike="noStrike" kern="0" cap="none" spc="0" normalizeH="0" baseline="0" noProof="0">
              <a:ln>
                <a:noFill/>
              </a:ln>
              <a:solidFill>
                <a:sysClr val="windowText" lastClr="000000"/>
              </a:solidFill>
              <a:effectLst/>
              <a:uLnTx/>
              <a:uFillTx/>
              <a:latin typeface="Calibri"/>
              <a:cs typeface="Calibri"/>
            </a:endParaRPr>
          </a:p>
        </p:txBody>
      </p:sp>
      <p:sp>
        <p:nvSpPr>
          <p:cNvPr id="19" name="object 19"/>
          <p:cNvSpPr txBox="1"/>
          <p:nvPr/>
        </p:nvSpPr>
        <p:spPr>
          <a:xfrm>
            <a:off x="2676035" y="2263502"/>
            <a:ext cx="368935" cy="333375"/>
          </a:xfrm>
          <a:prstGeom prst="rect">
            <a:avLst/>
          </a:prstGeom>
        </p:spPr>
        <p:txBody>
          <a:bodyPr vert="horz" wrap="square" lIns="0" tIns="9525" rIns="0" bIns="0" rtlCol="0">
            <a:spAutoFit/>
          </a:bodyPr>
          <a:lstStyle/>
          <a:p>
            <a:pPr marL="105410" marR="5080" lvl="0" indent="-93345" defTabSz="914400" eaLnBrk="1" fontAlgn="auto" latinLnBrk="0" hangingPunct="1">
              <a:lnSpc>
                <a:spcPct val="102000"/>
              </a:lnSpc>
              <a:spcBef>
                <a:spcPts val="75"/>
              </a:spcBef>
              <a:spcAft>
                <a:spcPts val="0"/>
              </a:spcAft>
              <a:buClrTx/>
              <a:buSzTx/>
              <a:buFontTx/>
              <a:buNone/>
              <a:tabLst/>
              <a:defRPr/>
            </a:pPr>
            <a:r>
              <a:rPr kumimoji="0" sz="1000" b="1" i="0" u="none" strike="noStrike" kern="0" cap="none" spc="-10" normalizeH="0" baseline="0" noProof="0" dirty="0">
                <a:ln>
                  <a:noFill/>
                </a:ln>
                <a:solidFill>
                  <a:sysClr val="windowText" lastClr="000000"/>
                </a:solidFill>
                <a:effectLst/>
                <a:uLnTx/>
                <a:uFillTx/>
                <a:latin typeface="Calibri"/>
                <a:cs typeface="Calibri"/>
              </a:rPr>
              <a:t>Övriga </a:t>
            </a:r>
            <a:r>
              <a:rPr kumimoji="0" sz="1000" b="1" i="0" u="none" strike="noStrike" kern="0" cap="none" spc="-25" normalizeH="0" baseline="0" noProof="0" dirty="0">
                <a:ln>
                  <a:noFill/>
                </a:ln>
                <a:solidFill>
                  <a:sysClr val="windowText" lastClr="000000"/>
                </a:solidFill>
                <a:effectLst/>
                <a:uLnTx/>
                <a:uFillTx/>
                <a:latin typeface="Calibri"/>
                <a:cs typeface="Calibri"/>
              </a:rPr>
              <a:t>1%</a:t>
            </a:r>
            <a:endParaRPr kumimoji="0" sz="1000" b="0" i="0" u="none" strike="noStrike" kern="0" cap="none" spc="0" normalizeH="0" baseline="0" noProof="0" dirty="0">
              <a:ln>
                <a:noFill/>
              </a:ln>
              <a:solidFill>
                <a:sysClr val="windowText" lastClr="000000"/>
              </a:solidFill>
              <a:effectLst/>
              <a:uLnTx/>
              <a:uFillTx/>
              <a:latin typeface="Calibri"/>
              <a:cs typeface="Calibri"/>
            </a:endParaRPr>
          </a:p>
        </p:txBody>
      </p:sp>
      <p:grpSp>
        <p:nvGrpSpPr>
          <p:cNvPr id="21" name="object 21"/>
          <p:cNvGrpSpPr/>
          <p:nvPr/>
        </p:nvGrpSpPr>
        <p:grpSpPr>
          <a:xfrm>
            <a:off x="7287768" y="2574035"/>
            <a:ext cx="3464560" cy="3493135"/>
            <a:chOff x="7287768" y="2574035"/>
            <a:chExt cx="3464560" cy="3493135"/>
          </a:xfrm>
        </p:grpSpPr>
        <p:pic>
          <p:nvPicPr>
            <p:cNvPr id="22" name="object 22"/>
            <p:cNvPicPr/>
            <p:nvPr/>
          </p:nvPicPr>
          <p:blipFill>
            <a:blip r:embed="rId7" cstate="print"/>
            <a:stretch>
              <a:fillRect/>
            </a:stretch>
          </p:blipFill>
          <p:spPr>
            <a:xfrm>
              <a:off x="8970105" y="2607472"/>
              <a:ext cx="824892" cy="1755923"/>
            </a:xfrm>
            <a:prstGeom prst="rect">
              <a:avLst/>
            </a:prstGeom>
          </p:spPr>
        </p:pic>
        <p:pic>
          <p:nvPicPr>
            <p:cNvPr id="23" name="object 23"/>
            <p:cNvPicPr/>
            <p:nvPr/>
          </p:nvPicPr>
          <p:blipFill>
            <a:blip r:embed="rId8" cstate="print"/>
            <a:stretch>
              <a:fillRect/>
            </a:stretch>
          </p:blipFill>
          <p:spPr>
            <a:xfrm>
              <a:off x="8942832" y="2761487"/>
              <a:ext cx="1808987" cy="1687068"/>
            </a:xfrm>
            <a:prstGeom prst="rect">
              <a:avLst/>
            </a:prstGeom>
          </p:spPr>
        </p:pic>
        <p:pic>
          <p:nvPicPr>
            <p:cNvPr id="24" name="object 24"/>
            <p:cNvPicPr/>
            <p:nvPr/>
          </p:nvPicPr>
          <p:blipFill>
            <a:blip r:embed="rId9" cstate="print"/>
            <a:stretch>
              <a:fillRect/>
            </a:stretch>
          </p:blipFill>
          <p:spPr>
            <a:xfrm>
              <a:off x="8942832" y="4253496"/>
              <a:ext cx="1807464" cy="399275"/>
            </a:xfrm>
            <a:prstGeom prst="rect">
              <a:avLst/>
            </a:prstGeom>
          </p:spPr>
        </p:pic>
        <p:pic>
          <p:nvPicPr>
            <p:cNvPr id="25" name="object 25"/>
            <p:cNvPicPr/>
            <p:nvPr/>
          </p:nvPicPr>
          <p:blipFill>
            <a:blip r:embed="rId10" cstate="print"/>
            <a:stretch>
              <a:fillRect/>
            </a:stretch>
          </p:blipFill>
          <p:spPr>
            <a:xfrm>
              <a:off x="8942832" y="4239767"/>
              <a:ext cx="1786127" cy="1778508"/>
            </a:xfrm>
            <a:prstGeom prst="rect">
              <a:avLst/>
            </a:prstGeom>
          </p:spPr>
        </p:pic>
        <p:pic>
          <p:nvPicPr>
            <p:cNvPr id="26" name="object 26"/>
            <p:cNvPicPr/>
            <p:nvPr/>
          </p:nvPicPr>
          <p:blipFill>
            <a:blip r:embed="rId11" cstate="print"/>
            <a:stretch>
              <a:fillRect/>
            </a:stretch>
          </p:blipFill>
          <p:spPr>
            <a:xfrm>
              <a:off x="7287768" y="2574035"/>
              <a:ext cx="2136648" cy="3493008"/>
            </a:xfrm>
            <a:prstGeom prst="rect">
              <a:avLst/>
            </a:prstGeom>
          </p:spPr>
        </p:pic>
        <p:sp>
          <p:nvSpPr>
            <p:cNvPr id="27" name="object 27"/>
            <p:cNvSpPr/>
            <p:nvPr/>
          </p:nvSpPr>
          <p:spPr>
            <a:xfrm>
              <a:off x="9024112" y="2671825"/>
              <a:ext cx="730250" cy="1650364"/>
            </a:xfrm>
            <a:custGeom>
              <a:avLst/>
              <a:gdLst/>
              <a:ahLst/>
              <a:cxnLst/>
              <a:rect l="l" t="t" r="r" b="b"/>
              <a:pathLst>
                <a:path w="730250" h="1650364">
                  <a:moveTo>
                    <a:pt x="0" y="0"/>
                  </a:moveTo>
                  <a:lnTo>
                    <a:pt x="0" y="1650111"/>
                  </a:lnTo>
                  <a:lnTo>
                    <a:pt x="729742" y="170179"/>
                  </a:lnTo>
                  <a:lnTo>
                    <a:pt x="684054" y="148518"/>
                  </a:lnTo>
                  <a:lnTo>
                    <a:pt x="637795" y="128294"/>
                  </a:lnTo>
                  <a:lnTo>
                    <a:pt x="590999" y="109516"/>
                  </a:lnTo>
                  <a:lnTo>
                    <a:pt x="543699" y="92192"/>
                  </a:lnTo>
                  <a:lnTo>
                    <a:pt x="495930" y="76331"/>
                  </a:lnTo>
                  <a:lnTo>
                    <a:pt x="447726" y="61941"/>
                  </a:lnTo>
                  <a:lnTo>
                    <a:pt x="399123" y="49030"/>
                  </a:lnTo>
                  <a:lnTo>
                    <a:pt x="350153" y="37607"/>
                  </a:lnTo>
                  <a:lnTo>
                    <a:pt x="300851" y="27679"/>
                  </a:lnTo>
                  <a:lnTo>
                    <a:pt x="251253" y="19256"/>
                  </a:lnTo>
                  <a:lnTo>
                    <a:pt x="201391" y="12346"/>
                  </a:lnTo>
                  <a:lnTo>
                    <a:pt x="151300" y="6957"/>
                  </a:lnTo>
                  <a:lnTo>
                    <a:pt x="101015" y="3097"/>
                  </a:lnTo>
                  <a:lnTo>
                    <a:pt x="50570" y="775"/>
                  </a:lnTo>
                  <a:lnTo>
                    <a:pt x="0" y="0"/>
                  </a:lnTo>
                  <a:close/>
                </a:path>
              </a:pathLst>
            </a:custGeom>
            <a:solidFill>
              <a:srgbClr val="5B9BD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8" name="object 28"/>
            <p:cNvSpPr/>
            <p:nvPr/>
          </p:nvSpPr>
          <p:spPr>
            <a:xfrm>
              <a:off x="9024112" y="2842005"/>
              <a:ext cx="1650364" cy="1529715"/>
            </a:xfrm>
            <a:custGeom>
              <a:avLst/>
              <a:gdLst/>
              <a:ahLst/>
              <a:cxnLst/>
              <a:rect l="l" t="t" r="r" b="b"/>
              <a:pathLst>
                <a:path w="1650365" h="1529714">
                  <a:moveTo>
                    <a:pt x="729742" y="0"/>
                  </a:moveTo>
                  <a:lnTo>
                    <a:pt x="0" y="1479931"/>
                  </a:lnTo>
                  <a:lnTo>
                    <a:pt x="1649349" y="1529588"/>
                  </a:lnTo>
                  <a:lnTo>
                    <a:pt x="1650099" y="1479991"/>
                  </a:lnTo>
                  <a:lnTo>
                    <a:pt x="1649370" y="1430612"/>
                  </a:lnTo>
                  <a:lnTo>
                    <a:pt x="1647180" y="1381476"/>
                  </a:lnTo>
                  <a:lnTo>
                    <a:pt x="1643543" y="1332611"/>
                  </a:lnTo>
                  <a:lnTo>
                    <a:pt x="1638476" y="1284043"/>
                  </a:lnTo>
                  <a:lnTo>
                    <a:pt x="1631994" y="1235798"/>
                  </a:lnTo>
                  <a:lnTo>
                    <a:pt x="1624115" y="1187904"/>
                  </a:lnTo>
                  <a:lnTo>
                    <a:pt x="1614853" y="1140388"/>
                  </a:lnTo>
                  <a:lnTo>
                    <a:pt x="1604225" y="1093275"/>
                  </a:lnTo>
                  <a:lnTo>
                    <a:pt x="1592247" y="1046592"/>
                  </a:lnTo>
                  <a:lnTo>
                    <a:pt x="1578936" y="1000367"/>
                  </a:lnTo>
                  <a:lnTo>
                    <a:pt x="1564306" y="954626"/>
                  </a:lnTo>
                  <a:lnTo>
                    <a:pt x="1548374" y="909395"/>
                  </a:lnTo>
                  <a:lnTo>
                    <a:pt x="1531157" y="864701"/>
                  </a:lnTo>
                  <a:lnTo>
                    <a:pt x="1512669" y="820571"/>
                  </a:lnTo>
                  <a:lnTo>
                    <a:pt x="1492928" y="777032"/>
                  </a:lnTo>
                  <a:lnTo>
                    <a:pt x="1471949" y="734110"/>
                  </a:lnTo>
                  <a:lnTo>
                    <a:pt x="1449749" y="691832"/>
                  </a:lnTo>
                  <a:lnTo>
                    <a:pt x="1426342" y="650225"/>
                  </a:lnTo>
                  <a:lnTo>
                    <a:pt x="1401747" y="609315"/>
                  </a:lnTo>
                  <a:lnTo>
                    <a:pt x="1375977" y="569129"/>
                  </a:lnTo>
                  <a:lnTo>
                    <a:pt x="1349050" y="529694"/>
                  </a:lnTo>
                  <a:lnTo>
                    <a:pt x="1320982" y="491036"/>
                  </a:lnTo>
                  <a:lnTo>
                    <a:pt x="1291788" y="453182"/>
                  </a:lnTo>
                  <a:lnTo>
                    <a:pt x="1261485" y="416159"/>
                  </a:lnTo>
                  <a:lnTo>
                    <a:pt x="1230089" y="379993"/>
                  </a:lnTo>
                  <a:lnTo>
                    <a:pt x="1197615" y="344711"/>
                  </a:lnTo>
                  <a:lnTo>
                    <a:pt x="1164080" y="310340"/>
                  </a:lnTo>
                  <a:lnTo>
                    <a:pt x="1129500" y="276907"/>
                  </a:lnTo>
                  <a:lnTo>
                    <a:pt x="1093890" y="244437"/>
                  </a:lnTo>
                  <a:lnTo>
                    <a:pt x="1057268" y="212958"/>
                  </a:lnTo>
                  <a:lnTo>
                    <a:pt x="1019648" y="182497"/>
                  </a:lnTo>
                  <a:lnTo>
                    <a:pt x="981048" y="153080"/>
                  </a:lnTo>
                  <a:lnTo>
                    <a:pt x="941482" y="124734"/>
                  </a:lnTo>
                  <a:lnTo>
                    <a:pt x="900968" y="97485"/>
                  </a:lnTo>
                  <a:lnTo>
                    <a:pt x="859520" y="71361"/>
                  </a:lnTo>
                  <a:lnTo>
                    <a:pt x="817156" y="46387"/>
                  </a:lnTo>
                  <a:lnTo>
                    <a:pt x="773891" y="22591"/>
                  </a:lnTo>
                  <a:lnTo>
                    <a:pt x="729742" y="0"/>
                  </a:lnTo>
                  <a:close/>
                </a:path>
              </a:pathLst>
            </a:custGeom>
            <a:solidFill>
              <a:srgbClr val="EC7C3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29" name="object 29"/>
            <p:cNvSpPr/>
            <p:nvPr/>
          </p:nvSpPr>
          <p:spPr>
            <a:xfrm>
              <a:off x="9024112" y="4321936"/>
              <a:ext cx="1649730" cy="267970"/>
            </a:xfrm>
            <a:custGeom>
              <a:avLst/>
              <a:gdLst/>
              <a:ahLst/>
              <a:cxnLst/>
              <a:rect l="l" t="t" r="r" b="b"/>
              <a:pathLst>
                <a:path w="1649729" h="267970">
                  <a:moveTo>
                    <a:pt x="0" y="0"/>
                  </a:moveTo>
                  <a:lnTo>
                    <a:pt x="1628267" y="267588"/>
                  </a:lnTo>
                  <a:lnTo>
                    <a:pt x="1636293" y="213373"/>
                  </a:lnTo>
                  <a:lnTo>
                    <a:pt x="1642475" y="158956"/>
                  </a:lnTo>
                  <a:lnTo>
                    <a:pt x="1646822" y="104372"/>
                  </a:lnTo>
                  <a:lnTo>
                    <a:pt x="1649349" y="49656"/>
                  </a:lnTo>
                  <a:lnTo>
                    <a:pt x="0" y="0"/>
                  </a:lnTo>
                  <a:close/>
                </a:path>
              </a:pathLst>
            </a:custGeom>
            <a:solidFill>
              <a:srgbClr val="A4A4A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0" name="object 30"/>
            <p:cNvSpPr/>
            <p:nvPr/>
          </p:nvSpPr>
          <p:spPr>
            <a:xfrm>
              <a:off x="9024112" y="4321936"/>
              <a:ext cx="1628775" cy="1619250"/>
            </a:xfrm>
            <a:custGeom>
              <a:avLst/>
              <a:gdLst/>
              <a:ahLst/>
              <a:cxnLst/>
              <a:rect l="l" t="t" r="r" b="b"/>
              <a:pathLst>
                <a:path w="1628775" h="1619250">
                  <a:moveTo>
                    <a:pt x="0" y="0"/>
                  </a:moveTo>
                  <a:lnTo>
                    <a:pt x="319024" y="1619008"/>
                  </a:lnTo>
                  <a:lnTo>
                    <a:pt x="367019" y="1608812"/>
                  </a:lnTo>
                  <a:lnTo>
                    <a:pt x="414470" y="1597257"/>
                  </a:lnTo>
                  <a:lnTo>
                    <a:pt x="461358" y="1584366"/>
                  </a:lnTo>
                  <a:lnTo>
                    <a:pt x="507660" y="1570160"/>
                  </a:lnTo>
                  <a:lnTo>
                    <a:pt x="553357" y="1554660"/>
                  </a:lnTo>
                  <a:lnTo>
                    <a:pt x="598427" y="1537887"/>
                  </a:lnTo>
                  <a:lnTo>
                    <a:pt x="642849" y="1519864"/>
                  </a:lnTo>
                  <a:lnTo>
                    <a:pt x="686604" y="1500612"/>
                  </a:lnTo>
                  <a:lnTo>
                    <a:pt x="729669" y="1480152"/>
                  </a:lnTo>
                  <a:lnTo>
                    <a:pt x="772025" y="1458505"/>
                  </a:lnTo>
                  <a:lnTo>
                    <a:pt x="813650" y="1435693"/>
                  </a:lnTo>
                  <a:lnTo>
                    <a:pt x="854524" y="1411737"/>
                  </a:lnTo>
                  <a:lnTo>
                    <a:pt x="894625" y="1386659"/>
                  </a:lnTo>
                  <a:lnTo>
                    <a:pt x="933934" y="1360481"/>
                  </a:lnTo>
                  <a:lnTo>
                    <a:pt x="972429" y="1333223"/>
                  </a:lnTo>
                  <a:lnTo>
                    <a:pt x="1010090" y="1304907"/>
                  </a:lnTo>
                  <a:lnTo>
                    <a:pt x="1046895" y="1275555"/>
                  </a:lnTo>
                  <a:lnTo>
                    <a:pt x="1082824" y="1245188"/>
                  </a:lnTo>
                  <a:lnTo>
                    <a:pt x="1117856" y="1213827"/>
                  </a:lnTo>
                  <a:lnTo>
                    <a:pt x="1151971" y="1181494"/>
                  </a:lnTo>
                  <a:lnTo>
                    <a:pt x="1185148" y="1148210"/>
                  </a:lnTo>
                  <a:lnTo>
                    <a:pt x="1217365" y="1113997"/>
                  </a:lnTo>
                  <a:lnTo>
                    <a:pt x="1248602" y="1078876"/>
                  </a:lnTo>
                  <a:lnTo>
                    <a:pt x="1278838" y="1042868"/>
                  </a:lnTo>
                  <a:lnTo>
                    <a:pt x="1308053" y="1005996"/>
                  </a:lnTo>
                  <a:lnTo>
                    <a:pt x="1336226" y="968280"/>
                  </a:lnTo>
                  <a:lnTo>
                    <a:pt x="1363335" y="929741"/>
                  </a:lnTo>
                  <a:lnTo>
                    <a:pt x="1389361" y="890403"/>
                  </a:lnTo>
                  <a:lnTo>
                    <a:pt x="1414281" y="850285"/>
                  </a:lnTo>
                  <a:lnTo>
                    <a:pt x="1438077" y="809409"/>
                  </a:lnTo>
                  <a:lnTo>
                    <a:pt x="1460726" y="767796"/>
                  </a:lnTo>
                  <a:lnTo>
                    <a:pt x="1482208" y="725469"/>
                  </a:lnTo>
                  <a:lnTo>
                    <a:pt x="1502502" y="682448"/>
                  </a:lnTo>
                  <a:lnTo>
                    <a:pt x="1521587" y="638755"/>
                  </a:lnTo>
                  <a:lnTo>
                    <a:pt x="1539444" y="594412"/>
                  </a:lnTo>
                  <a:lnTo>
                    <a:pt x="1556049" y="549439"/>
                  </a:lnTo>
                  <a:lnTo>
                    <a:pt x="1571384" y="503858"/>
                  </a:lnTo>
                  <a:lnTo>
                    <a:pt x="1585427" y="457691"/>
                  </a:lnTo>
                  <a:lnTo>
                    <a:pt x="1598158" y="410959"/>
                  </a:lnTo>
                  <a:lnTo>
                    <a:pt x="1609555" y="363684"/>
                  </a:lnTo>
                  <a:lnTo>
                    <a:pt x="1619598" y="315887"/>
                  </a:lnTo>
                  <a:lnTo>
                    <a:pt x="1628267" y="267588"/>
                  </a:lnTo>
                  <a:lnTo>
                    <a:pt x="0" y="0"/>
                  </a:lnTo>
                  <a:close/>
                </a:path>
              </a:pathLst>
            </a:custGeom>
            <a:solidFill>
              <a:srgbClr val="FFC000"/>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1" name="object 31"/>
            <p:cNvSpPr/>
            <p:nvPr/>
          </p:nvSpPr>
          <p:spPr>
            <a:xfrm>
              <a:off x="7373729" y="2671825"/>
              <a:ext cx="1969770" cy="3300729"/>
            </a:xfrm>
            <a:custGeom>
              <a:avLst/>
              <a:gdLst/>
              <a:ahLst/>
              <a:cxnLst/>
              <a:rect l="l" t="t" r="r" b="b"/>
              <a:pathLst>
                <a:path w="1969770" h="3300729">
                  <a:moveTo>
                    <a:pt x="1650383" y="0"/>
                  </a:moveTo>
                  <a:lnTo>
                    <a:pt x="1596880" y="867"/>
                  </a:lnTo>
                  <a:lnTo>
                    <a:pt x="1543458" y="3466"/>
                  </a:lnTo>
                  <a:lnTo>
                    <a:pt x="1490156" y="7794"/>
                  </a:lnTo>
                  <a:lnTo>
                    <a:pt x="1437013" y="13847"/>
                  </a:lnTo>
                  <a:lnTo>
                    <a:pt x="1384068" y="21622"/>
                  </a:lnTo>
                  <a:lnTo>
                    <a:pt x="1331359" y="31114"/>
                  </a:lnTo>
                  <a:lnTo>
                    <a:pt x="1283763" y="41215"/>
                  </a:lnTo>
                  <a:lnTo>
                    <a:pt x="1236779" y="52617"/>
                  </a:lnTo>
                  <a:lnTo>
                    <a:pt x="1190422" y="65295"/>
                  </a:lnTo>
                  <a:lnTo>
                    <a:pt x="1144709" y="79228"/>
                  </a:lnTo>
                  <a:lnTo>
                    <a:pt x="1099653" y="94393"/>
                  </a:lnTo>
                  <a:lnTo>
                    <a:pt x="1055271" y="110767"/>
                  </a:lnTo>
                  <a:lnTo>
                    <a:pt x="1011577" y="128328"/>
                  </a:lnTo>
                  <a:lnTo>
                    <a:pt x="968587" y="147053"/>
                  </a:lnTo>
                  <a:lnTo>
                    <a:pt x="926315" y="166918"/>
                  </a:lnTo>
                  <a:lnTo>
                    <a:pt x="884778" y="187902"/>
                  </a:lnTo>
                  <a:lnTo>
                    <a:pt x="843991" y="209982"/>
                  </a:lnTo>
                  <a:lnTo>
                    <a:pt x="803968" y="233134"/>
                  </a:lnTo>
                  <a:lnTo>
                    <a:pt x="764725" y="257337"/>
                  </a:lnTo>
                  <a:lnTo>
                    <a:pt x="726277" y="282567"/>
                  </a:lnTo>
                  <a:lnTo>
                    <a:pt x="688640" y="308801"/>
                  </a:lnTo>
                  <a:lnTo>
                    <a:pt x="651828" y="336018"/>
                  </a:lnTo>
                  <a:lnTo>
                    <a:pt x="615857" y="364194"/>
                  </a:lnTo>
                  <a:lnTo>
                    <a:pt x="580742" y="393307"/>
                  </a:lnTo>
                  <a:lnTo>
                    <a:pt x="546499" y="423334"/>
                  </a:lnTo>
                  <a:lnTo>
                    <a:pt x="513142" y="454251"/>
                  </a:lnTo>
                  <a:lnTo>
                    <a:pt x="480688" y="486037"/>
                  </a:lnTo>
                  <a:lnTo>
                    <a:pt x="449150" y="518669"/>
                  </a:lnTo>
                  <a:lnTo>
                    <a:pt x="418545" y="552124"/>
                  </a:lnTo>
                  <a:lnTo>
                    <a:pt x="388887" y="586379"/>
                  </a:lnTo>
                  <a:lnTo>
                    <a:pt x="360192" y="621412"/>
                  </a:lnTo>
                  <a:lnTo>
                    <a:pt x="332475" y="657199"/>
                  </a:lnTo>
                  <a:lnTo>
                    <a:pt x="305752" y="693719"/>
                  </a:lnTo>
                  <a:lnTo>
                    <a:pt x="280037" y="730948"/>
                  </a:lnTo>
                  <a:lnTo>
                    <a:pt x="255346" y="768864"/>
                  </a:lnTo>
                  <a:lnTo>
                    <a:pt x="231694" y="807443"/>
                  </a:lnTo>
                  <a:lnTo>
                    <a:pt x="209096" y="846664"/>
                  </a:lnTo>
                  <a:lnTo>
                    <a:pt x="187568" y="886504"/>
                  </a:lnTo>
                  <a:lnTo>
                    <a:pt x="167124" y="926939"/>
                  </a:lnTo>
                  <a:lnTo>
                    <a:pt x="147781" y="967947"/>
                  </a:lnTo>
                  <a:lnTo>
                    <a:pt x="129553" y="1009506"/>
                  </a:lnTo>
                  <a:lnTo>
                    <a:pt x="112455" y="1051592"/>
                  </a:lnTo>
                  <a:lnTo>
                    <a:pt x="96504" y="1094183"/>
                  </a:lnTo>
                  <a:lnTo>
                    <a:pt x="81713" y="1137256"/>
                  </a:lnTo>
                  <a:lnTo>
                    <a:pt x="68098" y="1180789"/>
                  </a:lnTo>
                  <a:lnTo>
                    <a:pt x="55675" y="1224759"/>
                  </a:lnTo>
                  <a:lnTo>
                    <a:pt x="44459" y="1269143"/>
                  </a:lnTo>
                  <a:lnTo>
                    <a:pt x="34464" y="1313918"/>
                  </a:lnTo>
                  <a:lnTo>
                    <a:pt x="25707" y="1359061"/>
                  </a:lnTo>
                  <a:lnTo>
                    <a:pt x="18203" y="1404551"/>
                  </a:lnTo>
                  <a:lnTo>
                    <a:pt x="11966" y="1450363"/>
                  </a:lnTo>
                  <a:lnTo>
                    <a:pt x="7012" y="1496477"/>
                  </a:lnTo>
                  <a:lnTo>
                    <a:pt x="3356" y="1542867"/>
                  </a:lnTo>
                  <a:lnTo>
                    <a:pt x="1013" y="1589513"/>
                  </a:lnTo>
                  <a:lnTo>
                    <a:pt x="0" y="1636392"/>
                  </a:lnTo>
                  <a:lnTo>
                    <a:pt x="330" y="1683479"/>
                  </a:lnTo>
                  <a:lnTo>
                    <a:pt x="2019" y="1730754"/>
                  </a:lnTo>
                  <a:lnTo>
                    <a:pt x="5083" y="1778193"/>
                  </a:lnTo>
                  <a:lnTo>
                    <a:pt x="9536" y="1825773"/>
                  </a:lnTo>
                  <a:lnTo>
                    <a:pt x="15394" y="1873472"/>
                  </a:lnTo>
                  <a:lnTo>
                    <a:pt x="22673" y="1921266"/>
                  </a:lnTo>
                  <a:lnTo>
                    <a:pt x="31387" y="1969135"/>
                  </a:lnTo>
                  <a:lnTo>
                    <a:pt x="41488" y="2016737"/>
                  </a:lnTo>
                  <a:lnTo>
                    <a:pt x="52889" y="2063727"/>
                  </a:lnTo>
                  <a:lnTo>
                    <a:pt x="65567" y="2110089"/>
                  </a:lnTo>
                  <a:lnTo>
                    <a:pt x="79500" y="2155809"/>
                  </a:lnTo>
                  <a:lnTo>
                    <a:pt x="94665" y="2200869"/>
                  </a:lnTo>
                  <a:lnTo>
                    <a:pt x="111039" y="2245256"/>
                  </a:lnTo>
                  <a:lnTo>
                    <a:pt x="128600" y="2288955"/>
                  </a:lnTo>
                  <a:lnTo>
                    <a:pt x="147325" y="2331949"/>
                  </a:lnTo>
                  <a:lnTo>
                    <a:pt x="167190" y="2374224"/>
                  </a:lnTo>
                  <a:lnTo>
                    <a:pt x="188174" y="2415765"/>
                  </a:lnTo>
                  <a:lnTo>
                    <a:pt x="210254" y="2456556"/>
                  </a:lnTo>
                  <a:lnTo>
                    <a:pt x="233406" y="2496581"/>
                  </a:lnTo>
                  <a:lnTo>
                    <a:pt x="257609" y="2535827"/>
                  </a:lnTo>
                  <a:lnTo>
                    <a:pt x="282839" y="2574277"/>
                  </a:lnTo>
                  <a:lnTo>
                    <a:pt x="309073" y="2611916"/>
                  </a:lnTo>
                  <a:lnTo>
                    <a:pt x="336290" y="2648730"/>
                  </a:lnTo>
                  <a:lnTo>
                    <a:pt x="364466" y="2684702"/>
                  </a:lnTo>
                  <a:lnTo>
                    <a:pt x="393579" y="2719818"/>
                  </a:lnTo>
                  <a:lnTo>
                    <a:pt x="423606" y="2754063"/>
                  </a:lnTo>
                  <a:lnTo>
                    <a:pt x="454523" y="2787420"/>
                  </a:lnTo>
                  <a:lnTo>
                    <a:pt x="486310" y="2819875"/>
                  </a:lnTo>
                  <a:lnTo>
                    <a:pt x="518941" y="2851413"/>
                  </a:lnTo>
                  <a:lnTo>
                    <a:pt x="552396" y="2882019"/>
                  </a:lnTo>
                  <a:lnTo>
                    <a:pt x="586651" y="2911677"/>
                  </a:lnTo>
                  <a:lnTo>
                    <a:pt x="621684" y="2940371"/>
                  </a:lnTo>
                  <a:lnTo>
                    <a:pt x="657471" y="2968088"/>
                  </a:lnTo>
                  <a:lnTo>
                    <a:pt x="693991" y="2994811"/>
                  </a:lnTo>
                  <a:lnTo>
                    <a:pt x="731220" y="3020525"/>
                  </a:lnTo>
                  <a:lnTo>
                    <a:pt x="769136" y="3045215"/>
                  </a:lnTo>
                  <a:lnTo>
                    <a:pt x="807715" y="3068866"/>
                  </a:lnTo>
                  <a:lnTo>
                    <a:pt x="846936" y="3091462"/>
                  </a:lnTo>
                  <a:lnTo>
                    <a:pt x="886776" y="3112989"/>
                  </a:lnTo>
                  <a:lnTo>
                    <a:pt x="927211" y="3133431"/>
                  </a:lnTo>
                  <a:lnTo>
                    <a:pt x="968219" y="3152773"/>
                  </a:lnTo>
                  <a:lnTo>
                    <a:pt x="1009778" y="3170999"/>
                  </a:lnTo>
                  <a:lnTo>
                    <a:pt x="1051864" y="3188095"/>
                  </a:lnTo>
                  <a:lnTo>
                    <a:pt x="1094455" y="3204045"/>
                  </a:lnTo>
                  <a:lnTo>
                    <a:pt x="1137529" y="3218834"/>
                  </a:lnTo>
                  <a:lnTo>
                    <a:pt x="1181061" y="3232446"/>
                  </a:lnTo>
                  <a:lnTo>
                    <a:pt x="1225031" y="3244867"/>
                  </a:lnTo>
                  <a:lnTo>
                    <a:pt x="1269415" y="3256081"/>
                  </a:lnTo>
                  <a:lnTo>
                    <a:pt x="1314190" y="3266073"/>
                  </a:lnTo>
                  <a:lnTo>
                    <a:pt x="1359333" y="3274828"/>
                  </a:lnTo>
                  <a:lnTo>
                    <a:pt x="1404823" y="3282331"/>
                  </a:lnTo>
                  <a:lnTo>
                    <a:pt x="1450636" y="3288565"/>
                  </a:lnTo>
                  <a:lnTo>
                    <a:pt x="1496749" y="3293517"/>
                  </a:lnTo>
                  <a:lnTo>
                    <a:pt x="1543140" y="3297170"/>
                  </a:lnTo>
                  <a:lnTo>
                    <a:pt x="1589785" y="3299511"/>
                  </a:lnTo>
                  <a:lnTo>
                    <a:pt x="1636664" y="3300522"/>
                  </a:lnTo>
                  <a:lnTo>
                    <a:pt x="1683751" y="3300189"/>
                  </a:lnTo>
                  <a:lnTo>
                    <a:pt x="1731026" y="3298498"/>
                  </a:lnTo>
                  <a:lnTo>
                    <a:pt x="1778465" y="3295432"/>
                  </a:lnTo>
                  <a:lnTo>
                    <a:pt x="1826045" y="3290976"/>
                  </a:lnTo>
                  <a:lnTo>
                    <a:pt x="1873744" y="3285116"/>
                  </a:lnTo>
                  <a:lnTo>
                    <a:pt x="1921539" y="3277835"/>
                  </a:lnTo>
                  <a:lnTo>
                    <a:pt x="1969407" y="3269119"/>
                  </a:lnTo>
                  <a:lnTo>
                    <a:pt x="1650383" y="1650111"/>
                  </a:lnTo>
                  <a:lnTo>
                    <a:pt x="1650383" y="0"/>
                  </a:lnTo>
                  <a:close/>
                </a:path>
              </a:pathLst>
            </a:custGeom>
            <a:solidFill>
              <a:srgbClr val="4471C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32" name="object 32"/>
          <p:cNvSpPr txBox="1"/>
          <p:nvPr/>
        </p:nvSpPr>
        <p:spPr>
          <a:xfrm>
            <a:off x="10544682" y="3160013"/>
            <a:ext cx="593090" cy="332740"/>
          </a:xfrm>
          <a:prstGeom prst="rect">
            <a:avLst/>
          </a:prstGeom>
        </p:spPr>
        <p:txBody>
          <a:bodyPr vert="horz" wrap="square" lIns="0" tIns="8890" rIns="0" bIns="0" rtlCol="0">
            <a:spAutoFit/>
          </a:bodyPr>
          <a:lstStyle/>
          <a:p>
            <a:pPr marL="186055" marR="5080" lvl="0" indent="-173990" defTabSz="914400" eaLnBrk="1" fontAlgn="auto" latinLnBrk="0" hangingPunct="1">
              <a:lnSpc>
                <a:spcPct val="102000"/>
              </a:lnSpc>
              <a:spcBef>
                <a:spcPts val="70"/>
              </a:spcBef>
              <a:spcAft>
                <a:spcPts val="0"/>
              </a:spcAft>
              <a:buClrTx/>
              <a:buSzTx/>
              <a:buFontTx/>
              <a:buNone/>
              <a:tabLst/>
              <a:defRPr/>
            </a:pPr>
            <a:r>
              <a:rPr kumimoji="0" sz="1000" b="1" i="0" u="none" strike="noStrike" kern="0" cap="none" spc="-10" normalizeH="0" baseline="0" noProof="0" dirty="0">
                <a:ln>
                  <a:noFill/>
                </a:ln>
                <a:solidFill>
                  <a:sysClr val="windowText" lastClr="000000"/>
                </a:solidFill>
                <a:effectLst/>
                <a:uLnTx/>
                <a:uFillTx/>
                <a:latin typeface="Calibri"/>
                <a:cs typeface="Calibri"/>
              </a:rPr>
              <a:t>Elrullstolar </a:t>
            </a:r>
            <a:r>
              <a:rPr kumimoji="0" sz="1000" b="1" i="0" u="none" strike="noStrike" kern="0" cap="none" spc="-25" normalizeH="0" baseline="0" noProof="0" dirty="0">
                <a:ln>
                  <a:noFill/>
                </a:ln>
                <a:solidFill>
                  <a:sysClr val="windowText" lastClr="000000"/>
                </a:solidFill>
                <a:effectLst/>
                <a:uLnTx/>
                <a:uFillTx/>
                <a:latin typeface="Calibri"/>
                <a:cs typeface="Calibri"/>
              </a:rPr>
              <a:t>18%</a:t>
            </a:r>
            <a:endParaRPr kumimoji="0" sz="1000" b="0" i="0" u="none" strike="noStrike" kern="0" cap="none" spc="0" normalizeH="0" baseline="0" noProof="0">
              <a:ln>
                <a:noFill/>
              </a:ln>
              <a:solidFill>
                <a:sysClr val="windowText" lastClr="000000"/>
              </a:solidFill>
              <a:effectLst/>
              <a:uLnTx/>
              <a:uFillTx/>
              <a:latin typeface="Calibri"/>
              <a:cs typeface="Calibri"/>
            </a:endParaRPr>
          </a:p>
        </p:txBody>
      </p:sp>
      <p:sp>
        <p:nvSpPr>
          <p:cNvPr id="33" name="object 33"/>
          <p:cNvSpPr txBox="1"/>
          <p:nvPr/>
        </p:nvSpPr>
        <p:spPr>
          <a:xfrm>
            <a:off x="10781792" y="4331334"/>
            <a:ext cx="513080" cy="332740"/>
          </a:xfrm>
          <a:prstGeom prst="rect">
            <a:avLst/>
          </a:prstGeom>
        </p:spPr>
        <p:txBody>
          <a:bodyPr vert="horz" wrap="square" lIns="0" tIns="8890" rIns="0" bIns="0" rtlCol="0">
            <a:spAutoFit/>
          </a:bodyPr>
          <a:lstStyle/>
          <a:p>
            <a:pPr marL="178435" marR="5080" lvl="0" indent="-166370" defTabSz="914400" eaLnBrk="1" fontAlgn="auto" latinLnBrk="0" hangingPunct="1">
              <a:lnSpc>
                <a:spcPct val="102000"/>
              </a:lnSpc>
              <a:spcBef>
                <a:spcPts val="70"/>
              </a:spcBef>
              <a:spcAft>
                <a:spcPts val="0"/>
              </a:spcAft>
              <a:buClrTx/>
              <a:buSzTx/>
              <a:buFontTx/>
              <a:buNone/>
              <a:tabLst/>
              <a:defRPr/>
            </a:pPr>
            <a:r>
              <a:rPr kumimoji="0" sz="1000" b="1" i="0" u="none" strike="noStrike" kern="0" cap="none" spc="-10" normalizeH="0" baseline="0" noProof="0" dirty="0">
                <a:ln>
                  <a:noFill/>
                </a:ln>
                <a:solidFill>
                  <a:sysClr val="windowText" lastClr="000000"/>
                </a:solidFill>
                <a:effectLst/>
                <a:uLnTx/>
                <a:uFillTx/>
                <a:latin typeface="Calibri"/>
                <a:cs typeface="Calibri"/>
              </a:rPr>
              <a:t>Innowalk </a:t>
            </a:r>
            <a:r>
              <a:rPr kumimoji="0" sz="1000" b="1" i="0" u="none" strike="noStrike" kern="0" cap="none" spc="-25" normalizeH="0" baseline="0" noProof="0" dirty="0">
                <a:ln>
                  <a:noFill/>
                </a:ln>
                <a:solidFill>
                  <a:sysClr val="windowText" lastClr="000000"/>
                </a:solidFill>
                <a:effectLst/>
                <a:uLnTx/>
                <a:uFillTx/>
                <a:latin typeface="Calibri"/>
                <a:cs typeface="Calibri"/>
              </a:rPr>
              <a:t>2%</a:t>
            </a:r>
            <a:endParaRPr kumimoji="0" sz="1000" b="0" i="0" u="none" strike="noStrike" kern="0" cap="none" spc="0" normalizeH="0" baseline="0" noProof="0">
              <a:ln>
                <a:noFill/>
              </a:ln>
              <a:solidFill>
                <a:sysClr val="windowText" lastClr="000000"/>
              </a:solidFill>
              <a:effectLst/>
              <a:uLnTx/>
              <a:uFillTx/>
              <a:latin typeface="Calibri"/>
              <a:cs typeface="Calibri"/>
            </a:endParaRPr>
          </a:p>
        </p:txBody>
      </p:sp>
      <p:sp>
        <p:nvSpPr>
          <p:cNvPr id="34" name="object 34"/>
          <p:cNvSpPr txBox="1"/>
          <p:nvPr/>
        </p:nvSpPr>
        <p:spPr>
          <a:xfrm>
            <a:off x="10306557" y="5512104"/>
            <a:ext cx="920115" cy="332740"/>
          </a:xfrm>
          <a:prstGeom prst="rect">
            <a:avLst/>
          </a:prstGeom>
        </p:spPr>
        <p:txBody>
          <a:bodyPr vert="horz" wrap="square" lIns="0" tIns="12065" rIns="0" bIns="0" rtlCol="0">
            <a:spAutoFit/>
          </a:bodyPr>
          <a:lstStyle/>
          <a:p>
            <a:pPr marL="0" marR="0" lvl="0" indent="0" algn="ctr" defTabSz="914400" eaLnBrk="1" fontAlgn="auto" latinLnBrk="0" hangingPunct="1">
              <a:lnSpc>
                <a:spcPct val="100000"/>
              </a:lnSpc>
              <a:spcBef>
                <a:spcPts val="95"/>
              </a:spcBef>
              <a:spcAft>
                <a:spcPts val="0"/>
              </a:spcAft>
              <a:buClrTx/>
              <a:buSzTx/>
              <a:buFontTx/>
              <a:buNone/>
              <a:tabLst/>
              <a:defRPr/>
            </a:pPr>
            <a:r>
              <a:rPr kumimoji="0" sz="1000" b="1" i="0" u="none" strike="noStrike" kern="0" cap="none" spc="0" normalizeH="0" baseline="0" noProof="0" dirty="0">
                <a:ln>
                  <a:noFill/>
                </a:ln>
                <a:solidFill>
                  <a:sysClr val="windowText" lastClr="000000"/>
                </a:solidFill>
                <a:effectLst/>
                <a:uLnTx/>
                <a:uFillTx/>
                <a:latin typeface="Calibri"/>
                <a:cs typeface="Calibri"/>
              </a:rPr>
              <a:t>Vanliga</a:t>
            </a:r>
            <a:r>
              <a:rPr kumimoji="0" sz="1000" b="1" i="0" u="none" strike="noStrike" kern="0" cap="none" spc="-25" normalizeH="0" baseline="0" noProof="0" dirty="0">
                <a:ln>
                  <a:noFill/>
                </a:ln>
                <a:solidFill>
                  <a:sysClr val="windowText" lastClr="000000"/>
                </a:solidFill>
                <a:effectLst/>
                <a:uLnTx/>
                <a:uFillTx/>
                <a:latin typeface="Calibri"/>
                <a:cs typeface="Calibri"/>
              </a:rPr>
              <a:t> </a:t>
            </a:r>
            <a:r>
              <a:rPr kumimoji="0" sz="1000" b="1" i="0" u="none" strike="noStrike" kern="0" cap="none" spc="-10" normalizeH="0" baseline="0" noProof="0" dirty="0">
                <a:ln>
                  <a:noFill/>
                </a:ln>
                <a:solidFill>
                  <a:sysClr val="windowText" lastClr="000000"/>
                </a:solidFill>
                <a:effectLst/>
                <a:uLnTx/>
                <a:uFillTx/>
                <a:latin typeface="Calibri"/>
                <a:cs typeface="Calibri"/>
              </a:rPr>
              <a:t>rullstolar</a:t>
            </a:r>
            <a:endParaRPr kumimoji="0" sz="1000" b="0" i="0" u="none" strike="noStrike" kern="0" cap="none" spc="0" normalizeH="0" baseline="0" noProof="0">
              <a:ln>
                <a:noFill/>
              </a:ln>
              <a:solidFill>
                <a:sysClr val="windowText" lastClr="000000"/>
              </a:solidFill>
              <a:effectLst/>
              <a:uLnTx/>
              <a:uFillTx/>
              <a:latin typeface="Calibri"/>
              <a:cs typeface="Calibri"/>
            </a:endParaRPr>
          </a:p>
          <a:p>
            <a:pPr marL="0" marR="0" lvl="0" indent="0" algn="ctr" defTabSz="914400" eaLnBrk="1" fontAlgn="auto" latinLnBrk="0" hangingPunct="1">
              <a:lnSpc>
                <a:spcPct val="100000"/>
              </a:lnSpc>
              <a:spcBef>
                <a:spcPts val="25"/>
              </a:spcBef>
              <a:spcAft>
                <a:spcPts val="0"/>
              </a:spcAft>
              <a:buClrTx/>
              <a:buSzTx/>
              <a:buFontTx/>
              <a:buNone/>
              <a:tabLst/>
              <a:defRPr/>
            </a:pPr>
            <a:r>
              <a:rPr kumimoji="0" sz="1000" b="1" i="0" u="none" strike="noStrike" kern="0" cap="none" spc="-25" normalizeH="0" baseline="0" noProof="0" dirty="0">
                <a:ln>
                  <a:noFill/>
                </a:ln>
                <a:solidFill>
                  <a:sysClr val="windowText" lastClr="000000"/>
                </a:solidFill>
                <a:effectLst/>
                <a:uLnTx/>
                <a:uFillTx/>
                <a:latin typeface="Calibri"/>
                <a:cs typeface="Calibri"/>
              </a:rPr>
              <a:t>20%</a:t>
            </a:r>
            <a:endParaRPr kumimoji="0" sz="1000" b="0" i="0" u="none" strike="noStrike" kern="0" cap="none" spc="0" normalizeH="0" baseline="0" noProof="0">
              <a:ln>
                <a:noFill/>
              </a:ln>
              <a:solidFill>
                <a:sysClr val="windowText" lastClr="000000"/>
              </a:solidFill>
              <a:effectLst/>
              <a:uLnTx/>
              <a:uFillTx/>
              <a:latin typeface="Calibri"/>
              <a:cs typeface="Calibri"/>
            </a:endParaRPr>
          </a:p>
        </p:txBody>
      </p:sp>
      <p:sp>
        <p:nvSpPr>
          <p:cNvPr id="35" name="object 35"/>
          <p:cNvSpPr txBox="1"/>
          <p:nvPr/>
        </p:nvSpPr>
        <p:spPr>
          <a:xfrm>
            <a:off x="6368541" y="4332859"/>
            <a:ext cx="991235" cy="332740"/>
          </a:xfrm>
          <a:prstGeom prst="rect">
            <a:avLst/>
          </a:prstGeom>
        </p:spPr>
        <p:txBody>
          <a:bodyPr vert="horz" wrap="square" lIns="0" tIns="8890" rIns="0" bIns="0" rtlCol="0">
            <a:spAutoFit/>
          </a:bodyPr>
          <a:lstStyle/>
          <a:p>
            <a:pPr marL="384175" marR="5080" lvl="0" indent="-372110" defTabSz="914400" eaLnBrk="1" fontAlgn="auto" latinLnBrk="0" hangingPunct="1">
              <a:lnSpc>
                <a:spcPct val="102000"/>
              </a:lnSpc>
              <a:spcBef>
                <a:spcPts val="70"/>
              </a:spcBef>
              <a:spcAft>
                <a:spcPts val="0"/>
              </a:spcAft>
              <a:buClrTx/>
              <a:buSzTx/>
              <a:buFontTx/>
              <a:buNone/>
              <a:tabLst/>
              <a:defRPr/>
            </a:pPr>
            <a:r>
              <a:rPr kumimoji="0" sz="1000" b="1" i="0" u="none" strike="noStrike" kern="0" cap="none" spc="0" normalizeH="0" baseline="0" noProof="0" dirty="0">
                <a:ln>
                  <a:noFill/>
                </a:ln>
                <a:solidFill>
                  <a:sysClr val="windowText" lastClr="000000"/>
                </a:solidFill>
                <a:effectLst/>
                <a:uLnTx/>
                <a:uFillTx/>
                <a:latin typeface="Calibri"/>
                <a:cs typeface="Calibri"/>
              </a:rPr>
              <a:t>Övriga</a:t>
            </a:r>
            <a:r>
              <a:rPr kumimoji="0" sz="1000" b="1" i="0" u="none" strike="noStrike" kern="0" cap="none" spc="-35" normalizeH="0" baseline="0" noProof="0" dirty="0">
                <a:ln>
                  <a:noFill/>
                </a:ln>
                <a:solidFill>
                  <a:sysClr val="windowText" lastClr="000000"/>
                </a:solidFill>
                <a:effectLst/>
                <a:uLnTx/>
                <a:uFillTx/>
                <a:latin typeface="Calibri"/>
                <a:cs typeface="Calibri"/>
              </a:rPr>
              <a:t> </a:t>
            </a:r>
            <a:r>
              <a:rPr kumimoji="0" sz="1000" b="1" i="0" u="none" strike="noStrike" kern="0" cap="none" spc="-10" normalizeH="0" baseline="0" noProof="0" dirty="0">
                <a:ln>
                  <a:noFill/>
                </a:ln>
                <a:solidFill>
                  <a:sysClr val="windowText" lastClr="000000"/>
                </a:solidFill>
                <a:effectLst/>
                <a:uLnTx/>
                <a:uFillTx/>
                <a:latin typeface="Calibri"/>
                <a:cs typeface="Calibri"/>
              </a:rPr>
              <a:t>hjälpmedel </a:t>
            </a:r>
            <a:r>
              <a:rPr kumimoji="0" sz="1000" b="1" i="0" u="none" strike="noStrike" kern="0" cap="none" spc="-25" normalizeH="0" baseline="0" noProof="0" dirty="0">
                <a:ln>
                  <a:noFill/>
                </a:ln>
                <a:solidFill>
                  <a:sysClr val="windowText" lastClr="000000"/>
                </a:solidFill>
                <a:effectLst/>
                <a:uLnTx/>
                <a:uFillTx/>
                <a:latin typeface="Calibri"/>
                <a:cs typeface="Calibri"/>
              </a:rPr>
              <a:t>53%</a:t>
            </a:r>
            <a:endParaRPr kumimoji="0" sz="1000" b="0" i="0" u="none" strike="noStrike" kern="0" cap="none" spc="0" normalizeH="0" baseline="0" noProof="0">
              <a:ln>
                <a:noFill/>
              </a:ln>
              <a:solidFill>
                <a:sysClr val="windowText" lastClr="000000"/>
              </a:solidFill>
              <a:effectLst/>
              <a:uLnTx/>
              <a:uFillTx/>
              <a:latin typeface="Calibri"/>
              <a:cs typeface="Calibri"/>
            </a:endParaRPr>
          </a:p>
        </p:txBody>
      </p:sp>
      <p:sp>
        <p:nvSpPr>
          <p:cNvPr id="36" name="object 36"/>
          <p:cNvSpPr txBox="1"/>
          <p:nvPr/>
        </p:nvSpPr>
        <p:spPr>
          <a:xfrm>
            <a:off x="7831963" y="1726819"/>
            <a:ext cx="2540000" cy="909955"/>
          </a:xfrm>
          <a:prstGeom prst="rect">
            <a:avLst/>
          </a:prstGeom>
        </p:spPr>
        <p:txBody>
          <a:bodyPr vert="horz" wrap="square" lIns="0" tIns="13335" rIns="0" bIns="0" rtlCol="0">
            <a:spAutoFit/>
          </a:bodyPr>
          <a:lstStyle/>
          <a:p>
            <a:pPr marL="12700" marR="5080" lvl="0" indent="0" defTabSz="914400" eaLnBrk="1" fontAlgn="auto" latinLnBrk="0" hangingPunct="1">
              <a:lnSpc>
                <a:spcPct val="100000"/>
              </a:lnSpc>
              <a:spcBef>
                <a:spcPts val="105"/>
              </a:spcBef>
              <a:spcAft>
                <a:spcPts val="0"/>
              </a:spcAft>
              <a:buClrTx/>
              <a:buSzTx/>
              <a:buFontTx/>
              <a:buNone/>
              <a:tabLst/>
              <a:defRPr/>
            </a:pPr>
            <a:r>
              <a:rPr kumimoji="0" sz="2000" b="0" i="0" u="none" strike="noStrike" kern="0" cap="none" spc="0" normalizeH="0" baseline="0" noProof="0" dirty="0">
                <a:ln>
                  <a:noFill/>
                </a:ln>
                <a:solidFill>
                  <a:sysClr val="windowText" lastClr="000000"/>
                </a:solidFill>
                <a:effectLst/>
                <a:uLnTx/>
                <a:uFillTx/>
                <a:latin typeface="Segoe UI"/>
                <a:cs typeface="Segoe UI"/>
              </a:rPr>
              <a:t>Fördelning</a:t>
            </a:r>
            <a:r>
              <a:rPr kumimoji="0" sz="2000" b="0" i="0" u="none" strike="noStrike" kern="0" cap="none" spc="-100" normalizeH="0" baseline="0" noProof="0" dirty="0">
                <a:ln>
                  <a:noFill/>
                </a:ln>
                <a:solidFill>
                  <a:sysClr val="windowText" lastClr="000000"/>
                </a:solidFill>
                <a:effectLst/>
                <a:uLnTx/>
                <a:uFillTx/>
                <a:latin typeface="Segoe UI"/>
                <a:cs typeface="Segoe UI"/>
              </a:rPr>
              <a:t> </a:t>
            </a:r>
            <a:r>
              <a:rPr kumimoji="0" sz="2000" b="0" i="0" u="none" strike="noStrike" kern="0" cap="none" spc="-10" normalizeH="0" baseline="0" noProof="0" dirty="0">
                <a:ln>
                  <a:noFill/>
                </a:ln>
                <a:solidFill>
                  <a:sysClr val="windowText" lastClr="000000"/>
                </a:solidFill>
                <a:effectLst/>
                <a:uLnTx/>
                <a:uFillTx/>
                <a:latin typeface="Segoe UI"/>
                <a:cs typeface="Segoe UI"/>
              </a:rPr>
              <a:t>hjälpmedel </a:t>
            </a:r>
            <a:r>
              <a:rPr kumimoji="0" sz="2000" b="0" i="0" u="none" strike="noStrike" kern="0" cap="none" spc="0" normalizeH="0" baseline="0" noProof="0" dirty="0">
                <a:ln>
                  <a:noFill/>
                </a:ln>
                <a:solidFill>
                  <a:sysClr val="windowText" lastClr="000000"/>
                </a:solidFill>
                <a:effectLst/>
                <a:uLnTx/>
                <a:uFillTx/>
                <a:latin typeface="Segoe UI"/>
                <a:cs typeface="Segoe UI"/>
              </a:rPr>
              <a:t>inom</a:t>
            </a:r>
            <a:r>
              <a:rPr kumimoji="0" sz="2000" b="0" i="0" u="none" strike="noStrike" kern="0" cap="none" spc="-60" normalizeH="0" baseline="0" noProof="0" dirty="0">
                <a:ln>
                  <a:noFill/>
                </a:ln>
                <a:solidFill>
                  <a:sysClr val="windowText" lastClr="000000"/>
                </a:solidFill>
                <a:effectLst/>
                <a:uLnTx/>
                <a:uFillTx/>
                <a:latin typeface="Segoe UI"/>
                <a:cs typeface="Segoe UI"/>
              </a:rPr>
              <a:t> </a:t>
            </a:r>
            <a:r>
              <a:rPr kumimoji="0" sz="2000" b="0" i="0" u="none" strike="noStrike" kern="0" cap="none" spc="-25" normalizeH="0" baseline="0" noProof="0" dirty="0">
                <a:ln>
                  <a:noFill/>
                </a:ln>
                <a:solidFill>
                  <a:sysClr val="windowText" lastClr="000000"/>
                </a:solidFill>
                <a:effectLst/>
                <a:uLnTx/>
                <a:uFillTx/>
                <a:latin typeface="Segoe UI"/>
                <a:cs typeface="Segoe UI"/>
              </a:rPr>
              <a:t>PV</a:t>
            </a:r>
            <a:endParaRPr kumimoji="0" sz="2000" b="0" i="0" u="none" strike="noStrike" kern="0" cap="none" spc="0" normalizeH="0" baseline="0" noProof="0">
              <a:ln>
                <a:noFill/>
              </a:ln>
              <a:solidFill>
                <a:sysClr val="windowText" lastClr="000000"/>
              </a:solidFill>
              <a:effectLst/>
              <a:uLnTx/>
              <a:uFillTx/>
              <a:latin typeface="Segoe UI"/>
              <a:cs typeface="Segoe UI"/>
            </a:endParaRPr>
          </a:p>
          <a:p>
            <a:pPr marL="942975" marR="0" lvl="0" indent="0" algn="ctr" defTabSz="914400" eaLnBrk="1" fontAlgn="auto" latinLnBrk="0" hangingPunct="1">
              <a:lnSpc>
                <a:spcPts val="935"/>
              </a:lnSpc>
              <a:spcBef>
                <a:spcPts val="0"/>
              </a:spcBef>
              <a:spcAft>
                <a:spcPts val="0"/>
              </a:spcAft>
              <a:buClrTx/>
              <a:buSzTx/>
              <a:buFontTx/>
              <a:buNone/>
              <a:tabLst/>
              <a:defRPr/>
            </a:pPr>
            <a:r>
              <a:rPr kumimoji="0" sz="1000" b="1" i="0" u="none" strike="noStrike" kern="0" cap="none" spc="-10" normalizeH="0" baseline="0" noProof="0" dirty="0">
                <a:ln>
                  <a:noFill/>
                </a:ln>
                <a:solidFill>
                  <a:sysClr val="windowText" lastClr="000000"/>
                </a:solidFill>
                <a:effectLst/>
                <a:uLnTx/>
                <a:uFillTx/>
                <a:latin typeface="Calibri"/>
                <a:cs typeface="Calibri"/>
              </a:rPr>
              <a:t>Sängar</a:t>
            </a:r>
            <a:endParaRPr kumimoji="0" sz="1000" b="0" i="0" u="none" strike="noStrike" kern="0" cap="none" spc="0" normalizeH="0" baseline="0" noProof="0">
              <a:ln>
                <a:noFill/>
              </a:ln>
              <a:solidFill>
                <a:sysClr val="windowText" lastClr="000000"/>
              </a:solidFill>
              <a:effectLst/>
              <a:uLnTx/>
              <a:uFillTx/>
              <a:latin typeface="Calibri"/>
              <a:cs typeface="Calibri"/>
            </a:endParaRPr>
          </a:p>
          <a:p>
            <a:pPr marL="942975" marR="0" lvl="0" indent="0" algn="ctr" defTabSz="914400" eaLnBrk="1" fontAlgn="auto" latinLnBrk="0" hangingPunct="1">
              <a:lnSpc>
                <a:spcPct val="100000"/>
              </a:lnSpc>
              <a:spcBef>
                <a:spcPts val="20"/>
              </a:spcBef>
              <a:spcAft>
                <a:spcPts val="0"/>
              </a:spcAft>
              <a:buClrTx/>
              <a:buSzTx/>
              <a:buFontTx/>
              <a:buNone/>
              <a:tabLst/>
              <a:defRPr/>
            </a:pPr>
            <a:r>
              <a:rPr kumimoji="0" sz="1000" b="1" i="0" u="none" strike="noStrike" kern="0" cap="none" spc="-25" normalizeH="0" baseline="0" noProof="0" dirty="0">
                <a:ln>
                  <a:noFill/>
                </a:ln>
                <a:solidFill>
                  <a:sysClr val="windowText" lastClr="000000"/>
                </a:solidFill>
                <a:effectLst/>
                <a:uLnTx/>
                <a:uFillTx/>
                <a:latin typeface="Calibri"/>
                <a:cs typeface="Calibri"/>
              </a:rPr>
              <a:t>7%</a:t>
            </a:r>
            <a:endParaRPr kumimoji="0" sz="1000" b="0" i="0" u="none" strike="noStrike" kern="0" cap="none" spc="0" normalizeH="0" baseline="0" noProof="0">
              <a:ln>
                <a:noFill/>
              </a:ln>
              <a:solidFill>
                <a:sysClr val="windowText" lastClr="000000"/>
              </a:solidFill>
              <a:effectLst/>
              <a:uLnTx/>
              <a:uFillTx/>
              <a:latin typeface="Calibri"/>
              <a:cs typeface="Calibri"/>
            </a:endParaRPr>
          </a:p>
        </p:txBody>
      </p:sp>
      <p:sp>
        <p:nvSpPr>
          <p:cNvPr id="37" name="object 37"/>
          <p:cNvSpPr txBox="1"/>
          <p:nvPr/>
        </p:nvSpPr>
        <p:spPr>
          <a:xfrm>
            <a:off x="1422272" y="1798701"/>
            <a:ext cx="2549525" cy="33083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2000" b="0" i="0" u="none" strike="noStrike" kern="0" cap="none" spc="0" normalizeH="0" baseline="0" noProof="0" dirty="0">
                <a:ln>
                  <a:noFill/>
                </a:ln>
                <a:solidFill>
                  <a:sysClr val="windowText" lastClr="000000"/>
                </a:solidFill>
                <a:effectLst/>
                <a:uLnTx/>
                <a:uFillTx/>
                <a:latin typeface="Segoe UI"/>
                <a:cs typeface="Segoe UI"/>
              </a:rPr>
              <a:t>Utfall</a:t>
            </a:r>
            <a:r>
              <a:rPr kumimoji="0" sz="2000" b="0" i="0" u="none" strike="noStrike" kern="0" cap="none" spc="-40" normalizeH="0" baseline="0" noProof="0" dirty="0">
                <a:ln>
                  <a:noFill/>
                </a:ln>
                <a:solidFill>
                  <a:sysClr val="windowText" lastClr="000000"/>
                </a:solidFill>
                <a:effectLst/>
                <a:uLnTx/>
                <a:uFillTx/>
                <a:latin typeface="Segoe UI"/>
                <a:cs typeface="Segoe UI"/>
              </a:rPr>
              <a:t> </a:t>
            </a:r>
            <a:r>
              <a:rPr kumimoji="0" sz="2000" b="0" i="0" u="none" strike="noStrike" kern="0" cap="none" spc="0" normalizeH="0" baseline="0" noProof="0" dirty="0">
                <a:ln>
                  <a:noFill/>
                </a:ln>
                <a:solidFill>
                  <a:sysClr val="windowText" lastClr="000000"/>
                </a:solidFill>
                <a:effectLst/>
                <a:uLnTx/>
                <a:uFillTx/>
                <a:latin typeface="Segoe UI"/>
                <a:cs typeface="Segoe UI"/>
              </a:rPr>
              <a:t>hjälpmedel </a:t>
            </a:r>
            <a:r>
              <a:rPr kumimoji="0" sz="2000" b="0" i="0" u="none" strike="noStrike" kern="0" cap="none" spc="-20" normalizeH="0" baseline="0" noProof="0" dirty="0">
                <a:ln>
                  <a:noFill/>
                </a:ln>
                <a:solidFill>
                  <a:sysClr val="windowText" lastClr="000000"/>
                </a:solidFill>
                <a:effectLst/>
                <a:uLnTx/>
                <a:uFillTx/>
                <a:latin typeface="Segoe UI"/>
                <a:cs typeface="Segoe UI"/>
              </a:rPr>
              <a:t>2025</a:t>
            </a:r>
            <a:endParaRPr kumimoji="0" sz="2000" b="0" i="0" u="none" strike="noStrike" kern="0" cap="none" spc="0" normalizeH="0" baseline="0" noProof="0">
              <a:ln>
                <a:noFill/>
              </a:ln>
              <a:solidFill>
                <a:sysClr val="windowText" lastClr="000000"/>
              </a:solidFill>
              <a:effectLst/>
              <a:uLnTx/>
              <a:uFillTx/>
              <a:latin typeface="Segoe UI"/>
              <a:cs typeface="Segoe U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32" grpId="0"/>
      <p:bldP spid="33" grpId="0"/>
      <p:bldP spid="34" grpId="0"/>
      <p:bldP spid="35" grpId="0"/>
      <p:bldP spid="36" grpId="0"/>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176134" y="2100960"/>
            <a:ext cx="5017770" cy="4757420"/>
          </a:xfrm>
          <a:custGeom>
            <a:avLst/>
            <a:gdLst/>
            <a:ahLst/>
            <a:cxnLst/>
            <a:rect l="l" t="t" r="r" b="b"/>
            <a:pathLst>
              <a:path w="5017770" h="4757420">
                <a:moveTo>
                  <a:pt x="5017516" y="0"/>
                </a:moveTo>
                <a:lnTo>
                  <a:pt x="0" y="4757039"/>
                </a:lnTo>
                <a:lnTo>
                  <a:pt x="5017516" y="4757039"/>
                </a:lnTo>
                <a:lnTo>
                  <a:pt x="5017516" y="0"/>
                </a:lnTo>
                <a:close/>
              </a:path>
            </a:pathLst>
          </a:custGeom>
          <a:solidFill>
            <a:srgbClr val="D3EDE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p:nvPr/>
        </p:nvSpPr>
        <p:spPr>
          <a:xfrm>
            <a:off x="10128504" y="5589244"/>
            <a:ext cx="1728470" cy="576580"/>
          </a:xfrm>
          <a:custGeom>
            <a:avLst/>
            <a:gdLst/>
            <a:ahLst/>
            <a:cxnLst/>
            <a:rect l="l" t="t" r="r" b="b"/>
            <a:pathLst>
              <a:path w="1728470" h="576579">
                <a:moveTo>
                  <a:pt x="1630172" y="0"/>
                </a:moveTo>
                <a:lnTo>
                  <a:pt x="0" y="0"/>
                </a:lnTo>
                <a:lnTo>
                  <a:pt x="0" y="576059"/>
                </a:lnTo>
                <a:lnTo>
                  <a:pt x="1728089" y="576059"/>
                </a:lnTo>
                <a:lnTo>
                  <a:pt x="1728089" y="97942"/>
                </a:lnTo>
                <a:lnTo>
                  <a:pt x="1630172" y="0"/>
                </a:lnTo>
                <a:close/>
              </a:path>
            </a:pathLst>
          </a:custGeom>
          <a:solidFill>
            <a:srgbClr val="49CD8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txBox="1"/>
          <p:nvPr/>
        </p:nvSpPr>
        <p:spPr>
          <a:xfrm>
            <a:off x="10307828" y="5669381"/>
            <a:ext cx="1326515" cy="459740"/>
          </a:xfrm>
          <a:prstGeom prst="rect">
            <a:avLst/>
          </a:prstGeom>
        </p:spPr>
        <p:txBody>
          <a:bodyPr vert="horz" wrap="square" lIns="0" tIns="38735" rIns="0" bIns="0" rtlCol="0">
            <a:spAutoFit/>
          </a:bodyPr>
          <a:lstStyle/>
          <a:p>
            <a:pPr marL="12700" marR="5080" lvl="0" indent="90170" defTabSz="914400" eaLnBrk="1" fontAlgn="auto" latinLnBrk="0" hangingPunct="1">
              <a:lnSpc>
                <a:spcPts val="1620"/>
              </a:lnSpc>
              <a:spcBef>
                <a:spcPts val="305"/>
              </a:spcBef>
              <a:spcAft>
                <a:spcPts val="0"/>
              </a:spcAft>
              <a:buClrTx/>
              <a:buSzTx/>
              <a:buFontTx/>
              <a:buNone/>
              <a:tabLst/>
              <a:defRPr/>
            </a:pPr>
            <a:r>
              <a:rPr kumimoji="0" sz="1500" b="0" i="0" u="none" strike="noStrike" kern="0" cap="none" spc="-25" normalizeH="0" baseline="0" noProof="0" dirty="0">
                <a:ln>
                  <a:noFill/>
                </a:ln>
                <a:solidFill>
                  <a:sysClr val="windowText" lastClr="000000"/>
                </a:solidFill>
                <a:effectLst/>
                <a:uLnTx/>
                <a:uFillTx/>
                <a:latin typeface="Segoe UI"/>
                <a:cs typeface="Segoe UI"/>
              </a:rPr>
              <a:t>Total</a:t>
            </a:r>
            <a:r>
              <a:rPr kumimoji="0" sz="1500" b="0" i="0" u="none" strike="noStrike" kern="0" cap="none" spc="-65" normalizeH="0" baseline="0" noProof="0" dirty="0">
                <a:ln>
                  <a:noFill/>
                </a:ln>
                <a:solidFill>
                  <a:sysClr val="windowText" lastClr="000000"/>
                </a:solidFill>
                <a:effectLst/>
                <a:uLnTx/>
                <a:uFillTx/>
                <a:latin typeface="Segoe UI"/>
                <a:cs typeface="Segoe UI"/>
              </a:rPr>
              <a:t> </a:t>
            </a:r>
            <a:r>
              <a:rPr kumimoji="0" sz="1500" b="0" i="0" u="none" strike="noStrike" kern="0" cap="none" spc="-10" normalizeH="0" baseline="0" noProof="0" dirty="0">
                <a:ln>
                  <a:noFill/>
                </a:ln>
                <a:solidFill>
                  <a:sysClr val="windowText" lastClr="000000"/>
                </a:solidFill>
                <a:effectLst/>
                <a:uLnTx/>
                <a:uFillTx/>
                <a:latin typeface="Segoe UI"/>
                <a:cs typeface="Segoe UI"/>
              </a:rPr>
              <a:t>kostnad </a:t>
            </a:r>
            <a:r>
              <a:rPr kumimoji="0" sz="1500" b="0" i="0" u="none" strike="noStrike" kern="0" cap="none" spc="0" normalizeH="0" baseline="0" noProof="0" dirty="0">
                <a:ln>
                  <a:noFill/>
                </a:ln>
                <a:solidFill>
                  <a:sysClr val="windowText" lastClr="000000"/>
                </a:solidFill>
                <a:effectLst/>
                <a:uLnTx/>
                <a:uFillTx/>
                <a:latin typeface="Segoe UI"/>
                <a:cs typeface="Segoe UI"/>
              </a:rPr>
              <a:t>10,1 mnkr</a:t>
            </a:r>
            <a:r>
              <a:rPr kumimoji="0" sz="1500" b="0" i="0" u="none" strike="noStrike" kern="0" cap="none" spc="-30" normalizeH="0" baseline="0" noProof="0" dirty="0">
                <a:ln>
                  <a:noFill/>
                </a:ln>
                <a:solidFill>
                  <a:sysClr val="windowText" lastClr="000000"/>
                </a:solidFill>
                <a:effectLst/>
                <a:uLnTx/>
                <a:uFillTx/>
                <a:latin typeface="Segoe UI"/>
                <a:cs typeface="Segoe UI"/>
              </a:rPr>
              <a:t> </a:t>
            </a:r>
            <a:r>
              <a:rPr kumimoji="0" sz="1500" b="0" i="0" u="none" strike="noStrike" kern="0" cap="none" spc="-20" normalizeH="0" baseline="0" noProof="0" dirty="0">
                <a:ln>
                  <a:noFill/>
                </a:ln>
                <a:solidFill>
                  <a:sysClr val="windowText" lastClr="000000"/>
                </a:solidFill>
                <a:effectLst/>
                <a:uLnTx/>
                <a:uFillTx/>
                <a:latin typeface="Segoe UI"/>
                <a:cs typeface="Segoe UI"/>
              </a:rPr>
              <a:t>2025</a:t>
            </a:r>
            <a:endParaRPr kumimoji="0" sz="1500" b="0" i="0" u="none" strike="noStrike" kern="0" cap="none" spc="0" normalizeH="0" baseline="0" noProof="0">
              <a:ln>
                <a:noFill/>
              </a:ln>
              <a:solidFill>
                <a:sysClr val="windowText" lastClr="000000"/>
              </a:solidFill>
              <a:effectLst/>
              <a:uLnTx/>
              <a:uFillTx/>
              <a:latin typeface="Segoe UI"/>
              <a:cs typeface="Segoe UI"/>
            </a:endParaRPr>
          </a:p>
        </p:txBody>
      </p:sp>
      <p:sp>
        <p:nvSpPr>
          <p:cNvPr id="5" name="object 5" descr="$PPTXTitle"/>
          <p:cNvSpPr txBox="1">
            <a:spLocks noGrp="1"/>
          </p:cNvSpPr>
          <p:nvPr>
            <p:ph type="title"/>
          </p:nvPr>
        </p:nvSpPr>
        <p:spPr>
          <a:xfrm>
            <a:off x="564591" y="450291"/>
            <a:ext cx="10422890" cy="635000"/>
          </a:xfrm>
          <a:prstGeom prst="rect">
            <a:avLst/>
          </a:prstGeom>
        </p:spPr>
        <p:txBody>
          <a:bodyPr vert="horz" wrap="square" lIns="0" tIns="12065" rIns="0" bIns="0" rtlCol="0">
            <a:spAutoFit/>
          </a:bodyPr>
          <a:lstStyle/>
          <a:p>
            <a:pPr marL="12700">
              <a:lnSpc>
                <a:spcPct val="100000"/>
              </a:lnSpc>
              <a:spcBef>
                <a:spcPts val="95"/>
              </a:spcBef>
              <a:tabLst>
                <a:tab pos="9241790" algn="l"/>
              </a:tabLst>
            </a:pPr>
            <a:r>
              <a:rPr sz="4000" dirty="0"/>
              <a:t>Kostnader</a:t>
            </a:r>
            <a:r>
              <a:rPr sz="4000" spc="-95" dirty="0"/>
              <a:t> </a:t>
            </a:r>
            <a:r>
              <a:rPr sz="4000" dirty="0"/>
              <a:t>elrullstolar</a:t>
            </a:r>
            <a:r>
              <a:rPr sz="4000" spc="-90" dirty="0"/>
              <a:t> </a:t>
            </a:r>
            <a:r>
              <a:rPr sz="4000" dirty="0"/>
              <a:t>per</a:t>
            </a:r>
            <a:r>
              <a:rPr sz="4000" spc="-95" dirty="0"/>
              <a:t> </a:t>
            </a:r>
            <a:r>
              <a:rPr sz="4000" dirty="0"/>
              <a:t>1000</a:t>
            </a:r>
            <a:r>
              <a:rPr sz="4000" spc="-114" dirty="0"/>
              <a:t> </a:t>
            </a:r>
            <a:r>
              <a:rPr sz="4000" spc="-10" dirty="0"/>
              <a:t>listade</a:t>
            </a:r>
            <a:r>
              <a:rPr sz="4000" dirty="0"/>
              <a:t>	</a:t>
            </a:r>
            <a:r>
              <a:rPr sz="4000" spc="-20" dirty="0"/>
              <a:t>2025</a:t>
            </a:r>
            <a:endParaRPr sz="4000"/>
          </a:p>
        </p:txBody>
      </p:sp>
      <p:sp>
        <p:nvSpPr>
          <p:cNvPr id="6" name="object 6"/>
          <p:cNvSpPr/>
          <p:nvPr/>
        </p:nvSpPr>
        <p:spPr>
          <a:xfrm>
            <a:off x="2099182" y="2099817"/>
            <a:ext cx="7514590" cy="0"/>
          </a:xfrm>
          <a:custGeom>
            <a:avLst/>
            <a:gdLst/>
            <a:ahLst/>
            <a:cxnLst/>
            <a:rect l="l" t="t" r="r" b="b"/>
            <a:pathLst>
              <a:path w="7514590">
                <a:moveTo>
                  <a:pt x="0" y="0"/>
                </a:moveTo>
                <a:lnTo>
                  <a:pt x="7514336" y="0"/>
                </a:lnTo>
              </a:path>
            </a:pathLst>
          </a:custGeom>
          <a:ln w="9525">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7" name="object 7"/>
          <p:cNvGrpSpPr/>
          <p:nvPr/>
        </p:nvGrpSpPr>
        <p:grpSpPr>
          <a:xfrm>
            <a:off x="2099182" y="2212848"/>
            <a:ext cx="7514590" cy="2044064"/>
            <a:chOff x="2099182" y="2212848"/>
            <a:chExt cx="7514590" cy="2044064"/>
          </a:xfrm>
        </p:grpSpPr>
        <p:sp>
          <p:nvSpPr>
            <p:cNvPr id="8" name="object 8"/>
            <p:cNvSpPr/>
            <p:nvPr/>
          </p:nvSpPr>
          <p:spPr>
            <a:xfrm>
              <a:off x="2099182" y="2314956"/>
              <a:ext cx="7514590" cy="1722120"/>
            </a:xfrm>
            <a:custGeom>
              <a:avLst/>
              <a:gdLst/>
              <a:ahLst/>
              <a:cxnLst/>
              <a:rect l="l" t="t" r="r" b="b"/>
              <a:pathLst>
                <a:path w="7514590" h="1722120">
                  <a:moveTo>
                    <a:pt x="0" y="1722120"/>
                  </a:moveTo>
                  <a:lnTo>
                    <a:pt x="758317" y="1722120"/>
                  </a:lnTo>
                </a:path>
                <a:path w="7514590" h="1722120">
                  <a:moveTo>
                    <a:pt x="813181" y="1722120"/>
                  </a:moveTo>
                  <a:lnTo>
                    <a:pt x="933577" y="1722120"/>
                  </a:lnTo>
                </a:path>
                <a:path w="7514590" h="1722120">
                  <a:moveTo>
                    <a:pt x="988441" y="1722120"/>
                  </a:moveTo>
                  <a:lnTo>
                    <a:pt x="1108837" y="1722120"/>
                  </a:lnTo>
                </a:path>
                <a:path w="7514590" h="1722120">
                  <a:moveTo>
                    <a:pt x="1163701" y="1722120"/>
                  </a:moveTo>
                  <a:lnTo>
                    <a:pt x="1282572" y="1722120"/>
                  </a:lnTo>
                </a:path>
                <a:path w="7514590" h="1722120">
                  <a:moveTo>
                    <a:pt x="1337437" y="1722120"/>
                  </a:moveTo>
                  <a:lnTo>
                    <a:pt x="1457833" y="1722120"/>
                  </a:lnTo>
                </a:path>
                <a:path w="7514590" h="1722120">
                  <a:moveTo>
                    <a:pt x="1512696" y="1722120"/>
                  </a:moveTo>
                  <a:lnTo>
                    <a:pt x="1633093" y="1722120"/>
                  </a:lnTo>
                </a:path>
                <a:path w="7514590" h="1722120">
                  <a:moveTo>
                    <a:pt x="1687957" y="1722120"/>
                  </a:moveTo>
                  <a:lnTo>
                    <a:pt x="1806829" y="1722120"/>
                  </a:lnTo>
                </a:path>
                <a:path w="7514590" h="1722120">
                  <a:moveTo>
                    <a:pt x="1861693" y="1722120"/>
                  </a:moveTo>
                  <a:lnTo>
                    <a:pt x="1982089" y="1722120"/>
                  </a:lnTo>
                </a:path>
                <a:path w="7514590" h="1722120">
                  <a:moveTo>
                    <a:pt x="2036953" y="1722120"/>
                  </a:moveTo>
                  <a:lnTo>
                    <a:pt x="2157349" y="1722120"/>
                  </a:lnTo>
                </a:path>
                <a:path w="7514590" h="1722120">
                  <a:moveTo>
                    <a:pt x="2212213" y="1722120"/>
                  </a:moveTo>
                  <a:lnTo>
                    <a:pt x="2331085" y="1722120"/>
                  </a:lnTo>
                </a:path>
                <a:path w="7514590" h="1722120">
                  <a:moveTo>
                    <a:pt x="2385949" y="1722120"/>
                  </a:moveTo>
                  <a:lnTo>
                    <a:pt x="2506345" y="1722120"/>
                  </a:lnTo>
                </a:path>
                <a:path w="7514590" h="1722120">
                  <a:moveTo>
                    <a:pt x="2561209" y="1722120"/>
                  </a:moveTo>
                  <a:lnTo>
                    <a:pt x="2681605" y="1722120"/>
                  </a:lnTo>
                </a:path>
                <a:path w="7514590" h="1722120">
                  <a:moveTo>
                    <a:pt x="2736469" y="1722120"/>
                  </a:moveTo>
                  <a:lnTo>
                    <a:pt x="2855341" y="1722120"/>
                  </a:lnTo>
                </a:path>
                <a:path w="7514590" h="1722120">
                  <a:moveTo>
                    <a:pt x="2910205" y="1722120"/>
                  </a:moveTo>
                  <a:lnTo>
                    <a:pt x="3030601" y="1722120"/>
                  </a:lnTo>
                </a:path>
                <a:path w="7514590" h="1722120">
                  <a:moveTo>
                    <a:pt x="3085465" y="1722120"/>
                  </a:moveTo>
                  <a:lnTo>
                    <a:pt x="3205861" y="1722120"/>
                  </a:lnTo>
                </a:path>
                <a:path w="7514590" h="1722120">
                  <a:moveTo>
                    <a:pt x="3260725" y="1722120"/>
                  </a:moveTo>
                  <a:lnTo>
                    <a:pt x="3379597" y="1722120"/>
                  </a:lnTo>
                </a:path>
                <a:path w="7514590" h="1722120">
                  <a:moveTo>
                    <a:pt x="3434461" y="1722120"/>
                  </a:moveTo>
                  <a:lnTo>
                    <a:pt x="3554856" y="1722120"/>
                  </a:lnTo>
                </a:path>
                <a:path w="7514590" h="1722120">
                  <a:moveTo>
                    <a:pt x="3609721" y="1722120"/>
                  </a:moveTo>
                  <a:lnTo>
                    <a:pt x="3730117" y="1722120"/>
                  </a:lnTo>
                </a:path>
                <a:path w="7514590" h="1722120">
                  <a:moveTo>
                    <a:pt x="3784980" y="1722120"/>
                  </a:moveTo>
                  <a:lnTo>
                    <a:pt x="3903853" y="1722120"/>
                  </a:lnTo>
                </a:path>
                <a:path w="7514590" h="1722120">
                  <a:moveTo>
                    <a:pt x="3958717" y="1722120"/>
                  </a:moveTo>
                  <a:lnTo>
                    <a:pt x="4079113" y="1722120"/>
                  </a:lnTo>
                </a:path>
                <a:path w="7514590" h="1722120">
                  <a:moveTo>
                    <a:pt x="4133977" y="1722120"/>
                  </a:moveTo>
                  <a:lnTo>
                    <a:pt x="4254373" y="1722120"/>
                  </a:lnTo>
                </a:path>
                <a:path w="7514590" h="1722120">
                  <a:moveTo>
                    <a:pt x="4309237" y="1722120"/>
                  </a:moveTo>
                  <a:lnTo>
                    <a:pt x="4428109" y="1722120"/>
                  </a:lnTo>
                </a:path>
                <a:path w="7514590" h="1722120">
                  <a:moveTo>
                    <a:pt x="4482973" y="1722120"/>
                  </a:moveTo>
                  <a:lnTo>
                    <a:pt x="4603369" y="1722120"/>
                  </a:lnTo>
                </a:path>
                <a:path w="7514590" h="1722120">
                  <a:moveTo>
                    <a:pt x="4658233" y="1722120"/>
                  </a:moveTo>
                  <a:lnTo>
                    <a:pt x="4778629" y="1722120"/>
                  </a:lnTo>
                </a:path>
                <a:path w="7514590" h="1722120">
                  <a:moveTo>
                    <a:pt x="4833493" y="1722120"/>
                  </a:moveTo>
                  <a:lnTo>
                    <a:pt x="4952365" y="1722120"/>
                  </a:lnTo>
                </a:path>
                <a:path w="7514590" h="1722120">
                  <a:moveTo>
                    <a:pt x="5007229" y="1722120"/>
                  </a:moveTo>
                  <a:lnTo>
                    <a:pt x="5127625" y="1722120"/>
                  </a:lnTo>
                </a:path>
                <a:path w="7514590" h="1722120">
                  <a:moveTo>
                    <a:pt x="5182489" y="1722120"/>
                  </a:moveTo>
                  <a:lnTo>
                    <a:pt x="5302885" y="1722120"/>
                  </a:lnTo>
                </a:path>
                <a:path w="7514590" h="1722120">
                  <a:moveTo>
                    <a:pt x="5357749" y="1722120"/>
                  </a:moveTo>
                  <a:lnTo>
                    <a:pt x="5476621" y="1722120"/>
                  </a:lnTo>
                </a:path>
                <a:path w="7514590" h="1722120">
                  <a:moveTo>
                    <a:pt x="5531485" y="1722120"/>
                  </a:moveTo>
                  <a:lnTo>
                    <a:pt x="5651881" y="1722120"/>
                  </a:lnTo>
                </a:path>
                <a:path w="7514590" h="1722120">
                  <a:moveTo>
                    <a:pt x="5706745" y="1722120"/>
                  </a:moveTo>
                  <a:lnTo>
                    <a:pt x="5827141" y="1722120"/>
                  </a:lnTo>
                </a:path>
                <a:path w="7514590" h="1722120">
                  <a:moveTo>
                    <a:pt x="5882005" y="1722120"/>
                  </a:moveTo>
                  <a:lnTo>
                    <a:pt x="6000877" y="1722120"/>
                  </a:lnTo>
                </a:path>
                <a:path w="7514590" h="1722120">
                  <a:moveTo>
                    <a:pt x="6055741" y="1722120"/>
                  </a:moveTo>
                  <a:lnTo>
                    <a:pt x="6176137" y="1722120"/>
                  </a:lnTo>
                </a:path>
                <a:path w="7514590" h="1722120">
                  <a:moveTo>
                    <a:pt x="6231001" y="1722120"/>
                  </a:moveTo>
                  <a:lnTo>
                    <a:pt x="6351397" y="1722120"/>
                  </a:lnTo>
                </a:path>
                <a:path w="7514590" h="1722120">
                  <a:moveTo>
                    <a:pt x="6406261" y="1722120"/>
                  </a:moveTo>
                  <a:lnTo>
                    <a:pt x="6525133" y="1722120"/>
                  </a:lnTo>
                </a:path>
                <a:path w="7514590" h="1722120">
                  <a:moveTo>
                    <a:pt x="6579997" y="1722120"/>
                  </a:moveTo>
                  <a:lnTo>
                    <a:pt x="6700393" y="1722120"/>
                  </a:lnTo>
                </a:path>
                <a:path w="7514590" h="1722120">
                  <a:moveTo>
                    <a:pt x="6755257" y="1722120"/>
                  </a:moveTo>
                  <a:lnTo>
                    <a:pt x="6875653" y="1722120"/>
                  </a:lnTo>
                </a:path>
                <a:path w="7514590" h="1722120">
                  <a:moveTo>
                    <a:pt x="6930517" y="1722120"/>
                  </a:moveTo>
                  <a:lnTo>
                    <a:pt x="7049389" y="1722120"/>
                  </a:lnTo>
                </a:path>
                <a:path w="7514590" h="1722120">
                  <a:moveTo>
                    <a:pt x="7104253" y="1722120"/>
                  </a:moveTo>
                  <a:lnTo>
                    <a:pt x="7224649" y="1722120"/>
                  </a:lnTo>
                </a:path>
                <a:path w="7514590" h="1722120">
                  <a:moveTo>
                    <a:pt x="7279513" y="1722120"/>
                  </a:moveTo>
                  <a:lnTo>
                    <a:pt x="7399909" y="1722120"/>
                  </a:lnTo>
                </a:path>
                <a:path w="7514590" h="1722120">
                  <a:moveTo>
                    <a:pt x="7454773" y="1722120"/>
                  </a:moveTo>
                  <a:lnTo>
                    <a:pt x="7514336" y="1722120"/>
                  </a:lnTo>
                </a:path>
                <a:path w="7514590" h="1722120">
                  <a:moveTo>
                    <a:pt x="2736469" y="1507236"/>
                  </a:moveTo>
                  <a:lnTo>
                    <a:pt x="2855341" y="1507236"/>
                  </a:lnTo>
                </a:path>
                <a:path w="7514590" h="1722120">
                  <a:moveTo>
                    <a:pt x="2561209" y="1507236"/>
                  </a:moveTo>
                  <a:lnTo>
                    <a:pt x="2681605" y="1507236"/>
                  </a:lnTo>
                </a:path>
                <a:path w="7514590" h="1722120">
                  <a:moveTo>
                    <a:pt x="2910205" y="1507236"/>
                  </a:moveTo>
                  <a:lnTo>
                    <a:pt x="3030601" y="1507236"/>
                  </a:lnTo>
                </a:path>
                <a:path w="7514590" h="1722120">
                  <a:moveTo>
                    <a:pt x="5007229" y="1507236"/>
                  </a:moveTo>
                  <a:lnTo>
                    <a:pt x="5127625" y="1507236"/>
                  </a:lnTo>
                </a:path>
                <a:path w="7514590" h="1722120">
                  <a:moveTo>
                    <a:pt x="4133977" y="1507236"/>
                  </a:moveTo>
                  <a:lnTo>
                    <a:pt x="4254373" y="1507236"/>
                  </a:lnTo>
                </a:path>
                <a:path w="7514590" h="1722120">
                  <a:moveTo>
                    <a:pt x="5182489" y="1507236"/>
                  </a:moveTo>
                  <a:lnTo>
                    <a:pt x="5302885" y="1507236"/>
                  </a:lnTo>
                </a:path>
                <a:path w="7514590" h="1722120">
                  <a:moveTo>
                    <a:pt x="2212213" y="1507236"/>
                  </a:moveTo>
                  <a:lnTo>
                    <a:pt x="2331085" y="1507236"/>
                  </a:lnTo>
                </a:path>
                <a:path w="7514590" h="1722120">
                  <a:moveTo>
                    <a:pt x="5357749" y="1507236"/>
                  </a:moveTo>
                  <a:lnTo>
                    <a:pt x="5476621" y="1507236"/>
                  </a:lnTo>
                </a:path>
                <a:path w="7514590" h="1722120">
                  <a:moveTo>
                    <a:pt x="2385949" y="1507236"/>
                  </a:moveTo>
                  <a:lnTo>
                    <a:pt x="2506345" y="1507236"/>
                  </a:lnTo>
                </a:path>
                <a:path w="7514590" h="1722120">
                  <a:moveTo>
                    <a:pt x="3958717" y="1507236"/>
                  </a:moveTo>
                  <a:lnTo>
                    <a:pt x="4079113" y="1507236"/>
                  </a:lnTo>
                </a:path>
                <a:path w="7514590" h="1722120">
                  <a:moveTo>
                    <a:pt x="4482973" y="1507236"/>
                  </a:moveTo>
                  <a:lnTo>
                    <a:pt x="4603369" y="1507236"/>
                  </a:lnTo>
                </a:path>
                <a:path w="7514590" h="1722120">
                  <a:moveTo>
                    <a:pt x="3260725" y="1507236"/>
                  </a:moveTo>
                  <a:lnTo>
                    <a:pt x="3379597" y="1507236"/>
                  </a:lnTo>
                </a:path>
                <a:path w="7514590" h="1722120">
                  <a:moveTo>
                    <a:pt x="3784980" y="1507236"/>
                  </a:moveTo>
                  <a:lnTo>
                    <a:pt x="3903853" y="1507236"/>
                  </a:lnTo>
                </a:path>
                <a:path w="7514590" h="1722120">
                  <a:moveTo>
                    <a:pt x="0" y="1507236"/>
                  </a:moveTo>
                  <a:lnTo>
                    <a:pt x="2157349" y="1507236"/>
                  </a:lnTo>
                </a:path>
                <a:path w="7514590" h="1722120">
                  <a:moveTo>
                    <a:pt x="3085465" y="1507236"/>
                  </a:moveTo>
                  <a:lnTo>
                    <a:pt x="3205861" y="1507236"/>
                  </a:lnTo>
                </a:path>
                <a:path w="7514590" h="1722120">
                  <a:moveTo>
                    <a:pt x="3609721" y="1507236"/>
                  </a:moveTo>
                  <a:lnTo>
                    <a:pt x="3730117" y="1507236"/>
                  </a:lnTo>
                </a:path>
                <a:path w="7514590" h="1722120">
                  <a:moveTo>
                    <a:pt x="4309237" y="1507236"/>
                  </a:moveTo>
                  <a:lnTo>
                    <a:pt x="4428109" y="1507236"/>
                  </a:lnTo>
                </a:path>
                <a:path w="7514590" h="1722120">
                  <a:moveTo>
                    <a:pt x="6231001" y="1507236"/>
                  </a:moveTo>
                  <a:lnTo>
                    <a:pt x="6351397" y="1507236"/>
                  </a:lnTo>
                </a:path>
                <a:path w="7514590" h="1722120">
                  <a:moveTo>
                    <a:pt x="4658233" y="1507236"/>
                  </a:moveTo>
                  <a:lnTo>
                    <a:pt x="4778629" y="1507236"/>
                  </a:lnTo>
                </a:path>
                <a:path w="7514590" h="1722120">
                  <a:moveTo>
                    <a:pt x="6406261" y="1507236"/>
                  </a:moveTo>
                  <a:lnTo>
                    <a:pt x="6525133" y="1507236"/>
                  </a:lnTo>
                </a:path>
                <a:path w="7514590" h="1722120">
                  <a:moveTo>
                    <a:pt x="4833493" y="1507236"/>
                  </a:moveTo>
                  <a:lnTo>
                    <a:pt x="4952365" y="1507236"/>
                  </a:lnTo>
                </a:path>
                <a:path w="7514590" h="1722120">
                  <a:moveTo>
                    <a:pt x="6579997" y="1507236"/>
                  </a:moveTo>
                  <a:lnTo>
                    <a:pt x="6700393" y="1507236"/>
                  </a:lnTo>
                </a:path>
                <a:path w="7514590" h="1722120">
                  <a:moveTo>
                    <a:pt x="3434461" y="1507236"/>
                  </a:moveTo>
                  <a:lnTo>
                    <a:pt x="3554856" y="1507236"/>
                  </a:lnTo>
                </a:path>
                <a:path w="7514590" h="1722120">
                  <a:moveTo>
                    <a:pt x="6755257" y="1507236"/>
                  </a:moveTo>
                  <a:lnTo>
                    <a:pt x="6875653" y="1507236"/>
                  </a:lnTo>
                </a:path>
                <a:path w="7514590" h="1722120">
                  <a:moveTo>
                    <a:pt x="5531485" y="1507236"/>
                  </a:moveTo>
                  <a:lnTo>
                    <a:pt x="5651881" y="1507236"/>
                  </a:lnTo>
                </a:path>
                <a:path w="7514590" h="1722120">
                  <a:moveTo>
                    <a:pt x="6930517" y="1507236"/>
                  </a:moveTo>
                  <a:lnTo>
                    <a:pt x="7049389" y="1507236"/>
                  </a:lnTo>
                </a:path>
                <a:path w="7514590" h="1722120">
                  <a:moveTo>
                    <a:pt x="5706745" y="1507236"/>
                  </a:moveTo>
                  <a:lnTo>
                    <a:pt x="5827141" y="1507236"/>
                  </a:lnTo>
                </a:path>
                <a:path w="7514590" h="1722120">
                  <a:moveTo>
                    <a:pt x="7104253" y="1507236"/>
                  </a:moveTo>
                  <a:lnTo>
                    <a:pt x="7224649" y="1507236"/>
                  </a:lnTo>
                </a:path>
                <a:path w="7514590" h="1722120">
                  <a:moveTo>
                    <a:pt x="5882005" y="1507236"/>
                  </a:moveTo>
                  <a:lnTo>
                    <a:pt x="6000877" y="1507236"/>
                  </a:lnTo>
                </a:path>
                <a:path w="7514590" h="1722120">
                  <a:moveTo>
                    <a:pt x="7279513" y="1507236"/>
                  </a:moveTo>
                  <a:lnTo>
                    <a:pt x="7399909" y="1507236"/>
                  </a:lnTo>
                </a:path>
                <a:path w="7514590" h="1722120">
                  <a:moveTo>
                    <a:pt x="6055741" y="1507236"/>
                  </a:moveTo>
                  <a:lnTo>
                    <a:pt x="6176137" y="1507236"/>
                  </a:lnTo>
                </a:path>
                <a:path w="7514590" h="1722120">
                  <a:moveTo>
                    <a:pt x="7454773" y="1507236"/>
                  </a:moveTo>
                  <a:lnTo>
                    <a:pt x="7514336" y="1507236"/>
                  </a:lnTo>
                </a:path>
                <a:path w="7514590" h="1722120">
                  <a:moveTo>
                    <a:pt x="5007229" y="1290828"/>
                  </a:moveTo>
                  <a:lnTo>
                    <a:pt x="5127625" y="1290828"/>
                  </a:lnTo>
                </a:path>
                <a:path w="7514590" h="1722120">
                  <a:moveTo>
                    <a:pt x="6055741" y="1290828"/>
                  </a:moveTo>
                  <a:lnTo>
                    <a:pt x="6176137" y="1290828"/>
                  </a:lnTo>
                </a:path>
                <a:path w="7514590" h="1722120">
                  <a:moveTo>
                    <a:pt x="3609721" y="1290828"/>
                  </a:moveTo>
                  <a:lnTo>
                    <a:pt x="3730117" y="1290828"/>
                  </a:lnTo>
                </a:path>
                <a:path w="7514590" h="1722120">
                  <a:moveTo>
                    <a:pt x="3958717" y="1290828"/>
                  </a:moveTo>
                  <a:lnTo>
                    <a:pt x="4079113" y="1290828"/>
                  </a:lnTo>
                </a:path>
                <a:path w="7514590" h="1722120">
                  <a:moveTo>
                    <a:pt x="6231001" y="1290828"/>
                  </a:moveTo>
                  <a:lnTo>
                    <a:pt x="6351397" y="1290828"/>
                  </a:lnTo>
                </a:path>
                <a:path w="7514590" h="1722120">
                  <a:moveTo>
                    <a:pt x="5182489" y="1290828"/>
                  </a:moveTo>
                  <a:lnTo>
                    <a:pt x="5302885" y="1290828"/>
                  </a:lnTo>
                </a:path>
                <a:path w="7514590" h="1722120">
                  <a:moveTo>
                    <a:pt x="4482973" y="1290828"/>
                  </a:moveTo>
                  <a:lnTo>
                    <a:pt x="4603369" y="1290828"/>
                  </a:lnTo>
                </a:path>
                <a:path w="7514590" h="1722120">
                  <a:moveTo>
                    <a:pt x="6406261" y="1290828"/>
                  </a:moveTo>
                  <a:lnTo>
                    <a:pt x="6525133" y="1290828"/>
                  </a:lnTo>
                </a:path>
                <a:path w="7514590" h="1722120">
                  <a:moveTo>
                    <a:pt x="3434461" y="1290828"/>
                  </a:moveTo>
                  <a:lnTo>
                    <a:pt x="3554856" y="1290828"/>
                  </a:lnTo>
                </a:path>
                <a:path w="7514590" h="1722120">
                  <a:moveTo>
                    <a:pt x="5357749" y="1290828"/>
                  </a:moveTo>
                  <a:lnTo>
                    <a:pt x="5476621" y="1290828"/>
                  </a:lnTo>
                </a:path>
                <a:path w="7514590" h="1722120">
                  <a:moveTo>
                    <a:pt x="6579997" y="1290828"/>
                  </a:moveTo>
                  <a:lnTo>
                    <a:pt x="6700393" y="1290828"/>
                  </a:lnTo>
                </a:path>
                <a:path w="7514590" h="1722120">
                  <a:moveTo>
                    <a:pt x="0" y="1290828"/>
                  </a:moveTo>
                  <a:lnTo>
                    <a:pt x="3205861" y="1290828"/>
                  </a:lnTo>
                </a:path>
                <a:path w="7514590" h="1722120">
                  <a:moveTo>
                    <a:pt x="4658233" y="1290828"/>
                  </a:moveTo>
                  <a:lnTo>
                    <a:pt x="4778629" y="1290828"/>
                  </a:lnTo>
                </a:path>
                <a:path w="7514590" h="1722120">
                  <a:moveTo>
                    <a:pt x="6755257" y="1290828"/>
                  </a:moveTo>
                  <a:lnTo>
                    <a:pt x="6875653" y="1290828"/>
                  </a:lnTo>
                </a:path>
                <a:path w="7514590" h="1722120">
                  <a:moveTo>
                    <a:pt x="5531485" y="1290828"/>
                  </a:moveTo>
                  <a:lnTo>
                    <a:pt x="5651881" y="1290828"/>
                  </a:lnTo>
                </a:path>
                <a:path w="7514590" h="1722120">
                  <a:moveTo>
                    <a:pt x="4133977" y="1290828"/>
                  </a:moveTo>
                  <a:lnTo>
                    <a:pt x="4254373" y="1290828"/>
                  </a:lnTo>
                </a:path>
                <a:path w="7514590" h="1722120">
                  <a:moveTo>
                    <a:pt x="6930517" y="1290828"/>
                  </a:moveTo>
                  <a:lnTo>
                    <a:pt x="7049389" y="1290828"/>
                  </a:lnTo>
                </a:path>
                <a:path w="7514590" h="1722120">
                  <a:moveTo>
                    <a:pt x="3784980" y="1290828"/>
                  </a:moveTo>
                  <a:lnTo>
                    <a:pt x="3903853" y="1290828"/>
                  </a:lnTo>
                </a:path>
                <a:path w="7514590" h="1722120">
                  <a:moveTo>
                    <a:pt x="5706745" y="1290828"/>
                  </a:moveTo>
                  <a:lnTo>
                    <a:pt x="5827141" y="1290828"/>
                  </a:lnTo>
                </a:path>
                <a:path w="7514590" h="1722120">
                  <a:moveTo>
                    <a:pt x="7104253" y="1290828"/>
                  </a:moveTo>
                  <a:lnTo>
                    <a:pt x="7224649" y="1290828"/>
                  </a:lnTo>
                </a:path>
                <a:path w="7514590" h="1722120">
                  <a:moveTo>
                    <a:pt x="4833493" y="1290828"/>
                  </a:moveTo>
                  <a:lnTo>
                    <a:pt x="4952365" y="1290828"/>
                  </a:lnTo>
                </a:path>
                <a:path w="7514590" h="1722120">
                  <a:moveTo>
                    <a:pt x="3260725" y="1290828"/>
                  </a:moveTo>
                  <a:lnTo>
                    <a:pt x="3379597" y="1290828"/>
                  </a:lnTo>
                </a:path>
                <a:path w="7514590" h="1722120">
                  <a:moveTo>
                    <a:pt x="7279513" y="1290828"/>
                  </a:moveTo>
                  <a:lnTo>
                    <a:pt x="7399909" y="1290828"/>
                  </a:lnTo>
                </a:path>
                <a:path w="7514590" h="1722120">
                  <a:moveTo>
                    <a:pt x="5882005" y="1290828"/>
                  </a:moveTo>
                  <a:lnTo>
                    <a:pt x="6000877" y="1290828"/>
                  </a:lnTo>
                </a:path>
                <a:path w="7514590" h="1722120">
                  <a:moveTo>
                    <a:pt x="4309237" y="1290828"/>
                  </a:moveTo>
                  <a:lnTo>
                    <a:pt x="4428109" y="1290828"/>
                  </a:lnTo>
                </a:path>
                <a:path w="7514590" h="1722120">
                  <a:moveTo>
                    <a:pt x="7454773" y="1290828"/>
                  </a:moveTo>
                  <a:lnTo>
                    <a:pt x="7514336" y="1290828"/>
                  </a:lnTo>
                </a:path>
                <a:path w="7514590" h="1722120">
                  <a:moveTo>
                    <a:pt x="5706745" y="1075944"/>
                  </a:moveTo>
                  <a:lnTo>
                    <a:pt x="5827141" y="1075944"/>
                  </a:lnTo>
                </a:path>
                <a:path w="7514590" h="1722120">
                  <a:moveTo>
                    <a:pt x="6755257" y="1075944"/>
                  </a:moveTo>
                  <a:lnTo>
                    <a:pt x="6875653" y="1075944"/>
                  </a:lnTo>
                </a:path>
                <a:path w="7514590" h="1722120">
                  <a:moveTo>
                    <a:pt x="4658233" y="1075944"/>
                  </a:moveTo>
                  <a:lnTo>
                    <a:pt x="4778629" y="1075944"/>
                  </a:lnTo>
                </a:path>
                <a:path w="7514590" h="1722120">
                  <a:moveTo>
                    <a:pt x="6231001" y="1075944"/>
                  </a:moveTo>
                  <a:lnTo>
                    <a:pt x="6351397" y="1075944"/>
                  </a:lnTo>
                </a:path>
                <a:path w="7514590" h="1722120">
                  <a:moveTo>
                    <a:pt x="5182489" y="1075944"/>
                  </a:moveTo>
                  <a:lnTo>
                    <a:pt x="5302885" y="1075944"/>
                  </a:lnTo>
                </a:path>
                <a:path w="7514590" h="1722120">
                  <a:moveTo>
                    <a:pt x="6930517" y="1075944"/>
                  </a:moveTo>
                  <a:lnTo>
                    <a:pt x="7049389" y="1075944"/>
                  </a:lnTo>
                </a:path>
                <a:path w="7514590" h="1722120">
                  <a:moveTo>
                    <a:pt x="4833493" y="1075944"/>
                  </a:moveTo>
                  <a:lnTo>
                    <a:pt x="4952365" y="1075944"/>
                  </a:lnTo>
                </a:path>
                <a:path w="7514590" h="1722120">
                  <a:moveTo>
                    <a:pt x="5882005" y="1075944"/>
                  </a:moveTo>
                  <a:lnTo>
                    <a:pt x="6000877" y="1075944"/>
                  </a:lnTo>
                </a:path>
                <a:path w="7514590" h="1722120">
                  <a:moveTo>
                    <a:pt x="6406261" y="1075944"/>
                  </a:moveTo>
                  <a:lnTo>
                    <a:pt x="6525133" y="1075944"/>
                  </a:lnTo>
                </a:path>
                <a:path w="7514590" h="1722120">
                  <a:moveTo>
                    <a:pt x="7104253" y="1075944"/>
                  </a:moveTo>
                  <a:lnTo>
                    <a:pt x="7224649" y="1075944"/>
                  </a:lnTo>
                </a:path>
                <a:path w="7514590" h="1722120">
                  <a:moveTo>
                    <a:pt x="5531485" y="1075944"/>
                  </a:moveTo>
                  <a:lnTo>
                    <a:pt x="5651881" y="1075944"/>
                  </a:lnTo>
                </a:path>
                <a:path w="7514590" h="1722120">
                  <a:moveTo>
                    <a:pt x="5007229" y="1075944"/>
                  </a:moveTo>
                  <a:lnTo>
                    <a:pt x="5127625" y="1075944"/>
                  </a:lnTo>
                </a:path>
                <a:path w="7514590" h="1722120">
                  <a:moveTo>
                    <a:pt x="0" y="1075944"/>
                  </a:moveTo>
                  <a:lnTo>
                    <a:pt x="4603369" y="1075944"/>
                  </a:lnTo>
                </a:path>
                <a:path w="7514590" h="1722120">
                  <a:moveTo>
                    <a:pt x="7279513" y="1075944"/>
                  </a:moveTo>
                  <a:lnTo>
                    <a:pt x="7399909" y="1075944"/>
                  </a:lnTo>
                </a:path>
                <a:path w="7514590" h="1722120">
                  <a:moveTo>
                    <a:pt x="6579997" y="1075944"/>
                  </a:moveTo>
                  <a:lnTo>
                    <a:pt x="6700393" y="1075944"/>
                  </a:lnTo>
                </a:path>
                <a:path w="7514590" h="1722120">
                  <a:moveTo>
                    <a:pt x="6055741" y="1075944"/>
                  </a:moveTo>
                  <a:lnTo>
                    <a:pt x="6176137" y="1075944"/>
                  </a:lnTo>
                </a:path>
                <a:path w="7514590" h="1722120">
                  <a:moveTo>
                    <a:pt x="5357749" y="1075944"/>
                  </a:moveTo>
                  <a:lnTo>
                    <a:pt x="5476621" y="1075944"/>
                  </a:lnTo>
                </a:path>
                <a:path w="7514590" h="1722120">
                  <a:moveTo>
                    <a:pt x="7454773" y="1075944"/>
                  </a:moveTo>
                  <a:lnTo>
                    <a:pt x="7514336" y="1075944"/>
                  </a:lnTo>
                </a:path>
                <a:path w="7514590" h="1722120">
                  <a:moveTo>
                    <a:pt x="6055741" y="861060"/>
                  </a:moveTo>
                  <a:lnTo>
                    <a:pt x="6176137" y="861060"/>
                  </a:lnTo>
                </a:path>
                <a:path w="7514590" h="1722120">
                  <a:moveTo>
                    <a:pt x="6231001" y="861060"/>
                  </a:moveTo>
                  <a:lnTo>
                    <a:pt x="6351397" y="861060"/>
                  </a:lnTo>
                </a:path>
                <a:path w="7514590" h="1722120">
                  <a:moveTo>
                    <a:pt x="6406261" y="861060"/>
                  </a:moveTo>
                  <a:lnTo>
                    <a:pt x="6525133" y="861060"/>
                  </a:lnTo>
                </a:path>
                <a:path w="7514590" h="1722120">
                  <a:moveTo>
                    <a:pt x="7104253" y="861060"/>
                  </a:moveTo>
                  <a:lnTo>
                    <a:pt x="7224649" y="861060"/>
                  </a:lnTo>
                </a:path>
                <a:path w="7514590" h="1722120">
                  <a:moveTo>
                    <a:pt x="6579997" y="861060"/>
                  </a:moveTo>
                  <a:lnTo>
                    <a:pt x="6700393" y="861060"/>
                  </a:lnTo>
                </a:path>
                <a:path w="7514590" h="1722120">
                  <a:moveTo>
                    <a:pt x="6755257" y="861060"/>
                  </a:moveTo>
                  <a:lnTo>
                    <a:pt x="6875653" y="861060"/>
                  </a:lnTo>
                </a:path>
                <a:path w="7514590" h="1722120">
                  <a:moveTo>
                    <a:pt x="0" y="861060"/>
                  </a:moveTo>
                  <a:lnTo>
                    <a:pt x="5302885" y="861060"/>
                  </a:lnTo>
                </a:path>
                <a:path w="7514590" h="1722120">
                  <a:moveTo>
                    <a:pt x="5357749" y="861060"/>
                  </a:moveTo>
                  <a:lnTo>
                    <a:pt x="5476621" y="861060"/>
                  </a:lnTo>
                </a:path>
                <a:path w="7514590" h="1722120">
                  <a:moveTo>
                    <a:pt x="7279513" y="861060"/>
                  </a:moveTo>
                  <a:lnTo>
                    <a:pt x="7399909" y="861060"/>
                  </a:lnTo>
                </a:path>
                <a:path w="7514590" h="1722120">
                  <a:moveTo>
                    <a:pt x="5531485" y="861060"/>
                  </a:moveTo>
                  <a:lnTo>
                    <a:pt x="5651881" y="861060"/>
                  </a:lnTo>
                </a:path>
                <a:path w="7514590" h="1722120">
                  <a:moveTo>
                    <a:pt x="5706745" y="861060"/>
                  </a:moveTo>
                  <a:lnTo>
                    <a:pt x="5827141" y="861060"/>
                  </a:lnTo>
                </a:path>
                <a:path w="7514590" h="1722120">
                  <a:moveTo>
                    <a:pt x="6930517" y="861060"/>
                  </a:moveTo>
                  <a:lnTo>
                    <a:pt x="7049389" y="861060"/>
                  </a:lnTo>
                </a:path>
                <a:path w="7514590" h="1722120">
                  <a:moveTo>
                    <a:pt x="5882005" y="861060"/>
                  </a:moveTo>
                  <a:lnTo>
                    <a:pt x="6000877" y="861060"/>
                  </a:lnTo>
                </a:path>
                <a:path w="7514590" h="1722120">
                  <a:moveTo>
                    <a:pt x="7454773" y="861060"/>
                  </a:moveTo>
                  <a:lnTo>
                    <a:pt x="7514336" y="861060"/>
                  </a:lnTo>
                </a:path>
                <a:path w="7514590" h="1722120">
                  <a:moveTo>
                    <a:pt x="6406261" y="646176"/>
                  </a:moveTo>
                  <a:lnTo>
                    <a:pt x="6525133" y="646176"/>
                  </a:lnTo>
                </a:path>
                <a:path w="7514590" h="1722120">
                  <a:moveTo>
                    <a:pt x="0" y="646176"/>
                  </a:moveTo>
                  <a:lnTo>
                    <a:pt x="6351397" y="646176"/>
                  </a:lnTo>
                </a:path>
                <a:path w="7514590" h="1722120">
                  <a:moveTo>
                    <a:pt x="6930517" y="646176"/>
                  </a:moveTo>
                  <a:lnTo>
                    <a:pt x="7049389" y="646176"/>
                  </a:lnTo>
                </a:path>
                <a:path w="7514590" h="1722120">
                  <a:moveTo>
                    <a:pt x="6579997" y="646176"/>
                  </a:moveTo>
                  <a:lnTo>
                    <a:pt x="6700393" y="646176"/>
                  </a:lnTo>
                </a:path>
                <a:path w="7514590" h="1722120">
                  <a:moveTo>
                    <a:pt x="7104253" y="646176"/>
                  </a:moveTo>
                  <a:lnTo>
                    <a:pt x="7224649" y="646176"/>
                  </a:lnTo>
                </a:path>
                <a:path w="7514590" h="1722120">
                  <a:moveTo>
                    <a:pt x="7279513" y="646176"/>
                  </a:moveTo>
                  <a:lnTo>
                    <a:pt x="7399909" y="646176"/>
                  </a:lnTo>
                </a:path>
                <a:path w="7514590" h="1722120">
                  <a:moveTo>
                    <a:pt x="6755257" y="646176"/>
                  </a:moveTo>
                  <a:lnTo>
                    <a:pt x="6875653" y="646176"/>
                  </a:lnTo>
                </a:path>
                <a:path w="7514590" h="1722120">
                  <a:moveTo>
                    <a:pt x="7454773" y="646176"/>
                  </a:moveTo>
                  <a:lnTo>
                    <a:pt x="7514336" y="646176"/>
                  </a:lnTo>
                </a:path>
                <a:path w="7514590" h="1722120">
                  <a:moveTo>
                    <a:pt x="7279513" y="431292"/>
                  </a:moveTo>
                  <a:lnTo>
                    <a:pt x="7399909" y="431292"/>
                  </a:lnTo>
                </a:path>
                <a:path w="7514590" h="1722120">
                  <a:moveTo>
                    <a:pt x="0" y="431292"/>
                  </a:moveTo>
                  <a:lnTo>
                    <a:pt x="7224649" y="431292"/>
                  </a:lnTo>
                </a:path>
                <a:path w="7514590" h="1722120">
                  <a:moveTo>
                    <a:pt x="7454773" y="431292"/>
                  </a:moveTo>
                  <a:lnTo>
                    <a:pt x="7514336" y="431292"/>
                  </a:lnTo>
                </a:path>
                <a:path w="7514590" h="1722120">
                  <a:moveTo>
                    <a:pt x="0" y="214884"/>
                  </a:moveTo>
                  <a:lnTo>
                    <a:pt x="7399909" y="214884"/>
                  </a:lnTo>
                </a:path>
                <a:path w="7514590" h="1722120">
                  <a:moveTo>
                    <a:pt x="7454773" y="214884"/>
                  </a:moveTo>
                  <a:lnTo>
                    <a:pt x="7514336" y="214884"/>
                  </a:lnTo>
                </a:path>
                <a:path w="7514590" h="1722120">
                  <a:moveTo>
                    <a:pt x="0" y="0"/>
                  </a:moveTo>
                  <a:lnTo>
                    <a:pt x="7399909" y="0"/>
                  </a:lnTo>
                </a:path>
                <a:path w="7514590" h="1722120">
                  <a:moveTo>
                    <a:pt x="7454773" y="0"/>
                  </a:moveTo>
                  <a:lnTo>
                    <a:pt x="7514336" y="0"/>
                  </a:lnTo>
                </a:path>
              </a:pathLst>
            </a:custGeom>
            <a:ln w="9525">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p:nvPr/>
          </p:nvSpPr>
          <p:spPr>
            <a:xfrm>
              <a:off x="2159508" y="2212847"/>
              <a:ext cx="7394575" cy="2039620"/>
            </a:xfrm>
            <a:custGeom>
              <a:avLst/>
              <a:gdLst/>
              <a:ahLst/>
              <a:cxnLst/>
              <a:rect l="l" t="t" r="r" b="b"/>
              <a:pathLst>
                <a:path w="7394575" h="2039620">
                  <a:moveTo>
                    <a:pt x="54864" y="1952244"/>
                  </a:moveTo>
                  <a:lnTo>
                    <a:pt x="0" y="1952244"/>
                  </a:lnTo>
                  <a:lnTo>
                    <a:pt x="0" y="2039239"/>
                  </a:lnTo>
                  <a:lnTo>
                    <a:pt x="54864" y="2039239"/>
                  </a:lnTo>
                  <a:lnTo>
                    <a:pt x="54864" y="1952244"/>
                  </a:lnTo>
                  <a:close/>
                </a:path>
                <a:path w="7394575" h="2039620">
                  <a:moveTo>
                    <a:pt x="228600" y="1915668"/>
                  </a:moveTo>
                  <a:lnTo>
                    <a:pt x="173736" y="1915668"/>
                  </a:lnTo>
                  <a:lnTo>
                    <a:pt x="173736" y="2039239"/>
                  </a:lnTo>
                  <a:lnTo>
                    <a:pt x="228600" y="2039239"/>
                  </a:lnTo>
                  <a:lnTo>
                    <a:pt x="228600" y="1915668"/>
                  </a:lnTo>
                  <a:close/>
                </a:path>
                <a:path w="7394575" h="2039620">
                  <a:moveTo>
                    <a:pt x="403860" y="1831848"/>
                  </a:moveTo>
                  <a:lnTo>
                    <a:pt x="348996" y="1831848"/>
                  </a:lnTo>
                  <a:lnTo>
                    <a:pt x="348996" y="2039239"/>
                  </a:lnTo>
                  <a:lnTo>
                    <a:pt x="403860" y="2039239"/>
                  </a:lnTo>
                  <a:lnTo>
                    <a:pt x="403860" y="1831848"/>
                  </a:lnTo>
                  <a:close/>
                </a:path>
                <a:path w="7394575" h="2039620">
                  <a:moveTo>
                    <a:pt x="579120" y="1828800"/>
                  </a:moveTo>
                  <a:lnTo>
                    <a:pt x="524256" y="1828800"/>
                  </a:lnTo>
                  <a:lnTo>
                    <a:pt x="524256" y="2039239"/>
                  </a:lnTo>
                  <a:lnTo>
                    <a:pt x="579120" y="2039239"/>
                  </a:lnTo>
                  <a:lnTo>
                    <a:pt x="579120" y="1828800"/>
                  </a:lnTo>
                  <a:close/>
                </a:path>
                <a:path w="7394575" h="2039620">
                  <a:moveTo>
                    <a:pt x="752856" y="1773936"/>
                  </a:moveTo>
                  <a:lnTo>
                    <a:pt x="697992" y="1773936"/>
                  </a:lnTo>
                  <a:lnTo>
                    <a:pt x="697992" y="2039239"/>
                  </a:lnTo>
                  <a:lnTo>
                    <a:pt x="752856" y="2039239"/>
                  </a:lnTo>
                  <a:lnTo>
                    <a:pt x="752856" y="1773936"/>
                  </a:lnTo>
                  <a:close/>
                </a:path>
                <a:path w="7394575" h="2039620">
                  <a:moveTo>
                    <a:pt x="928116" y="1752600"/>
                  </a:moveTo>
                  <a:lnTo>
                    <a:pt x="873252" y="1752600"/>
                  </a:lnTo>
                  <a:lnTo>
                    <a:pt x="873252" y="2039239"/>
                  </a:lnTo>
                  <a:lnTo>
                    <a:pt x="928116" y="2039239"/>
                  </a:lnTo>
                  <a:lnTo>
                    <a:pt x="928116" y="1752600"/>
                  </a:lnTo>
                  <a:close/>
                </a:path>
                <a:path w="7394575" h="2039620">
                  <a:moveTo>
                    <a:pt x="1103376" y="1702308"/>
                  </a:moveTo>
                  <a:lnTo>
                    <a:pt x="1048512" y="1702308"/>
                  </a:lnTo>
                  <a:lnTo>
                    <a:pt x="1048512" y="2039239"/>
                  </a:lnTo>
                  <a:lnTo>
                    <a:pt x="1103376" y="2039239"/>
                  </a:lnTo>
                  <a:lnTo>
                    <a:pt x="1103376" y="1702308"/>
                  </a:lnTo>
                  <a:close/>
                </a:path>
                <a:path w="7394575" h="2039620">
                  <a:moveTo>
                    <a:pt x="1277112" y="1696212"/>
                  </a:moveTo>
                  <a:lnTo>
                    <a:pt x="1222248" y="1696212"/>
                  </a:lnTo>
                  <a:lnTo>
                    <a:pt x="1222248" y="2039239"/>
                  </a:lnTo>
                  <a:lnTo>
                    <a:pt x="1277112" y="2039239"/>
                  </a:lnTo>
                  <a:lnTo>
                    <a:pt x="1277112" y="1696212"/>
                  </a:lnTo>
                  <a:close/>
                </a:path>
                <a:path w="7394575" h="2039620">
                  <a:moveTo>
                    <a:pt x="1452372" y="1682496"/>
                  </a:moveTo>
                  <a:lnTo>
                    <a:pt x="1397508" y="1682496"/>
                  </a:lnTo>
                  <a:lnTo>
                    <a:pt x="1397508" y="2039239"/>
                  </a:lnTo>
                  <a:lnTo>
                    <a:pt x="1452372" y="2039239"/>
                  </a:lnTo>
                  <a:lnTo>
                    <a:pt x="1452372" y="1682496"/>
                  </a:lnTo>
                  <a:close/>
                </a:path>
                <a:path w="7394575" h="2039620">
                  <a:moveTo>
                    <a:pt x="1627632" y="1661160"/>
                  </a:moveTo>
                  <a:lnTo>
                    <a:pt x="1572768" y="1661160"/>
                  </a:lnTo>
                  <a:lnTo>
                    <a:pt x="1572768" y="2039239"/>
                  </a:lnTo>
                  <a:lnTo>
                    <a:pt x="1627632" y="2039239"/>
                  </a:lnTo>
                  <a:lnTo>
                    <a:pt x="1627632" y="1661160"/>
                  </a:lnTo>
                  <a:close/>
                </a:path>
                <a:path w="7394575" h="2039620">
                  <a:moveTo>
                    <a:pt x="1801368" y="1647444"/>
                  </a:moveTo>
                  <a:lnTo>
                    <a:pt x="1746504" y="1647444"/>
                  </a:lnTo>
                  <a:lnTo>
                    <a:pt x="1746504" y="2039239"/>
                  </a:lnTo>
                  <a:lnTo>
                    <a:pt x="1801368" y="2039239"/>
                  </a:lnTo>
                  <a:lnTo>
                    <a:pt x="1801368" y="1647444"/>
                  </a:lnTo>
                  <a:close/>
                </a:path>
                <a:path w="7394575" h="2039620">
                  <a:moveTo>
                    <a:pt x="1976628" y="1647444"/>
                  </a:moveTo>
                  <a:lnTo>
                    <a:pt x="1921764" y="1647444"/>
                  </a:lnTo>
                  <a:lnTo>
                    <a:pt x="1921764" y="2039239"/>
                  </a:lnTo>
                  <a:lnTo>
                    <a:pt x="1976628" y="2039239"/>
                  </a:lnTo>
                  <a:lnTo>
                    <a:pt x="1976628" y="1647444"/>
                  </a:lnTo>
                  <a:close/>
                </a:path>
                <a:path w="7394575" h="2039620">
                  <a:moveTo>
                    <a:pt x="2151888" y="1577340"/>
                  </a:moveTo>
                  <a:lnTo>
                    <a:pt x="2097024" y="1577340"/>
                  </a:lnTo>
                  <a:lnTo>
                    <a:pt x="2097024" y="2039239"/>
                  </a:lnTo>
                  <a:lnTo>
                    <a:pt x="2151888" y="2039239"/>
                  </a:lnTo>
                  <a:lnTo>
                    <a:pt x="2151888" y="1577340"/>
                  </a:lnTo>
                  <a:close/>
                </a:path>
                <a:path w="7394575" h="2039620">
                  <a:moveTo>
                    <a:pt x="2325624" y="1546860"/>
                  </a:moveTo>
                  <a:lnTo>
                    <a:pt x="2270760" y="1546860"/>
                  </a:lnTo>
                  <a:lnTo>
                    <a:pt x="2270760" y="2039239"/>
                  </a:lnTo>
                  <a:lnTo>
                    <a:pt x="2325624" y="2039239"/>
                  </a:lnTo>
                  <a:lnTo>
                    <a:pt x="2325624" y="1546860"/>
                  </a:lnTo>
                  <a:close/>
                </a:path>
                <a:path w="7394575" h="2039620">
                  <a:moveTo>
                    <a:pt x="2500884" y="1490472"/>
                  </a:moveTo>
                  <a:lnTo>
                    <a:pt x="2446020" y="1490472"/>
                  </a:lnTo>
                  <a:lnTo>
                    <a:pt x="2446020" y="2039239"/>
                  </a:lnTo>
                  <a:lnTo>
                    <a:pt x="2500884" y="2039239"/>
                  </a:lnTo>
                  <a:lnTo>
                    <a:pt x="2500884" y="1490472"/>
                  </a:lnTo>
                  <a:close/>
                </a:path>
                <a:path w="7394575" h="2039620">
                  <a:moveTo>
                    <a:pt x="2676144" y="1455420"/>
                  </a:moveTo>
                  <a:lnTo>
                    <a:pt x="2621280" y="1455420"/>
                  </a:lnTo>
                  <a:lnTo>
                    <a:pt x="2621280" y="2039239"/>
                  </a:lnTo>
                  <a:lnTo>
                    <a:pt x="2676144" y="2039239"/>
                  </a:lnTo>
                  <a:lnTo>
                    <a:pt x="2676144" y="1455420"/>
                  </a:lnTo>
                  <a:close/>
                </a:path>
                <a:path w="7394575" h="2039620">
                  <a:moveTo>
                    <a:pt x="2849880" y="1449324"/>
                  </a:moveTo>
                  <a:lnTo>
                    <a:pt x="2795016" y="1449324"/>
                  </a:lnTo>
                  <a:lnTo>
                    <a:pt x="2795016" y="2039239"/>
                  </a:lnTo>
                  <a:lnTo>
                    <a:pt x="2849880" y="2039239"/>
                  </a:lnTo>
                  <a:lnTo>
                    <a:pt x="2849880" y="1449324"/>
                  </a:lnTo>
                  <a:close/>
                </a:path>
                <a:path w="7394575" h="2039620">
                  <a:moveTo>
                    <a:pt x="3025140" y="1418844"/>
                  </a:moveTo>
                  <a:lnTo>
                    <a:pt x="2970276" y="1418844"/>
                  </a:lnTo>
                  <a:lnTo>
                    <a:pt x="2970276" y="2039239"/>
                  </a:lnTo>
                  <a:lnTo>
                    <a:pt x="3025140" y="2039239"/>
                  </a:lnTo>
                  <a:lnTo>
                    <a:pt x="3025140" y="1418844"/>
                  </a:lnTo>
                  <a:close/>
                </a:path>
                <a:path w="7394575" h="2039620">
                  <a:moveTo>
                    <a:pt x="3200400" y="1385316"/>
                  </a:moveTo>
                  <a:lnTo>
                    <a:pt x="3145536" y="1385316"/>
                  </a:lnTo>
                  <a:lnTo>
                    <a:pt x="3145536" y="2039239"/>
                  </a:lnTo>
                  <a:lnTo>
                    <a:pt x="3200400" y="2039239"/>
                  </a:lnTo>
                  <a:lnTo>
                    <a:pt x="3200400" y="1385316"/>
                  </a:lnTo>
                  <a:close/>
                </a:path>
                <a:path w="7394575" h="2039620">
                  <a:moveTo>
                    <a:pt x="3374136" y="1368552"/>
                  </a:moveTo>
                  <a:lnTo>
                    <a:pt x="3319272" y="1368552"/>
                  </a:lnTo>
                  <a:lnTo>
                    <a:pt x="3319272" y="2039239"/>
                  </a:lnTo>
                  <a:lnTo>
                    <a:pt x="3374136" y="2039239"/>
                  </a:lnTo>
                  <a:lnTo>
                    <a:pt x="3374136" y="1368552"/>
                  </a:lnTo>
                  <a:close/>
                </a:path>
                <a:path w="7394575" h="2039620">
                  <a:moveTo>
                    <a:pt x="3549396" y="1351788"/>
                  </a:moveTo>
                  <a:lnTo>
                    <a:pt x="3494532" y="1351788"/>
                  </a:lnTo>
                  <a:lnTo>
                    <a:pt x="3494532" y="2039239"/>
                  </a:lnTo>
                  <a:lnTo>
                    <a:pt x="3549396" y="2039239"/>
                  </a:lnTo>
                  <a:lnTo>
                    <a:pt x="3549396" y="1351788"/>
                  </a:lnTo>
                  <a:close/>
                </a:path>
                <a:path w="7394575" h="2039620">
                  <a:moveTo>
                    <a:pt x="3724656" y="1312164"/>
                  </a:moveTo>
                  <a:lnTo>
                    <a:pt x="3669792" y="1312164"/>
                  </a:lnTo>
                  <a:lnTo>
                    <a:pt x="3669792" y="2039239"/>
                  </a:lnTo>
                  <a:lnTo>
                    <a:pt x="3724656" y="2039239"/>
                  </a:lnTo>
                  <a:lnTo>
                    <a:pt x="3724656" y="1312164"/>
                  </a:lnTo>
                  <a:close/>
                </a:path>
                <a:path w="7394575" h="2039620">
                  <a:moveTo>
                    <a:pt x="3898392" y="1309116"/>
                  </a:moveTo>
                  <a:lnTo>
                    <a:pt x="3843528" y="1309116"/>
                  </a:lnTo>
                  <a:lnTo>
                    <a:pt x="3843528" y="2039239"/>
                  </a:lnTo>
                  <a:lnTo>
                    <a:pt x="3898392" y="2039239"/>
                  </a:lnTo>
                  <a:lnTo>
                    <a:pt x="3898392" y="1309116"/>
                  </a:lnTo>
                  <a:close/>
                </a:path>
                <a:path w="7394575" h="2039620">
                  <a:moveTo>
                    <a:pt x="4073652" y="1269492"/>
                  </a:moveTo>
                  <a:lnTo>
                    <a:pt x="4018788" y="1269492"/>
                  </a:lnTo>
                  <a:lnTo>
                    <a:pt x="4018788" y="2039239"/>
                  </a:lnTo>
                  <a:lnTo>
                    <a:pt x="4073652" y="2039239"/>
                  </a:lnTo>
                  <a:lnTo>
                    <a:pt x="4073652" y="1269492"/>
                  </a:lnTo>
                  <a:close/>
                </a:path>
                <a:path w="7394575" h="2039620">
                  <a:moveTo>
                    <a:pt x="4248912" y="1231392"/>
                  </a:moveTo>
                  <a:lnTo>
                    <a:pt x="4194048" y="1231392"/>
                  </a:lnTo>
                  <a:lnTo>
                    <a:pt x="4194048" y="2039239"/>
                  </a:lnTo>
                  <a:lnTo>
                    <a:pt x="4248912" y="2039239"/>
                  </a:lnTo>
                  <a:lnTo>
                    <a:pt x="4248912" y="1231392"/>
                  </a:lnTo>
                  <a:close/>
                </a:path>
                <a:path w="7394575" h="2039620">
                  <a:moveTo>
                    <a:pt x="4422648" y="1214628"/>
                  </a:moveTo>
                  <a:lnTo>
                    <a:pt x="4367784" y="1214628"/>
                  </a:lnTo>
                  <a:lnTo>
                    <a:pt x="4367784" y="2039239"/>
                  </a:lnTo>
                  <a:lnTo>
                    <a:pt x="4422648" y="2039239"/>
                  </a:lnTo>
                  <a:lnTo>
                    <a:pt x="4422648" y="1214628"/>
                  </a:lnTo>
                  <a:close/>
                </a:path>
                <a:path w="7394575" h="2039620">
                  <a:moveTo>
                    <a:pt x="4597908" y="1129284"/>
                  </a:moveTo>
                  <a:lnTo>
                    <a:pt x="4543044" y="1129284"/>
                  </a:lnTo>
                  <a:lnTo>
                    <a:pt x="4543044" y="2039239"/>
                  </a:lnTo>
                  <a:lnTo>
                    <a:pt x="4597908" y="2039239"/>
                  </a:lnTo>
                  <a:lnTo>
                    <a:pt x="4597908" y="1129284"/>
                  </a:lnTo>
                  <a:close/>
                </a:path>
                <a:path w="7394575" h="2039620">
                  <a:moveTo>
                    <a:pt x="4773168" y="1030224"/>
                  </a:moveTo>
                  <a:lnTo>
                    <a:pt x="4718304" y="1030224"/>
                  </a:lnTo>
                  <a:lnTo>
                    <a:pt x="4718304" y="2039239"/>
                  </a:lnTo>
                  <a:lnTo>
                    <a:pt x="4773168" y="2039239"/>
                  </a:lnTo>
                  <a:lnTo>
                    <a:pt x="4773168" y="1030224"/>
                  </a:lnTo>
                  <a:close/>
                </a:path>
                <a:path w="7394575" h="2039620">
                  <a:moveTo>
                    <a:pt x="4946904" y="995172"/>
                  </a:moveTo>
                  <a:lnTo>
                    <a:pt x="4892040" y="995172"/>
                  </a:lnTo>
                  <a:lnTo>
                    <a:pt x="4892040" y="2039239"/>
                  </a:lnTo>
                  <a:lnTo>
                    <a:pt x="4946904" y="2039239"/>
                  </a:lnTo>
                  <a:lnTo>
                    <a:pt x="4946904" y="995172"/>
                  </a:lnTo>
                  <a:close/>
                </a:path>
                <a:path w="7394575" h="2039620">
                  <a:moveTo>
                    <a:pt x="5122164" y="963168"/>
                  </a:moveTo>
                  <a:lnTo>
                    <a:pt x="5067300" y="963168"/>
                  </a:lnTo>
                  <a:lnTo>
                    <a:pt x="5067300" y="2039239"/>
                  </a:lnTo>
                  <a:lnTo>
                    <a:pt x="5122164" y="2039239"/>
                  </a:lnTo>
                  <a:lnTo>
                    <a:pt x="5122164" y="963168"/>
                  </a:lnTo>
                  <a:close/>
                </a:path>
                <a:path w="7394575" h="2039620">
                  <a:moveTo>
                    <a:pt x="5297424" y="912876"/>
                  </a:moveTo>
                  <a:lnTo>
                    <a:pt x="5242560" y="912876"/>
                  </a:lnTo>
                  <a:lnTo>
                    <a:pt x="5242560" y="2039239"/>
                  </a:lnTo>
                  <a:lnTo>
                    <a:pt x="5297424" y="2039239"/>
                  </a:lnTo>
                  <a:lnTo>
                    <a:pt x="5297424" y="912876"/>
                  </a:lnTo>
                  <a:close/>
                </a:path>
                <a:path w="7394575" h="2039620">
                  <a:moveTo>
                    <a:pt x="5471160" y="897636"/>
                  </a:moveTo>
                  <a:lnTo>
                    <a:pt x="5416296" y="897636"/>
                  </a:lnTo>
                  <a:lnTo>
                    <a:pt x="5416296" y="2039239"/>
                  </a:lnTo>
                  <a:lnTo>
                    <a:pt x="5471160" y="2039239"/>
                  </a:lnTo>
                  <a:lnTo>
                    <a:pt x="5471160" y="897636"/>
                  </a:lnTo>
                  <a:close/>
                </a:path>
                <a:path w="7394575" h="2039620">
                  <a:moveTo>
                    <a:pt x="5646420" y="876300"/>
                  </a:moveTo>
                  <a:lnTo>
                    <a:pt x="5591556" y="876300"/>
                  </a:lnTo>
                  <a:lnTo>
                    <a:pt x="5591556" y="2039239"/>
                  </a:lnTo>
                  <a:lnTo>
                    <a:pt x="5646420" y="2039239"/>
                  </a:lnTo>
                  <a:lnTo>
                    <a:pt x="5646420" y="876300"/>
                  </a:lnTo>
                  <a:close/>
                </a:path>
                <a:path w="7394575" h="2039620">
                  <a:moveTo>
                    <a:pt x="5821680" y="839724"/>
                  </a:moveTo>
                  <a:lnTo>
                    <a:pt x="5766816" y="839724"/>
                  </a:lnTo>
                  <a:lnTo>
                    <a:pt x="5766816" y="2039239"/>
                  </a:lnTo>
                  <a:lnTo>
                    <a:pt x="5821680" y="2039239"/>
                  </a:lnTo>
                  <a:lnTo>
                    <a:pt x="5821680" y="839724"/>
                  </a:lnTo>
                  <a:close/>
                </a:path>
                <a:path w="7394575" h="2039620">
                  <a:moveTo>
                    <a:pt x="5995416" y="781812"/>
                  </a:moveTo>
                  <a:lnTo>
                    <a:pt x="5940552" y="781812"/>
                  </a:lnTo>
                  <a:lnTo>
                    <a:pt x="5940552" y="2039239"/>
                  </a:lnTo>
                  <a:lnTo>
                    <a:pt x="5995416" y="2039239"/>
                  </a:lnTo>
                  <a:lnTo>
                    <a:pt x="5995416" y="781812"/>
                  </a:lnTo>
                  <a:close/>
                </a:path>
                <a:path w="7394575" h="2039620">
                  <a:moveTo>
                    <a:pt x="6170676" y="774192"/>
                  </a:moveTo>
                  <a:lnTo>
                    <a:pt x="6115812" y="774192"/>
                  </a:lnTo>
                  <a:lnTo>
                    <a:pt x="6115812" y="2039239"/>
                  </a:lnTo>
                  <a:lnTo>
                    <a:pt x="6170676" y="2039239"/>
                  </a:lnTo>
                  <a:lnTo>
                    <a:pt x="6170676" y="774192"/>
                  </a:lnTo>
                  <a:close/>
                </a:path>
                <a:path w="7394575" h="2039620">
                  <a:moveTo>
                    <a:pt x="6345936" y="736092"/>
                  </a:moveTo>
                  <a:lnTo>
                    <a:pt x="6291072" y="736092"/>
                  </a:lnTo>
                  <a:lnTo>
                    <a:pt x="6291072" y="2039239"/>
                  </a:lnTo>
                  <a:lnTo>
                    <a:pt x="6345936" y="2039239"/>
                  </a:lnTo>
                  <a:lnTo>
                    <a:pt x="6345936" y="736092"/>
                  </a:lnTo>
                  <a:close/>
                </a:path>
                <a:path w="7394575" h="2039620">
                  <a:moveTo>
                    <a:pt x="6519672" y="720852"/>
                  </a:moveTo>
                  <a:lnTo>
                    <a:pt x="6464808" y="720852"/>
                  </a:lnTo>
                  <a:lnTo>
                    <a:pt x="6464808" y="2039239"/>
                  </a:lnTo>
                  <a:lnTo>
                    <a:pt x="6519672" y="2039239"/>
                  </a:lnTo>
                  <a:lnTo>
                    <a:pt x="6519672" y="720852"/>
                  </a:lnTo>
                  <a:close/>
                </a:path>
                <a:path w="7394575" h="2039620">
                  <a:moveTo>
                    <a:pt x="6694932" y="704088"/>
                  </a:moveTo>
                  <a:lnTo>
                    <a:pt x="6640068" y="704088"/>
                  </a:lnTo>
                  <a:lnTo>
                    <a:pt x="6640068" y="2039239"/>
                  </a:lnTo>
                  <a:lnTo>
                    <a:pt x="6694932" y="2039239"/>
                  </a:lnTo>
                  <a:lnTo>
                    <a:pt x="6694932" y="704088"/>
                  </a:lnTo>
                  <a:close/>
                </a:path>
                <a:path w="7394575" h="2039620">
                  <a:moveTo>
                    <a:pt x="6870192" y="687324"/>
                  </a:moveTo>
                  <a:lnTo>
                    <a:pt x="6815328" y="687324"/>
                  </a:lnTo>
                  <a:lnTo>
                    <a:pt x="6815328" y="2039239"/>
                  </a:lnTo>
                  <a:lnTo>
                    <a:pt x="6870192" y="2039239"/>
                  </a:lnTo>
                  <a:lnTo>
                    <a:pt x="6870192" y="687324"/>
                  </a:lnTo>
                  <a:close/>
                </a:path>
                <a:path w="7394575" h="2039620">
                  <a:moveTo>
                    <a:pt x="7043928" y="577596"/>
                  </a:moveTo>
                  <a:lnTo>
                    <a:pt x="6989064" y="577596"/>
                  </a:lnTo>
                  <a:lnTo>
                    <a:pt x="6989064" y="2039239"/>
                  </a:lnTo>
                  <a:lnTo>
                    <a:pt x="7043928" y="2039239"/>
                  </a:lnTo>
                  <a:lnTo>
                    <a:pt x="7043928" y="577596"/>
                  </a:lnTo>
                  <a:close/>
                </a:path>
                <a:path w="7394575" h="2039620">
                  <a:moveTo>
                    <a:pt x="7219188" y="370332"/>
                  </a:moveTo>
                  <a:lnTo>
                    <a:pt x="7164324" y="370332"/>
                  </a:lnTo>
                  <a:lnTo>
                    <a:pt x="7164324" y="2039239"/>
                  </a:lnTo>
                  <a:lnTo>
                    <a:pt x="7219188" y="2039239"/>
                  </a:lnTo>
                  <a:lnTo>
                    <a:pt x="7219188" y="370332"/>
                  </a:lnTo>
                  <a:close/>
                </a:path>
                <a:path w="7394575" h="2039620">
                  <a:moveTo>
                    <a:pt x="7394448" y="0"/>
                  </a:moveTo>
                  <a:lnTo>
                    <a:pt x="7339584" y="0"/>
                  </a:lnTo>
                  <a:lnTo>
                    <a:pt x="7339584" y="2039239"/>
                  </a:lnTo>
                  <a:lnTo>
                    <a:pt x="7394448" y="2039239"/>
                  </a:lnTo>
                  <a:lnTo>
                    <a:pt x="7394448" y="0"/>
                  </a:lnTo>
                  <a:close/>
                </a:path>
              </a:pathLst>
            </a:custGeom>
            <a:solidFill>
              <a:srgbClr val="5B9BD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2099182" y="4252087"/>
              <a:ext cx="7514590" cy="0"/>
            </a:xfrm>
            <a:custGeom>
              <a:avLst/>
              <a:gdLst/>
              <a:ahLst/>
              <a:cxnLst/>
              <a:rect l="l" t="t" r="r" b="b"/>
              <a:pathLst>
                <a:path w="7514590">
                  <a:moveTo>
                    <a:pt x="0" y="0"/>
                  </a:moveTo>
                  <a:lnTo>
                    <a:pt x="7514336" y="0"/>
                  </a:lnTo>
                </a:path>
              </a:pathLst>
            </a:custGeom>
            <a:ln w="9525">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1" name="object 11"/>
          <p:cNvSpPr txBox="1"/>
          <p:nvPr/>
        </p:nvSpPr>
        <p:spPr>
          <a:xfrm>
            <a:off x="1607311" y="1926970"/>
            <a:ext cx="399415" cy="2393950"/>
          </a:xfrm>
          <a:prstGeom prst="rect">
            <a:avLst/>
          </a:prstGeom>
        </p:spPr>
        <p:txBody>
          <a:bodyPr vert="horz" wrap="square" lIns="0" tIns="90805" rIns="0" bIns="0" rtlCol="0">
            <a:spAutoFit/>
          </a:bodyPr>
          <a:lstStyle/>
          <a:p>
            <a:pPr marL="0" marR="5080" lvl="0" indent="0" algn="r" defTabSz="914400" eaLnBrk="1" fontAlgn="auto" latinLnBrk="0" hangingPunct="1">
              <a:lnSpc>
                <a:spcPct val="100000"/>
              </a:lnSpc>
              <a:spcBef>
                <a:spcPts val="71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100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2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90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80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70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60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2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50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40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30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2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20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10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615"/>
              </a:spcBef>
              <a:spcAft>
                <a:spcPts val="0"/>
              </a:spcAft>
              <a:buClrTx/>
              <a:buSzTx/>
              <a:buFontTx/>
              <a:buNone/>
              <a:tabLst/>
              <a:defRPr/>
            </a:pPr>
            <a:r>
              <a:rPr kumimoji="0" sz="900" b="0" i="0" u="none" strike="noStrike" kern="0" cap="none" spc="-50" normalizeH="0" baseline="0" noProof="0" dirty="0">
                <a:ln>
                  <a:noFill/>
                </a:ln>
                <a:solidFill>
                  <a:srgbClr val="585858"/>
                </a:solidFill>
                <a:effectLst/>
                <a:uLnTx/>
                <a:uFillTx/>
                <a:latin typeface="Calibri"/>
                <a:cs typeface="Calibri"/>
              </a:rPr>
              <a:t>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pic>
        <p:nvPicPr>
          <p:cNvPr id="12" name="object 12"/>
          <p:cNvPicPr/>
          <p:nvPr/>
        </p:nvPicPr>
        <p:blipFill>
          <a:blip r:embed="rId2" cstate="print"/>
          <a:stretch>
            <a:fillRect/>
          </a:stretch>
        </p:blipFill>
        <p:spPr>
          <a:xfrm>
            <a:off x="590981" y="4344289"/>
            <a:ext cx="8961577" cy="1911057"/>
          </a:xfrm>
          <a:prstGeom prst="rect">
            <a:avLst/>
          </a:prstGeom>
        </p:spPr>
      </p:pic>
      <p:sp>
        <p:nvSpPr>
          <p:cNvPr id="13" name="object 13"/>
          <p:cNvSpPr txBox="1"/>
          <p:nvPr/>
        </p:nvSpPr>
        <p:spPr>
          <a:xfrm>
            <a:off x="3029457" y="1702688"/>
            <a:ext cx="4182110"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585858"/>
                </a:solidFill>
                <a:effectLst/>
                <a:uLnTx/>
                <a:uFillTx/>
                <a:latin typeface="Calibri"/>
                <a:cs typeface="Calibri"/>
              </a:rPr>
              <a:t>Elrullstolskostnader</a:t>
            </a:r>
            <a:r>
              <a:rPr kumimoji="0" sz="1400" b="0" i="0" u="none" strike="noStrike" kern="0" cap="none" spc="-70" normalizeH="0" baseline="0" noProof="0" dirty="0">
                <a:ln>
                  <a:noFill/>
                </a:ln>
                <a:solidFill>
                  <a:srgbClr val="585858"/>
                </a:solidFill>
                <a:effectLst/>
                <a:uLnTx/>
                <a:uFillTx/>
                <a:latin typeface="Calibri"/>
                <a:cs typeface="Calibri"/>
              </a:rPr>
              <a:t> </a:t>
            </a:r>
            <a:r>
              <a:rPr kumimoji="0" sz="1400" b="0" i="0" u="none" strike="noStrike" kern="0" cap="none" spc="0" normalizeH="0" baseline="0" noProof="0" dirty="0">
                <a:ln>
                  <a:noFill/>
                </a:ln>
                <a:solidFill>
                  <a:srgbClr val="585858"/>
                </a:solidFill>
                <a:effectLst/>
                <a:uLnTx/>
                <a:uFillTx/>
                <a:latin typeface="Calibri"/>
                <a:cs typeface="Calibri"/>
              </a:rPr>
              <a:t>hjälpmedelsam</a:t>
            </a:r>
            <a:r>
              <a:rPr kumimoji="0" sz="1400" b="0" i="0" u="none" strike="noStrike" kern="0" cap="none" spc="-30" normalizeH="0" baseline="0" noProof="0" dirty="0">
                <a:ln>
                  <a:noFill/>
                </a:ln>
                <a:solidFill>
                  <a:srgbClr val="585858"/>
                </a:solidFill>
                <a:effectLst/>
                <a:uLnTx/>
                <a:uFillTx/>
                <a:latin typeface="Calibri"/>
                <a:cs typeface="Calibri"/>
              </a:rPr>
              <a:t> </a:t>
            </a:r>
            <a:r>
              <a:rPr kumimoji="0" sz="1400" b="0" i="0" u="none" strike="noStrike" kern="0" cap="none" spc="0" normalizeH="0" baseline="0" noProof="0" dirty="0">
                <a:ln>
                  <a:noFill/>
                </a:ln>
                <a:solidFill>
                  <a:srgbClr val="585858"/>
                </a:solidFill>
                <a:effectLst/>
                <a:uLnTx/>
                <a:uFillTx/>
                <a:latin typeface="Calibri"/>
                <a:cs typeface="Calibri"/>
              </a:rPr>
              <a:t>per</a:t>
            </a:r>
            <a:r>
              <a:rPr kumimoji="0" sz="1400" b="0" i="0" u="none" strike="noStrike" kern="0" cap="none" spc="-40" normalizeH="0" baseline="0" noProof="0" dirty="0">
                <a:ln>
                  <a:noFill/>
                </a:ln>
                <a:solidFill>
                  <a:srgbClr val="585858"/>
                </a:solidFill>
                <a:effectLst/>
                <a:uLnTx/>
                <a:uFillTx/>
                <a:latin typeface="Calibri"/>
                <a:cs typeface="Calibri"/>
              </a:rPr>
              <a:t> </a:t>
            </a:r>
            <a:r>
              <a:rPr kumimoji="0" sz="1400" b="0" i="0" u="none" strike="noStrike" kern="0" cap="none" spc="0" normalizeH="0" baseline="0" noProof="0" dirty="0">
                <a:ln>
                  <a:noFill/>
                </a:ln>
                <a:solidFill>
                  <a:srgbClr val="585858"/>
                </a:solidFill>
                <a:effectLst/>
                <a:uLnTx/>
                <a:uFillTx/>
                <a:latin typeface="Calibri"/>
                <a:cs typeface="Calibri"/>
              </a:rPr>
              <a:t>1000</a:t>
            </a:r>
            <a:r>
              <a:rPr kumimoji="0" sz="1400" b="0" i="0" u="none" strike="noStrike" kern="0" cap="none" spc="-35" normalizeH="0" baseline="0" noProof="0" dirty="0">
                <a:ln>
                  <a:noFill/>
                </a:ln>
                <a:solidFill>
                  <a:srgbClr val="585858"/>
                </a:solidFill>
                <a:effectLst/>
                <a:uLnTx/>
                <a:uFillTx/>
                <a:latin typeface="Calibri"/>
                <a:cs typeface="Calibri"/>
              </a:rPr>
              <a:t> </a:t>
            </a:r>
            <a:r>
              <a:rPr kumimoji="0" sz="1400" b="0" i="0" u="none" strike="noStrike" kern="0" cap="none" spc="-10" normalizeH="0" baseline="0" noProof="0" dirty="0">
                <a:ln>
                  <a:noFill/>
                </a:ln>
                <a:solidFill>
                  <a:srgbClr val="585858"/>
                </a:solidFill>
                <a:effectLst/>
                <a:uLnTx/>
                <a:uFillTx/>
                <a:latin typeface="Calibri"/>
                <a:cs typeface="Calibri"/>
              </a:rPr>
              <a:t>listade</a:t>
            </a:r>
            <a:r>
              <a:rPr kumimoji="0" sz="1400" b="0" i="0" u="none" strike="noStrike" kern="0" cap="none" spc="-45" normalizeH="0" baseline="0" noProof="0" dirty="0">
                <a:ln>
                  <a:noFill/>
                </a:ln>
                <a:solidFill>
                  <a:srgbClr val="585858"/>
                </a:solidFill>
                <a:effectLst/>
                <a:uLnTx/>
                <a:uFillTx/>
                <a:latin typeface="Calibri"/>
                <a:cs typeface="Calibri"/>
              </a:rPr>
              <a:t> </a:t>
            </a:r>
            <a:r>
              <a:rPr kumimoji="0" sz="1400" b="0" i="0" u="none" strike="noStrike" kern="0" cap="none" spc="-20" normalizeH="0" baseline="0" noProof="0" dirty="0">
                <a:ln>
                  <a:noFill/>
                </a:ln>
                <a:solidFill>
                  <a:srgbClr val="585858"/>
                </a:solidFill>
                <a:effectLst/>
                <a:uLnTx/>
                <a:uFillTx/>
                <a:latin typeface="Calibri"/>
                <a:cs typeface="Calibri"/>
              </a:rPr>
              <a:t>2025</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176134" y="2100960"/>
            <a:ext cx="5017770" cy="4757420"/>
          </a:xfrm>
          <a:custGeom>
            <a:avLst/>
            <a:gdLst/>
            <a:ahLst/>
            <a:cxnLst/>
            <a:rect l="l" t="t" r="r" b="b"/>
            <a:pathLst>
              <a:path w="5017770" h="4757420">
                <a:moveTo>
                  <a:pt x="5017516" y="0"/>
                </a:moveTo>
                <a:lnTo>
                  <a:pt x="0" y="4757039"/>
                </a:lnTo>
                <a:lnTo>
                  <a:pt x="5017516" y="4757039"/>
                </a:lnTo>
                <a:lnTo>
                  <a:pt x="5017516" y="0"/>
                </a:lnTo>
                <a:close/>
              </a:path>
            </a:pathLst>
          </a:custGeom>
          <a:solidFill>
            <a:srgbClr val="D3EDE1"/>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p:nvPr/>
        </p:nvSpPr>
        <p:spPr>
          <a:xfrm>
            <a:off x="9120378" y="5805258"/>
            <a:ext cx="2952750" cy="562610"/>
          </a:xfrm>
          <a:custGeom>
            <a:avLst/>
            <a:gdLst/>
            <a:ahLst/>
            <a:cxnLst/>
            <a:rect l="l" t="t" r="r" b="b"/>
            <a:pathLst>
              <a:path w="2952750" h="562610">
                <a:moveTo>
                  <a:pt x="2856738" y="0"/>
                </a:moveTo>
                <a:lnTo>
                  <a:pt x="0" y="0"/>
                </a:lnTo>
                <a:lnTo>
                  <a:pt x="0" y="562203"/>
                </a:lnTo>
                <a:lnTo>
                  <a:pt x="2952242" y="562203"/>
                </a:lnTo>
                <a:lnTo>
                  <a:pt x="2952242" y="95605"/>
                </a:lnTo>
                <a:lnTo>
                  <a:pt x="2856738" y="0"/>
                </a:lnTo>
                <a:close/>
              </a:path>
            </a:pathLst>
          </a:custGeom>
          <a:solidFill>
            <a:srgbClr val="49CD8B"/>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4" name="object 4"/>
          <p:cNvSpPr txBox="1"/>
          <p:nvPr/>
        </p:nvSpPr>
        <p:spPr>
          <a:xfrm>
            <a:off x="9849993" y="5812637"/>
            <a:ext cx="1445895" cy="519430"/>
          </a:xfrm>
          <a:prstGeom prst="rect">
            <a:avLst/>
          </a:prstGeom>
        </p:spPr>
        <p:txBody>
          <a:bodyPr vert="horz" wrap="square" lIns="0" tIns="45720" rIns="0" bIns="0" rtlCol="0">
            <a:spAutoFit/>
          </a:bodyPr>
          <a:lstStyle/>
          <a:p>
            <a:pPr marL="0" marR="0" lvl="0" indent="0" algn="ctr" defTabSz="914400" eaLnBrk="1" fontAlgn="auto" latinLnBrk="0" hangingPunct="1">
              <a:lnSpc>
                <a:spcPct val="100000"/>
              </a:lnSpc>
              <a:spcBef>
                <a:spcPts val="360"/>
              </a:spcBef>
              <a:spcAft>
                <a:spcPts val="0"/>
              </a:spcAft>
              <a:buClrTx/>
              <a:buSzTx/>
              <a:buFontTx/>
              <a:buNone/>
              <a:tabLst/>
              <a:defRPr/>
            </a:pPr>
            <a:r>
              <a:rPr kumimoji="0" sz="1400" b="0" i="0" u="none" strike="noStrike" kern="0" cap="none" spc="-20" normalizeH="0" baseline="0" noProof="0" dirty="0">
                <a:ln>
                  <a:noFill/>
                </a:ln>
                <a:solidFill>
                  <a:sysClr val="windowText" lastClr="000000"/>
                </a:solidFill>
                <a:effectLst/>
                <a:uLnTx/>
                <a:uFillTx/>
                <a:latin typeface="Segoe UI"/>
                <a:cs typeface="Segoe UI"/>
              </a:rPr>
              <a:t>Total</a:t>
            </a:r>
            <a:r>
              <a:rPr kumimoji="0" sz="1400" b="0" i="0" u="none" strike="noStrike" kern="0" cap="none" spc="-60" normalizeH="0" baseline="0" noProof="0" dirty="0">
                <a:ln>
                  <a:noFill/>
                </a:ln>
                <a:solidFill>
                  <a:sysClr val="windowText" lastClr="000000"/>
                </a:solidFill>
                <a:effectLst/>
                <a:uLnTx/>
                <a:uFillTx/>
                <a:latin typeface="Segoe UI"/>
                <a:cs typeface="Segoe UI"/>
              </a:rPr>
              <a:t> </a:t>
            </a:r>
            <a:r>
              <a:rPr kumimoji="0" sz="1400" b="0" i="0" u="none" strike="noStrike" kern="0" cap="none" spc="0" normalizeH="0" baseline="0" noProof="0" dirty="0">
                <a:ln>
                  <a:noFill/>
                </a:ln>
                <a:solidFill>
                  <a:sysClr val="windowText" lastClr="000000"/>
                </a:solidFill>
                <a:effectLst/>
                <a:uLnTx/>
                <a:uFillTx/>
                <a:latin typeface="Segoe UI"/>
                <a:cs typeface="Segoe UI"/>
              </a:rPr>
              <a:t>kostnad</a:t>
            </a:r>
            <a:r>
              <a:rPr kumimoji="0" sz="1400" b="0" i="0" u="none" strike="noStrike" kern="0" cap="none" spc="-80" normalizeH="0" baseline="0" noProof="0" dirty="0">
                <a:ln>
                  <a:noFill/>
                </a:ln>
                <a:solidFill>
                  <a:sysClr val="windowText" lastClr="000000"/>
                </a:solidFill>
                <a:effectLst/>
                <a:uLnTx/>
                <a:uFillTx/>
                <a:latin typeface="Segoe UI"/>
                <a:cs typeface="Segoe UI"/>
              </a:rPr>
              <a:t> </a:t>
            </a:r>
            <a:r>
              <a:rPr kumimoji="0" sz="1400" b="0" i="0" u="none" strike="noStrike" kern="0" cap="none" spc="-20" normalizeH="0" baseline="0" noProof="0" dirty="0">
                <a:ln>
                  <a:noFill/>
                </a:ln>
                <a:solidFill>
                  <a:sysClr val="windowText" lastClr="000000"/>
                </a:solidFill>
                <a:effectLst/>
                <a:uLnTx/>
                <a:uFillTx/>
                <a:latin typeface="Segoe UI"/>
                <a:cs typeface="Segoe UI"/>
              </a:rPr>
              <a:t>10,7</a:t>
            </a:r>
            <a:endParaRPr kumimoji="0" sz="1400" b="0" i="0" u="none" strike="noStrike" kern="0" cap="none" spc="0" normalizeH="0" baseline="0" noProof="0">
              <a:ln>
                <a:noFill/>
              </a:ln>
              <a:solidFill>
                <a:sysClr val="windowText" lastClr="000000"/>
              </a:solidFill>
              <a:effectLst/>
              <a:uLnTx/>
              <a:uFillTx/>
              <a:latin typeface="Segoe UI"/>
              <a:cs typeface="Segoe UI"/>
            </a:endParaRPr>
          </a:p>
          <a:p>
            <a:pPr marL="1905" marR="0" lvl="0" indent="0" algn="ctr" defTabSz="914400" eaLnBrk="1" fontAlgn="auto" latinLnBrk="0" hangingPunct="1">
              <a:lnSpc>
                <a:spcPct val="100000"/>
              </a:lnSpc>
              <a:spcBef>
                <a:spcPts val="265"/>
              </a:spcBef>
              <a:spcAft>
                <a:spcPts val="0"/>
              </a:spcAft>
              <a:buClrTx/>
              <a:buSzTx/>
              <a:buFontTx/>
              <a:buNone/>
              <a:tabLst/>
              <a:defRPr/>
            </a:pPr>
            <a:r>
              <a:rPr kumimoji="0" sz="1400" b="0" i="0" u="none" strike="noStrike" kern="0" cap="none" spc="0" normalizeH="0" baseline="0" noProof="0" dirty="0">
                <a:ln>
                  <a:noFill/>
                </a:ln>
                <a:solidFill>
                  <a:sysClr val="windowText" lastClr="000000"/>
                </a:solidFill>
                <a:effectLst/>
                <a:uLnTx/>
                <a:uFillTx/>
                <a:latin typeface="Segoe UI"/>
                <a:cs typeface="Segoe UI"/>
              </a:rPr>
              <a:t>mnkr</a:t>
            </a:r>
            <a:r>
              <a:rPr kumimoji="0" sz="1400" b="0" i="0" u="none" strike="noStrike" kern="0" cap="none" spc="-10" normalizeH="0" baseline="0" noProof="0" dirty="0">
                <a:ln>
                  <a:noFill/>
                </a:ln>
                <a:solidFill>
                  <a:sysClr val="windowText" lastClr="000000"/>
                </a:solidFill>
                <a:effectLst/>
                <a:uLnTx/>
                <a:uFillTx/>
                <a:latin typeface="Segoe UI"/>
                <a:cs typeface="Segoe UI"/>
              </a:rPr>
              <a:t> </a:t>
            </a:r>
            <a:r>
              <a:rPr kumimoji="0" sz="1400" b="0" i="0" u="none" strike="noStrike" kern="0" cap="none" spc="-20" normalizeH="0" baseline="0" noProof="0" dirty="0">
                <a:ln>
                  <a:noFill/>
                </a:ln>
                <a:solidFill>
                  <a:sysClr val="windowText" lastClr="000000"/>
                </a:solidFill>
                <a:effectLst/>
                <a:uLnTx/>
                <a:uFillTx/>
                <a:latin typeface="Segoe UI"/>
                <a:cs typeface="Segoe UI"/>
              </a:rPr>
              <a:t>2025</a:t>
            </a:r>
            <a:endParaRPr kumimoji="0" sz="1400" b="0" i="0" u="none" strike="noStrike" kern="0" cap="none" spc="0" normalizeH="0" baseline="0" noProof="0">
              <a:ln>
                <a:noFill/>
              </a:ln>
              <a:solidFill>
                <a:sysClr val="windowText" lastClr="000000"/>
              </a:solidFill>
              <a:effectLst/>
              <a:uLnTx/>
              <a:uFillTx/>
              <a:latin typeface="Segoe UI"/>
              <a:cs typeface="Segoe UI"/>
            </a:endParaRPr>
          </a:p>
        </p:txBody>
      </p:sp>
      <p:sp>
        <p:nvSpPr>
          <p:cNvPr id="5" name="object 5" descr="$PPTXTitle"/>
          <p:cNvSpPr txBox="1">
            <a:spLocks noGrp="1"/>
          </p:cNvSpPr>
          <p:nvPr>
            <p:ph type="title"/>
          </p:nvPr>
        </p:nvSpPr>
        <p:spPr>
          <a:prstGeom prst="rect">
            <a:avLst/>
          </a:prstGeom>
        </p:spPr>
        <p:txBody>
          <a:bodyPr vert="horz" wrap="square" lIns="0" tIns="449757" rIns="0" bIns="0" rtlCol="0">
            <a:spAutoFit/>
          </a:bodyPr>
          <a:lstStyle/>
          <a:p>
            <a:pPr marL="319405">
              <a:lnSpc>
                <a:spcPct val="100000"/>
              </a:lnSpc>
              <a:spcBef>
                <a:spcPts val="95"/>
              </a:spcBef>
            </a:pPr>
            <a:r>
              <a:rPr dirty="0"/>
              <a:t>Kostnader</a:t>
            </a:r>
            <a:r>
              <a:rPr spc="-65" dirty="0"/>
              <a:t> </a:t>
            </a:r>
            <a:r>
              <a:rPr spc="-10" dirty="0"/>
              <a:t>”vanliga”rullstolar</a:t>
            </a:r>
            <a:r>
              <a:rPr spc="-70" dirty="0"/>
              <a:t> </a:t>
            </a:r>
            <a:r>
              <a:rPr dirty="0"/>
              <a:t>per</a:t>
            </a:r>
            <a:r>
              <a:rPr spc="-80" dirty="0"/>
              <a:t> </a:t>
            </a:r>
            <a:r>
              <a:rPr dirty="0"/>
              <a:t>1000</a:t>
            </a:r>
            <a:r>
              <a:rPr spc="-95" dirty="0"/>
              <a:t> </a:t>
            </a:r>
            <a:r>
              <a:rPr dirty="0"/>
              <a:t>listade</a:t>
            </a:r>
            <a:r>
              <a:rPr spc="-80" dirty="0"/>
              <a:t> </a:t>
            </a:r>
            <a:r>
              <a:rPr spc="-20" dirty="0"/>
              <a:t>2025</a:t>
            </a:r>
          </a:p>
        </p:txBody>
      </p:sp>
      <p:sp>
        <p:nvSpPr>
          <p:cNvPr id="6" name="object 6"/>
          <p:cNvSpPr/>
          <p:nvPr/>
        </p:nvSpPr>
        <p:spPr>
          <a:xfrm>
            <a:off x="2001266" y="2099817"/>
            <a:ext cx="7612380" cy="0"/>
          </a:xfrm>
          <a:custGeom>
            <a:avLst/>
            <a:gdLst/>
            <a:ahLst/>
            <a:cxnLst/>
            <a:rect l="l" t="t" r="r" b="b"/>
            <a:pathLst>
              <a:path w="7612380">
                <a:moveTo>
                  <a:pt x="0" y="0"/>
                </a:moveTo>
                <a:lnTo>
                  <a:pt x="7612253" y="0"/>
                </a:lnTo>
              </a:path>
            </a:pathLst>
          </a:custGeom>
          <a:ln w="9525">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nvGrpSpPr>
          <p:cNvPr id="7" name="object 7"/>
          <p:cNvGrpSpPr/>
          <p:nvPr/>
        </p:nvGrpSpPr>
        <p:grpSpPr>
          <a:xfrm>
            <a:off x="2001266" y="2214372"/>
            <a:ext cx="7612380" cy="2042795"/>
            <a:chOff x="2001266" y="2214372"/>
            <a:chExt cx="7612380" cy="2042795"/>
          </a:xfrm>
        </p:grpSpPr>
        <p:sp>
          <p:nvSpPr>
            <p:cNvPr id="8" name="object 8"/>
            <p:cNvSpPr/>
            <p:nvPr/>
          </p:nvSpPr>
          <p:spPr>
            <a:xfrm>
              <a:off x="2001266" y="2339340"/>
              <a:ext cx="7612380" cy="1673860"/>
            </a:xfrm>
            <a:custGeom>
              <a:avLst/>
              <a:gdLst/>
              <a:ahLst/>
              <a:cxnLst/>
              <a:rect l="l" t="t" r="r" b="b"/>
              <a:pathLst>
                <a:path w="7612380" h="1673860">
                  <a:moveTo>
                    <a:pt x="0" y="1673352"/>
                  </a:moveTo>
                  <a:lnTo>
                    <a:pt x="60706" y="1673352"/>
                  </a:lnTo>
                </a:path>
                <a:path w="7612380" h="1673860">
                  <a:moveTo>
                    <a:pt x="115569" y="1673352"/>
                  </a:moveTo>
                  <a:lnTo>
                    <a:pt x="237489" y="1673352"/>
                  </a:lnTo>
                </a:path>
                <a:path w="7612380" h="1673860">
                  <a:moveTo>
                    <a:pt x="293877" y="1673352"/>
                  </a:moveTo>
                  <a:lnTo>
                    <a:pt x="414273" y="1673352"/>
                  </a:lnTo>
                </a:path>
                <a:path w="7612380" h="1673860">
                  <a:moveTo>
                    <a:pt x="470661" y="1673352"/>
                  </a:moveTo>
                  <a:lnTo>
                    <a:pt x="592582" y="1673352"/>
                  </a:lnTo>
                </a:path>
                <a:path w="7612380" h="1673860">
                  <a:moveTo>
                    <a:pt x="647445" y="1673352"/>
                  </a:moveTo>
                  <a:lnTo>
                    <a:pt x="769365" y="1673352"/>
                  </a:lnTo>
                </a:path>
                <a:path w="7612380" h="1673860">
                  <a:moveTo>
                    <a:pt x="824229" y="1673352"/>
                  </a:moveTo>
                  <a:lnTo>
                    <a:pt x="946150" y="1673352"/>
                  </a:lnTo>
                </a:path>
                <a:path w="7612380" h="1673860">
                  <a:moveTo>
                    <a:pt x="1001013" y="1673352"/>
                  </a:moveTo>
                  <a:lnTo>
                    <a:pt x="1122933" y="1673352"/>
                  </a:lnTo>
                </a:path>
                <a:path w="7612380" h="1673860">
                  <a:moveTo>
                    <a:pt x="1177797" y="1673352"/>
                  </a:moveTo>
                  <a:lnTo>
                    <a:pt x="1299718" y="1673352"/>
                  </a:lnTo>
                </a:path>
                <a:path w="7612380" h="1673860">
                  <a:moveTo>
                    <a:pt x="1356106" y="1673352"/>
                  </a:moveTo>
                  <a:lnTo>
                    <a:pt x="1476501" y="1673352"/>
                  </a:lnTo>
                </a:path>
                <a:path w="7612380" h="1673860">
                  <a:moveTo>
                    <a:pt x="1532889" y="1673352"/>
                  </a:moveTo>
                  <a:lnTo>
                    <a:pt x="1653285" y="1673352"/>
                  </a:lnTo>
                </a:path>
                <a:path w="7612380" h="1673860">
                  <a:moveTo>
                    <a:pt x="1709673" y="1673352"/>
                  </a:moveTo>
                  <a:lnTo>
                    <a:pt x="1831594" y="1673352"/>
                  </a:lnTo>
                </a:path>
                <a:path w="7612380" h="1673860">
                  <a:moveTo>
                    <a:pt x="1886458" y="1673352"/>
                  </a:moveTo>
                  <a:lnTo>
                    <a:pt x="2008378" y="1673352"/>
                  </a:lnTo>
                </a:path>
                <a:path w="7612380" h="1673860">
                  <a:moveTo>
                    <a:pt x="2063242" y="1673352"/>
                  </a:moveTo>
                  <a:lnTo>
                    <a:pt x="2185161" y="1673352"/>
                  </a:lnTo>
                </a:path>
                <a:path w="7612380" h="1673860">
                  <a:moveTo>
                    <a:pt x="2240025" y="1673352"/>
                  </a:moveTo>
                  <a:lnTo>
                    <a:pt x="2361946" y="1673352"/>
                  </a:lnTo>
                </a:path>
                <a:path w="7612380" h="1673860">
                  <a:moveTo>
                    <a:pt x="2418334" y="1673352"/>
                  </a:moveTo>
                  <a:lnTo>
                    <a:pt x="2538730" y="1673352"/>
                  </a:lnTo>
                </a:path>
                <a:path w="7612380" h="1673860">
                  <a:moveTo>
                    <a:pt x="2595118" y="1673352"/>
                  </a:moveTo>
                  <a:lnTo>
                    <a:pt x="2715513" y="1673352"/>
                  </a:lnTo>
                </a:path>
                <a:path w="7612380" h="1673860">
                  <a:moveTo>
                    <a:pt x="2771901" y="1673352"/>
                  </a:moveTo>
                  <a:lnTo>
                    <a:pt x="2893822" y="1673352"/>
                  </a:lnTo>
                </a:path>
                <a:path w="7612380" h="1673860">
                  <a:moveTo>
                    <a:pt x="2948685" y="1673352"/>
                  </a:moveTo>
                  <a:lnTo>
                    <a:pt x="3070606" y="1673352"/>
                  </a:lnTo>
                </a:path>
                <a:path w="7612380" h="1673860">
                  <a:moveTo>
                    <a:pt x="3125470" y="1673352"/>
                  </a:moveTo>
                  <a:lnTo>
                    <a:pt x="3247389" y="1673352"/>
                  </a:lnTo>
                </a:path>
                <a:path w="7612380" h="1673860">
                  <a:moveTo>
                    <a:pt x="3302254" y="1673352"/>
                  </a:moveTo>
                  <a:lnTo>
                    <a:pt x="3424174" y="1673352"/>
                  </a:lnTo>
                </a:path>
                <a:path w="7612380" h="1673860">
                  <a:moveTo>
                    <a:pt x="3480561" y="1673352"/>
                  </a:moveTo>
                  <a:lnTo>
                    <a:pt x="3600957" y="1673352"/>
                  </a:lnTo>
                </a:path>
                <a:path w="7612380" h="1673860">
                  <a:moveTo>
                    <a:pt x="3657346" y="1673352"/>
                  </a:moveTo>
                  <a:lnTo>
                    <a:pt x="3777742" y="1673352"/>
                  </a:lnTo>
                </a:path>
                <a:path w="7612380" h="1673860">
                  <a:moveTo>
                    <a:pt x="3834129" y="1673352"/>
                  </a:moveTo>
                  <a:lnTo>
                    <a:pt x="3956050" y="1673352"/>
                  </a:lnTo>
                </a:path>
                <a:path w="7612380" h="1673860">
                  <a:moveTo>
                    <a:pt x="4010913" y="1673352"/>
                  </a:moveTo>
                  <a:lnTo>
                    <a:pt x="4132833" y="1673352"/>
                  </a:lnTo>
                </a:path>
                <a:path w="7612380" h="1673860">
                  <a:moveTo>
                    <a:pt x="4187698" y="1673352"/>
                  </a:moveTo>
                  <a:lnTo>
                    <a:pt x="4309618" y="1673352"/>
                  </a:lnTo>
                </a:path>
                <a:path w="7612380" h="1673860">
                  <a:moveTo>
                    <a:pt x="4364482" y="1673352"/>
                  </a:moveTo>
                  <a:lnTo>
                    <a:pt x="4486402" y="1673352"/>
                  </a:lnTo>
                </a:path>
                <a:path w="7612380" h="1673860">
                  <a:moveTo>
                    <a:pt x="4541265" y="1673352"/>
                  </a:moveTo>
                  <a:lnTo>
                    <a:pt x="4663185" y="1673352"/>
                  </a:lnTo>
                </a:path>
                <a:path w="7612380" h="1673860">
                  <a:moveTo>
                    <a:pt x="4719574" y="1673352"/>
                  </a:moveTo>
                  <a:lnTo>
                    <a:pt x="4839969" y="1673352"/>
                  </a:lnTo>
                </a:path>
                <a:path w="7612380" h="1673860">
                  <a:moveTo>
                    <a:pt x="4896358" y="1673352"/>
                  </a:moveTo>
                  <a:lnTo>
                    <a:pt x="5018278" y="1673352"/>
                  </a:lnTo>
                </a:path>
                <a:path w="7612380" h="1673860">
                  <a:moveTo>
                    <a:pt x="5073141" y="1673352"/>
                  </a:moveTo>
                  <a:lnTo>
                    <a:pt x="5195061" y="1673352"/>
                  </a:lnTo>
                </a:path>
                <a:path w="7612380" h="1673860">
                  <a:moveTo>
                    <a:pt x="5249926" y="1673352"/>
                  </a:moveTo>
                  <a:lnTo>
                    <a:pt x="5371845" y="1673352"/>
                  </a:lnTo>
                </a:path>
                <a:path w="7612380" h="1673860">
                  <a:moveTo>
                    <a:pt x="5426709" y="1673352"/>
                  </a:moveTo>
                  <a:lnTo>
                    <a:pt x="5548630" y="1673352"/>
                  </a:lnTo>
                </a:path>
                <a:path w="7612380" h="1673860">
                  <a:moveTo>
                    <a:pt x="5603493" y="1673352"/>
                  </a:moveTo>
                  <a:lnTo>
                    <a:pt x="5725413" y="1673352"/>
                  </a:lnTo>
                </a:path>
                <a:path w="7612380" h="1673860">
                  <a:moveTo>
                    <a:pt x="5781802" y="1673352"/>
                  </a:moveTo>
                  <a:lnTo>
                    <a:pt x="5902198" y="1673352"/>
                  </a:lnTo>
                </a:path>
                <a:path w="7612380" h="1673860">
                  <a:moveTo>
                    <a:pt x="5958585" y="1673352"/>
                  </a:moveTo>
                  <a:lnTo>
                    <a:pt x="6080506" y="1673352"/>
                  </a:lnTo>
                </a:path>
                <a:path w="7612380" h="1673860">
                  <a:moveTo>
                    <a:pt x="6135369" y="1673352"/>
                  </a:moveTo>
                  <a:lnTo>
                    <a:pt x="6257289" y="1673352"/>
                  </a:lnTo>
                </a:path>
                <a:path w="7612380" h="1673860">
                  <a:moveTo>
                    <a:pt x="6312154" y="1673352"/>
                  </a:moveTo>
                  <a:lnTo>
                    <a:pt x="6434074" y="1673352"/>
                  </a:lnTo>
                </a:path>
                <a:path w="7612380" h="1673860">
                  <a:moveTo>
                    <a:pt x="6488937" y="1673352"/>
                  </a:moveTo>
                  <a:lnTo>
                    <a:pt x="6610858" y="1673352"/>
                  </a:lnTo>
                </a:path>
                <a:path w="7612380" h="1673860">
                  <a:moveTo>
                    <a:pt x="6665722" y="1673352"/>
                  </a:moveTo>
                  <a:lnTo>
                    <a:pt x="6787641" y="1673352"/>
                  </a:lnTo>
                </a:path>
                <a:path w="7612380" h="1673860">
                  <a:moveTo>
                    <a:pt x="6844030" y="1673352"/>
                  </a:moveTo>
                  <a:lnTo>
                    <a:pt x="6964426" y="1673352"/>
                  </a:lnTo>
                </a:path>
                <a:path w="7612380" h="1673860">
                  <a:moveTo>
                    <a:pt x="7020813" y="1673352"/>
                  </a:moveTo>
                  <a:lnTo>
                    <a:pt x="7141209" y="1673352"/>
                  </a:lnTo>
                </a:path>
                <a:path w="7612380" h="1673860">
                  <a:moveTo>
                    <a:pt x="7197598" y="1673352"/>
                  </a:moveTo>
                  <a:lnTo>
                    <a:pt x="7319517" y="1673352"/>
                  </a:lnTo>
                </a:path>
                <a:path w="7612380" h="1673860">
                  <a:moveTo>
                    <a:pt x="7374382" y="1673352"/>
                  </a:moveTo>
                  <a:lnTo>
                    <a:pt x="7496302" y="1673352"/>
                  </a:lnTo>
                </a:path>
                <a:path w="7612380" h="1673860">
                  <a:moveTo>
                    <a:pt x="7551165" y="1673352"/>
                  </a:moveTo>
                  <a:lnTo>
                    <a:pt x="7612253" y="1673352"/>
                  </a:lnTo>
                </a:path>
                <a:path w="7612380" h="1673860">
                  <a:moveTo>
                    <a:pt x="2063242" y="1434084"/>
                  </a:moveTo>
                  <a:lnTo>
                    <a:pt x="2185161" y="1434084"/>
                  </a:lnTo>
                </a:path>
                <a:path w="7612380" h="1673860">
                  <a:moveTo>
                    <a:pt x="4010913" y="1434084"/>
                  </a:moveTo>
                  <a:lnTo>
                    <a:pt x="4132833" y="1434084"/>
                  </a:lnTo>
                </a:path>
                <a:path w="7612380" h="1673860">
                  <a:moveTo>
                    <a:pt x="1709673" y="1434084"/>
                  </a:moveTo>
                  <a:lnTo>
                    <a:pt x="1831594" y="1434084"/>
                  </a:lnTo>
                </a:path>
                <a:path w="7612380" h="1673860">
                  <a:moveTo>
                    <a:pt x="4187698" y="1434084"/>
                  </a:moveTo>
                  <a:lnTo>
                    <a:pt x="4309618" y="1434084"/>
                  </a:lnTo>
                </a:path>
                <a:path w="7612380" h="1673860">
                  <a:moveTo>
                    <a:pt x="2240025" y="1434084"/>
                  </a:moveTo>
                  <a:lnTo>
                    <a:pt x="2361946" y="1434084"/>
                  </a:lnTo>
                </a:path>
                <a:path w="7612380" h="1673860">
                  <a:moveTo>
                    <a:pt x="4364482" y="1434084"/>
                  </a:moveTo>
                  <a:lnTo>
                    <a:pt x="4486402" y="1434084"/>
                  </a:lnTo>
                </a:path>
                <a:path w="7612380" h="1673860">
                  <a:moveTo>
                    <a:pt x="0" y="1434084"/>
                  </a:moveTo>
                  <a:lnTo>
                    <a:pt x="414273" y="1434084"/>
                  </a:lnTo>
                </a:path>
                <a:path w="7612380" h="1673860">
                  <a:moveTo>
                    <a:pt x="4541265" y="1434084"/>
                  </a:moveTo>
                  <a:lnTo>
                    <a:pt x="4663185" y="1434084"/>
                  </a:lnTo>
                </a:path>
                <a:path w="7612380" h="1673860">
                  <a:moveTo>
                    <a:pt x="2418334" y="1434084"/>
                  </a:moveTo>
                  <a:lnTo>
                    <a:pt x="2538730" y="1434084"/>
                  </a:lnTo>
                </a:path>
                <a:path w="7612380" h="1673860">
                  <a:moveTo>
                    <a:pt x="4719574" y="1434084"/>
                  </a:moveTo>
                  <a:lnTo>
                    <a:pt x="4839969" y="1434084"/>
                  </a:lnTo>
                </a:path>
                <a:path w="7612380" h="1673860">
                  <a:moveTo>
                    <a:pt x="3302254" y="1434084"/>
                  </a:moveTo>
                  <a:lnTo>
                    <a:pt x="3424174" y="1434084"/>
                  </a:lnTo>
                </a:path>
                <a:path w="7612380" h="1673860">
                  <a:moveTo>
                    <a:pt x="4896358" y="1434084"/>
                  </a:moveTo>
                  <a:lnTo>
                    <a:pt x="5018278" y="1434084"/>
                  </a:lnTo>
                </a:path>
                <a:path w="7612380" h="1673860">
                  <a:moveTo>
                    <a:pt x="1532889" y="1434084"/>
                  </a:moveTo>
                  <a:lnTo>
                    <a:pt x="1653285" y="1434084"/>
                  </a:lnTo>
                </a:path>
                <a:path w="7612380" h="1673860">
                  <a:moveTo>
                    <a:pt x="5073141" y="1434084"/>
                  </a:moveTo>
                  <a:lnTo>
                    <a:pt x="5195061" y="1434084"/>
                  </a:lnTo>
                </a:path>
                <a:path w="7612380" h="1673860">
                  <a:moveTo>
                    <a:pt x="3480561" y="1434084"/>
                  </a:moveTo>
                  <a:lnTo>
                    <a:pt x="3600957" y="1434084"/>
                  </a:lnTo>
                </a:path>
                <a:path w="7612380" h="1673860">
                  <a:moveTo>
                    <a:pt x="5249926" y="1434084"/>
                  </a:moveTo>
                  <a:lnTo>
                    <a:pt x="5371845" y="1434084"/>
                  </a:lnTo>
                </a:path>
                <a:path w="7612380" h="1673860">
                  <a:moveTo>
                    <a:pt x="3657346" y="1434084"/>
                  </a:moveTo>
                  <a:lnTo>
                    <a:pt x="3777742" y="1434084"/>
                  </a:lnTo>
                </a:path>
                <a:path w="7612380" h="1673860">
                  <a:moveTo>
                    <a:pt x="5426709" y="1434084"/>
                  </a:moveTo>
                  <a:lnTo>
                    <a:pt x="5548630" y="1434084"/>
                  </a:lnTo>
                </a:path>
                <a:path w="7612380" h="1673860">
                  <a:moveTo>
                    <a:pt x="1356106" y="1434084"/>
                  </a:moveTo>
                  <a:lnTo>
                    <a:pt x="1476501" y="1434084"/>
                  </a:lnTo>
                </a:path>
                <a:path w="7612380" h="1673860">
                  <a:moveTo>
                    <a:pt x="1177797" y="1434084"/>
                  </a:moveTo>
                  <a:lnTo>
                    <a:pt x="1299718" y="1434084"/>
                  </a:lnTo>
                </a:path>
                <a:path w="7612380" h="1673860">
                  <a:moveTo>
                    <a:pt x="3834129" y="1434084"/>
                  </a:moveTo>
                  <a:lnTo>
                    <a:pt x="3956050" y="1434084"/>
                  </a:lnTo>
                </a:path>
                <a:path w="7612380" h="1673860">
                  <a:moveTo>
                    <a:pt x="2595118" y="1434084"/>
                  </a:moveTo>
                  <a:lnTo>
                    <a:pt x="2715513" y="1434084"/>
                  </a:lnTo>
                </a:path>
                <a:path w="7612380" h="1673860">
                  <a:moveTo>
                    <a:pt x="1001013" y="1434084"/>
                  </a:moveTo>
                  <a:lnTo>
                    <a:pt x="1122933" y="1434084"/>
                  </a:lnTo>
                </a:path>
                <a:path w="7612380" h="1673860">
                  <a:moveTo>
                    <a:pt x="647445" y="1434084"/>
                  </a:moveTo>
                  <a:lnTo>
                    <a:pt x="769365" y="1434084"/>
                  </a:lnTo>
                </a:path>
                <a:path w="7612380" h="1673860">
                  <a:moveTo>
                    <a:pt x="3125470" y="1434084"/>
                  </a:moveTo>
                  <a:lnTo>
                    <a:pt x="3247389" y="1434084"/>
                  </a:lnTo>
                </a:path>
                <a:path w="7612380" h="1673860">
                  <a:moveTo>
                    <a:pt x="2771901" y="1434084"/>
                  </a:moveTo>
                  <a:lnTo>
                    <a:pt x="2893822" y="1434084"/>
                  </a:lnTo>
                </a:path>
                <a:path w="7612380" h="1673860">
                  <a:moveTo>
                    <a:pt x="1886458" y="1434084"/>
                  </a:moveTo>
                  <a:lnTo>
                    <a:pt x="2008378" y="1434084"/>
                  </a:lnTo>
                </a:path>
                <a:path w="7612380" h="1673860">
                  <a:moveTo>
                    <a:pt x="6312154" y="1434084"/>
                  </a:moveTo>
                  <a:lnTo>
                    <a:pt x="6434074" y="1434084"/>
                  </a:lnTo>
                </a:path>
                <a:path w="7612380" h="1673860">
                  <a:moveTo>
                    <a:pt x="470661" y="1434084"/>
                  </a:moveTo>
                  <a:lnTo>
                    <a:pt x="592582" y="1434084"/>
                  </a:lnTo>
                </a:path>
                <a:path w="7612380" h="1673860">
                  <a:moveTo>
                    <a:pt x="6488937" y="1434084"/>
                  </a:moveTo>
                  <a:lnTo>
                    <a:pt x="6610858" y="1434084"/>
                  </a:lnTo>
                </a:path>
                <a:path w="7612380" h="1673860">
                  <a:moveTo>
                    <a:pt x="2948685" y="1434084"/>
                  </a:moveTo>
                  <a:lnTo>
                    <a:pt x="3070606" y="1434084"/>
                  </a:lnTo>
                </a:path>
                <a:path w="7612380" h="1673860">
                  <a:moveTo>
                    <a:pt x="6665722" y="1434084"/>
                  </a:moveTo>
                  <a:lnTo>
                    <a:pt x="6787641" y="1434084"/>
                  </a:lnTo>
                </a:path>
                <a:path w="7612380" h="1673860">
                  <a:moveTo>
                    <a:pt x="5958585" y="1434084"/>
                  </a:moveTo>
                  <a:lnTo>
                    <a:pt x="6080506" y="1434084"/>
                  </a:lnTo>
                </a:path>
                <a:path w="7612380" h="1673860">
                  <a:moveTo>
                    <a:pt x="6844030" y="1434084"/>
                  </a:moveTo>
                  <a:lnTo>
                    <a:pt x="6964426" y="1434084"/>
                  </a:lnTo>
                </a:path>
                <a:path w="7612380" h="1673860">
                  <a:moveTo>
                    <a:pt x="6135369" y="1434084"/>
                  </a:moveTo>
                  <a:lnTo>
                    <a:pt x="6257289" y="1434084"/>
                  </a:lnTo>
                </a:path>
                <a:path w="7612380" h="1673860">
                  <a:moveTo>
                    <a:pt x="7020813" y="1434084"/>
                  </a:moveTo>
                  <a:lnTo>
                    <a:pt x="7141209" y="1434084"/>
                  </a:lnTo>
                </a:path>
                <a:path w="7612380" h="1673860">
                  <a:moveTo>
                    <a:pt x="824229" y="1434084"/>
                  </a:moveTo>
                  <a:lnTo>
                    <a:pt x="946150" y="1434084"/>
                  </a:lnTo>
                </a:path>
                <a:path w="7612380" h="1673860">
                  <a:moveTo>
                    <a:pt x="7197598" y="1434084"/>
                  </a:moveTo>
                  <a:lnTo>
                    <a:pt x="7319517" y="1434084"/>
                  </a:lnTo>
                </a:path>
                <a:path w="7612380" h="1673860">
                  <a:moveTo>
                    <a:pt x="5603493" y="1434084"/>
                  </a:moveTo>
                  <a:lnTo>
                    <a:pt x="5725413" y="1434084"/>
                  </a:lnTo>
                </a:path>
                <a:path w="7612380" h="1673860">
                  <a:moveTo>
                    <a:pt x="7374382" y="1434084"/>
                  </a:moveTo>
                  <a:lnTo>
                    <a:pt x="7496302" y="1434084"/>
                  </a:lnTo>
                </a:path>
                <a:path w="7612380" h="1673860">
                  <a:moveTo>
                    <a:pt x="5781802" y="1434084"/>
                  </a:moveTo>
                  <a:lnTo>
                    <a:pt x="5902198" y="1434084"/>
                  </a:lnTo>
                </a:path>
                <a:path w="7612380" h="1673860">
                  <a:moveTo>
                    <a:pt x="7551165" y="1434084"/>
                  </a:moveTo>
                  <a:lnTo>
                    <a:pt x="7612253" y="1434084"/>
                  </a:lnTo>
                </a:path>
                <a:path w="7612380" h="1673860">
                  <a:moveTo>
                    <a:pt x="5603493" y="1194815"/>
                  </a:moveTo>
                  <a:lnTo>
                    <a:pt x="5725413" y="1194815"/>
                  </a:lnTo>
                </a:path>
                <a:path w="7612380" h="1673860">
                  <a:moveTo>
                    <a:pt x="2418334" y="1194815"/>
                  </a:moveTo>
                  <a:lnTo>
                    <a:pt x="2538730" y="1194815"/>
                  </a:lnTo>
                </a:path>
                <a:path w="7612380" h="1673860">
                  <a:moveTo>
                    <a:pt x="4364482" y="1194815"/>
                  </a:moveTo>
                  <a:lnTo>
                    <a:pt x="4486402" y="1194815"/>
                  </a:lnTo>
                </a:path>
                <a:path w="7612380" h="1673860">
                  <a:moveTo>
                    <a:pt x="5781802" y="1194815"/>
                  </a:moveTo>
                  <a:lnTo>
                    <a:pt x="5902198" y="1194815"/>
                  </a:lnTo>
                </a:path>
                <a:path w="7612380" h="1673860">
                  <a:moveTo>
                    <a:pt x="3480561" y="1194815"/>
                  </a:moveTo>
                  <a:lnTo>
                    <a:pt x="3600957" y="1194815"/>
                  </a:lnTo>
                </a:path>
                <a:path w="7612380" h="1673860">
                  <a:moveTo>
                    <a:pt x="1886458" y="1194815"/>
                  </a:moveTo>
                  <a:lnTo>
                    <a:pt x="2008378" y="1194815"/>
                  </a:lnTo>
                </a:path>
                <a:path w="7612380" h="1673860">
                  <a:moveTo>
                    <a:pt x="5958585" y="1194815"/>
                  </a:moveTo>
                  <a:lnTo>
                    <a:pt x="6080506" y="1194815"/>
                  </a:lnTo>
                </a:path>
                <a:path w="7612380" h="1673860">
                  <a:moveTo>
                    <a:pt x="4541265" y="1194815"/>
                  </a:moveTo>
                  <a:lnTo>
                    <a:pt x="4663185" y="1194815"/>
                  </a:lnTo>
                </a:path>
                <a:path w="7612380" h="1673860">
                  <a:moveTo>
                    <a:pt x="2948685" y="1194815"/>
                  </a:moveTo>
                  <a:lnTo>
                    <a:pt x="3070606" y="1194815"/>
                  </a:lnTo>
                </a:path>
                <a:path w="7612380" h="1673860">
                  <a:moveTo>
                    <a:pt x="6135369" y="1194815"/>
                  </a:moveTo>
                  <a:lnTo>
                    <a:pt x="6257289" y="1194815"/>
                  </a:lnTo>
                </a:path>
                <a:path w="7612380" h="1673860">
                  <a:moveTo>
                    <a:pt x="3657346" y="1194815"/>
                  </a:moveTo>
                  <a:lnTo>
                    <a:pt x="3777742" y="1194815"/>
                  </a:lnTo>
                </a:path>
                <a:path w="7612380" h="1673860">
                  <a:moveTo>
                    <a:pt x="4719574" y="1194815"/>
                  </a:moveTo>
                  <a:lnTo>
                    <a:pt x="4839969" y="1194815"/>
                  </a:lnTo>
                </a:path>
                <a:path w="7612380" h="1673860">
                  <a:moveTo>
                    <a:pt x="6312154" y="1194815"/>
                  </a:moveTo>
                  <a:lnTo>
                    <a:pt x="6434074" y="1194815"/>
                  </a:lnTo>
                </a:path>
                <a:path w="7612380" h="1673860">
                  <a:moveTo>
                    <a:pt x="2240025" y="1194815"/>
                  </a:moveTo>
                  <a:lnTo>
                    <a:pt x="2361946" y="1194815"/>
                  </a:lnTo>
                </a:path>
                <a:path w="7612380" h="1673860">
                  <a:moveTo>
                    <a:pt x="2595118" y="1194815"/>
                  </a:moveTo>
                  <a:lnTo>
                    <a:pt x="2715513" y="1194815"/>
                  </a:lnTo>
                </a:path>
                <a:path w="7612380" h="1673860">
                  <a:moveTo>
                    <a:pt x="6488937" y="1194815"/>
                  </a:moveTo>
                  <a:lnTo>
                    <a:pt x="6610858" y="1194815"/>
                  </a:lnTo>
                </a:path>
                <a:path w="7612380" h="1673860">
                  <a:moveTo>
                    <a:pt x="4896358" y="1194815"/>
                  </a:moveTo>
                  <a:lnTo>
                    <a:pt x="5018278" y="1194815"/>
                  </a:lnTo>
                </a:path>
                <a:path w="7612380" h="1673860">
                  <a:moveTo>
                    <a:pt x="3834129" y="1194815"/>
                  </a:moveTo>
                  <a:lnTo>
                    <a:pt x="3956050" y="1194815"/>
                  </a:lnTo>
                </a:path>
                <a:path w="7612380" h="1673860">
                  <a:moveTo>
                    <a:pt x="6665722" y="1194815"/>
                  </a:moveTo>
                  <a:lnTo>
                    <a:pt x="6787641" y="1194815"/>
                  </a:lnTo>
                </a:path>
                <a:path w="7612380" h="1673860">
                  <a:moveTo>
                    <a:pt x="3125470" y="1194815"/>
                  </a:moveTo>
                  <a:lnTo>
                    <a:pt x="3247389" y="1194815"/>
                  </a:lnTo>
                </a:path>
                <a:path w="7612380" h="1673860">
                  <a:moveTo>
                    <a:pt x="5073141" y="1194815"/>
                  </a:moveTo>
                  <a:lnTo>
                    <a:pt x="5195061" y="1194815"/>
                  </a:lnTo>
                </a:path>
                <a:path w="7612380" h="1673860">
                  <a:moveTo>
                    <a:pt x="6844030" y="1194815"/>
                  </a:moveTo>
                  <a:lnTo>
                    <a:pt x="6964426" y="1194815"/>
                  </a:lnTo>
                </a:path>
                <a:path w="7612380" h="1673860">
                  <a:moveTo>
                    <a:pt x="0" y="1194815"/>
                  </a:moveTo>
                  <a:lnTo>
                    <a:pt x="1831594" y="1194815"/>
                  </a:lnTo>
                </a:path>
                <a:path w="7612380" h="1673860">
                  <a:moveTo>
                    <a:pt x="4010913" y="1194815"/>
                  </a:moveTo>
                  <a:lnTo>
                    <a:pt x="4132833" y="1194815"/>
                  </a:lnTo>
                </a:path>
                <a:path w="7612380" h="1673860">
                  <a:moveTo>
                    <a:pt x="7020813" y="1194815"/>
                  </a:moveTo>
                  <a:lnTo>
                    <a:pt x="7141209" y="1194815"/>
                  </a:lnTo>
                </a:path>
                <a:path w="7612380" h="1673860">
                  <a:moveTo>
                    <a:pt x="5249926" y="1194815"/>
                  </a:moveTo>
                  <a:lnTo>
                    <a:pt x="5371845" y="1194815"/>
                  </a:lnTo>
                </a:path>
                <a:path w="7612380" h="1673860">
                  <a:moveTo>
                    <a:pt x="2063242" y="1194815"/>
                  </a:moveTo>
                  <a:lnTo>
                    <a:pt x="2185161" y="1194815"/>
                  </a:lnTo>
                </a:path>
                <a:path w="7612380" h="1673860">
                  <a:moveTo>
                    <a:pt x="7197598" y="1194815"/>
                  </a:moveTo>
                  <a:lnTo>
                    <a:pt x="7319517" y="1194815"/>
                  </a:lnTo>
                </a:path>
                <a:path w="7612380" h="1673860">
                  <a:moveTo>
                    <a:pt x="3302254" y="1194815"/>
                  </a:moveTo>
                  <a:lnTo>
                    <a:pt x="3424174" y="1194815"/>
                  </a:lnTo>
                </a:path>
                <a:path w="7612380" h="1673860">
                  <a:moveTo>
                    <a:pt x="5426709" y="1194815"/>
                  </a:moveTo>
                  <a:lnTo>
                    <a:pt x="5548630" y="1194815"/>
                  </a:lnTo>
                </a:path>
                <a:path w="7612380" h="1673860">
                  <a:moveTo>
                    <a:pt x="7374382" y="1194815"/>
                  </a:moveTo>
                  <a:lnTo>
                    <a:pt x="7496302" y="1194815"/>
                  </a:lnTo>
                </a:path>
                <a:path w="7612380" h="1673860">
                  <a:moveTo>
                    <a:pt x="4187698" y="1194815"/>
                  </a:moveTo>
                  <a:lnTo>
                    <a:pt x="4309618" y="1194815"/>
                  </a:lnTo>
                </a:path>
                <a:path w="7612380" h="1673860">
                  <a:moveTo>
                    <a:pt x="2771901" y="1194815"/>
                  </a:moveTo>
                  <a:lnTo>
                    <a:pt x="2893822" y="1194815"/>
                  </a:lnTo>
                </a:path>
                <a:path w="7612380" h="1673860">
                  <a:moveTo>
                    <a:pt x="7551165" y="1194815"/>
                  </a:moveTo>
                  <a:lnTo>
                    <a:pt x="7612253" y="1194815"/>
                  </a:lnTo>
                </a:path>
                <a:path w="7612380" h="1673860">
                  <a:moveTo>
                    <a:pt x="5958585" y="955548"/>
                  </a:moveTo>
                  <a:lnTo>
                    <a:pt x="6080506" y="955548"/>
                  </a:lnTo>
                </a:path>
                <a:path w="7612380" h="1673860">
                  <a:moveTo>
                    <a:pt x="5426709" y="955548"/>
                  </a:moveTo>
                  <a:lnTo>
                    <a:pt x="5548630" y="955548"/>
                  </a:lnTo>
                </a:path>
                <a:path w="7612380" h="1673860">
                  <a:moveTo>
                    <a:pt x="5249926" y="955548"/>
                  </a:moveTo>
                  <a:lnTo>
                    <a:pt x="5371845" y="955548"/>
                  </a:lnTo>
                </a:path>
                <a:path w="7612380" h="1673860">
                  <a:moveTo>
                    <a:pt x="7020813" y="955548"/>
                  </a:moveTo>
                  <a:lnTo>
                    <a:pt x="7141209" y="955548"/>
                  </a:lnTo>
                </a:path>
                <a:path w="7612380" h="1673860">
                  <a:moveTo>
                    <a:pt x="6488937" y="955548"/>
                  </a:moveTo>
                  <a:lnTo>
                    <a:pt x="6610858" y="955548"/>
                  </a:lnTo>
                </a:path>
                <a:path w="7612380" h="1673860">
                  <a:moveTo>
                    <a:pt x="5603493" y="955548"/>
                  </a:moveTo>
                  <a:lnTo>
                    <a:pt x="5725413" y="955548"/>
                  </a:lnTo>
                </a:path>
                <a:path w="7612380" h="1673860">
                  <a:moveTo>
                    <a:pt x="6135369" y="955548"/>
                  </a:moveTo>
                  <a:lnTo>
                    <a:pt x="6257289" y="955548"/>
                  </a:lnTo>
                </a:path>
                <a:path w="7612380" h="1673860">
                  <a:moveTo>
                    <a:pt x="7197598" y="955548"/>
                  </a:moveTo>
                  <a:lnTo>
                    <a:pt x="7319517" y="955548"/>
                  </a:lnTo>
                </a:path>
                <a:path w="7612380" h="1673860">
                  <a:moveTo>
                    <a:pt x="0" y="955548"/>
                  </a:moveTo>
                  <a:lnTo>
                    <a:pt x="5018278" y="955548"/>
                  </a:lnTo>
                </a:path>
                <a:path w="7612380" h="1673860">
                  <a:moveTo>
                    <a:pt x="6665722" y="955548"/>
                  </a:moveTo>
                  <a:lnTo>
                    <a:pt x="6787641" y="955548"/>
                  </a:lnTo>
                </a:path>
                <a:path w="7612380" h="1673860">
                  <a:moveTo>
                    <a:pt x="5781802" y="955548"/>
                  </a:moveTo>
                  <a:lnTo>
                    <a:pt x="5902198" y="955548"/>
                  </a:lnTo>
                </a:path>
                <a:path w="7612380" h="1673860">
                  <a:moveTo>
                    <a:pt x="7374382" y="955548"/>
                  </a:moveTo>
                  <a:lnTo>
                    <a:pt x="7496302" y="955548"/>
                  </a:lnTo>
                </a:path>
                <a:path w="7612380" h="1673860">
                  <a:moveTo>
                    <a:pt x="5073141" y="955548"/>
                  </a:moveTo>
                  <a:lnTo>
                    <a:pt x="5195061" y="955548"/>
                  </a:lnTo>
                </a:path>
                <a:path w="7612380" h="1673860">
                  <a:moveTo>
                    <a:pt x="6312154" y="955548"/>
                  </a:moveTo>
                  <a:lnTo>
                    <a:pt x="6434074" y="955548"/>
                  </a:lnTo>
                </a:path>
                <a:path w="7612380" h="1673860">
                  <a:moveTo>
                    <a:pt x="6844030" y="955548"/>
                  </a:moveTo>
                  <a:lnTo>
                    <a:pt x="6964426" y="955548"/>
                  </a:lnTo>
                </a:path>
                <a:path w="7612380" h="1673860">
                  <a:moveTo>
                    <a:pt x="7551165" y="955548"/>
                  </a:moveTo>
                  <a:lnTo>
                    <a:pt x="7612253" y="955548"/>
                  </a:lnTo>
                </a:path>
                <a:path w="7612380" h="1673860">
                  <a:moveTo>
                    <a:pt x="6665722" y="717804"/>
                  </a:moveTo>
                  <a:lnTo>
                    <a:pt x="6787641" y="717804"/>
                  </a:lnTo>
                </a:path>
                <a:path w="7612380" h="1673860">
                  <a:moveTo>
                    <a:pt x="6844030" y="717804"/>
                  </a:moveTo>
                  <a:lnTo>
                    <a:pt x="6964426" y="717804"/>
                  </a:lnTo>
                </a:path>
                <a:path w="7612380" h="1673860">
                  <a:moveTo>
                    <a:pt x="7374382" y="717804"/>
                  </a:moveTo>
                  <a:lnTo>
                    <a:pt x="7496302" y="717804"/>
                  </a:lnTo>
                </a:path>
                <a:path w="7612380" h="1673860">
                  <a:moveTo>
                    <a:pt x="7020813" y="717804"/>
                  </a:moveTo>
                  <a:lnTo>
                    <a:pt x="7141209" y="717804"/>
                  </a:lnTo>
                </a:path>
                <a:path w="7612380" h="1673860">
                  <a:moveTo>
                    <a:pt x="7197598" y="717804"/>
                  </a:moveTo>
                  <a:lnTo>
                    <a:pt x="7319517" y="717804"/>
                  </a:lnTo>
                </a:path>
                <a:path w="7612380" h="1673860">
                  <a:moveTo>
                    <a:pt x="0" y="717804"/>
                  </a:moveTo>
                  <a:lnTo>
                    <a:pt x="6434074" y="717804"/>
                  </a:lnTo>
                </a:path>
                <a:path w="7612380" h="1673860">
                  <a:moveTo>
                    <a:pt x="6488937" y="717804"/>
                  </a:moveTo>
                  <a:lnTo>
                    <a:pt x="6610858" y="717804"/>
                  </a:lnTo>
                </a:path>
                <a:path w="7612380" h="1673860">
                  <a:moveTo>
                    <a:pt x="7551165" y="717804"/>
                  </a:moveTo>
                  <a:lnTo>
                    <a:pt x="7612253" y="717804"/>
                  </a:lnTo>
                </a:path>
                <a:path w="7612380" h="1673860">
                  <a:moveTo>
                    <a:pt x="0" y="478536"/>
                  </a:moveTo>
                  <a:lnTo>
                    <a:pt x="6610858" y="478536"/>
                  </a:lnTo>
                </a:path>
                <a:path w="7612380" h="1673860">
                  <a:moveTo>
                    <a:pt x="7020813" y="478536"/>
                  </a:moveTo>
                  <a:lnTo>
                    <a:pt x="7141209" y="478536"/>
                  </a:lnTo>
                </a:path>
                <a:path w="7612380" h="1673860">
                  <a:moveTo>
                    <a:pt x="7374382" y="478536"/>
                  </a:moveTo>
                  <a:lnTo>
                    <a:pt x="7496302" y="478536"/>
                  </a:lnTo>
                </a:path>
                <a:path w="7612380" h="1673860">
                  <a:moveTo>
                    <a:pt x="6844030" y="478536"/>
                  </a:moveTo>
                  <a:lnTo>
                    <a:pt x="6964426" y="478536"/>
                  </a:lnTo>
                </a:path>
                <a:path w="7612380" h="1673860">
                  <a:moveTo>
                    <a:pt x="7197598" y="478536"/>
                  </a:moveTo>
                  <a:lnTo>
                    <a:pt x="7319517" y="478536"/>
                  </a:lnTo>
                </a:path>
                <a:path w="7612380" h="1673860">
                  <a:moveTo>
                    <a:pt x="6665722" y="478536"/>
                  </a:moveTo>
                  <a:lnTo>
                    <a:pt x="6787641" y="478536"/>
                  </a:lnTo>
                </a:path>
                <a:path w="7612380" h="1673860">
                  <a:moveTo>
                    <a:pt x="7551165" y="478536"/>
                  </a:moveTo>
                  <a:lnTo>
                    <a:pt x="7612253" y="478536"/>
                  </a:lnTo>
                </a:path>
                <a:path w="7612380" h="1673860">
                  <a:moveTo>
                    <a:pt x="0" y="239268"/>
                  </a:moveTo>
                  <a:lnTo>
                    <a:pt x="7319517" y="239268"/>
                  </a:lnTo>
                </a:path>
                <a:path w="7612380" h="1673860">
                  <a:moveTo>
                    <a:pt x="7374382" y="239268"/>
                  </a:moveTo>
                  <a:lnTo>
                    <a:pt x="7496302" y="239268"/>
                  </a:lnTo>
                </a:path>
                <a:path w="7612380" h="1673860">
                  <a:moveTo>
                    <a:pt x="7551165" y="239268"/>
                  </a:moveTo>
                  <a:lnTo>
                    <a:pt x="7612253" y="239268"/>
                  </a:lnTo>
                </a:path>
                <a:path w="7612380" h="1673860">
                  <a:moveTo>
                    <a:pt x="0" y="0"/>
                  </a:moveTo>
                  <a:lnTo>
                    <a:pt x="7496302" y="0"/>
                  </a:lnTo>
                </a:path>
                <a:path w="7612380" h="1673860">
                  <a:moveTo>
                    <a:pt x="7551165" y="0"/>
                  </a:moveTo>
                  <a:lnTo>
                    <a:pt x="7612253" y="0"/>
                  </a:lnTo>
                </a:path>
              </a:pathLst>
            </a:custGeom>
            <a:ln w="9525">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9" name="object 9"/>
            <p:cNvSpPr/>
            <p:nvPr/>
          </p:nvSpPr>
          <p:spPr>
            <a:xfrm>
              <a:off x="2061972" y="2214371"/>
              <a:ext cx="7490459" cy="2037714"/>
            </a:xfrm>
            <a:custGeom>
              <a:avLst/>
              <a:gdLst/>
              <a:ahLst/>
              <a:cxnLst/>
              <a:rect l="l" t="t" r="r" b="b"/>
              <a:pathLst>
                <a:path w="7490459" h="2037714">
                  <a:moveTo>
                    <a:pt x="54864" y="1597152"/>
                  </a:moveTo>
                  <a:lnTo>
                    <a:pt x="0" y="1597152"/>
                  </a:lnTo>
                  <a:lnTo>
                    <a:pt x="0" y="2037715"/>
                  </a:lnTo>
                  <a:lnTo>
                    <a:pt x="54864" y="2037715"/>
                  </a:lnTo>
                  <a:lnTo>
                    <a:pt x="54864" y="1597152"/>
                  </a:lnTo>
                  <a:close/>
                </a:path>
                <a:path w="7490459" h="2037714">
                  <a:moveTo>
                    <a:pt x="233172" y="1557528"/>
                  </a:moveTo>
                  <a:lnTo>
                    <a:pt x="176784" y="1557528"/>
                  </a:lnTo>
                  <a:lnTo>
                    <a:pt x="176784" y="2037715"/>
                  </a:lnTo>
                  <a:lnTo>
                    <a:pt x="233172" y="2037715"/>
                  </a:lnTo>
                  <a:lnTo>
                    <a:pt x="233172" y="1557528"/>
                  </a:lnTo>
                  <a:close/>
                </a:path>
                <a:path w="7490459" h="2037714">
                  <a:moveTo>
                    <a:pt x="409956" y="1507236"/>
                  </a:moveTo>
                  <a:lnTo>
                    <a:pt x="353568" y="1507236"/>
                  </a:lnTo>
                  <a:lnTo>
                    <a:pt x="353568" y="2037715"/>
                  </a:lnTo>
                  <a:lnTo>
                    <a:pt x="409956" y="2037715"/>
                  </a:lnTo>
                  <a:lnTo>
                    <a:pt x="409956" y="1507236"/>
                  </a:lnTo>
                  <a:close/>
                </a:path>
                <a:path w="7490459" h="2037714">
                  <a:moveTo>
                    <a:pt x="586740" y="1446276"/>
                  </a:moveTo>
                  <a:lnTo>
                    <a:pt x="531876" y="1446276"/>
                  </a:lnTo>
                  <a:lnTo>
                    <a:pt x="531876" y="2037715"/>
                  </a:lnTo>
                  <a:lnTo>
                    <a:pt x="586740" y="2037715"/>
                  </a:lnTo>
                  <a:lnTo>
                    <a:pt x="586740" y="1446276"/>
                  </a:lnTo>
                  <a:close/>
                </a:path>
                <a:path w="7490459" h="2037714">
                  <a:moveTo>
                    <a:pt x="763524" y="1420368"/>
                  </a:moveTo>
                  <a:lnTo>
                    <a:pt x="708660" y="1420368"/>
                  </a:lnTo>
                  <a:lnTo>
                    <a:pt x="708660" y="2037715"/>
                  </a:lnTo>
                  <a:lnTo>
                    <a:pt x="763524" y="2037715"/>
                  </a:lnTo>
                  <a:lnTo>
                    <a:pt x="763524" y="1420368"/>
                  </a:lnTo>
                  <a:close/>
                </a:path>
                <a:path w="7490459" h="2037714">
                  <a:moveTo>
                    <a:pt x="940308" y="1415796"/>
                  </a:moveTo>
                  <a:lnTo>
                    <a:pt x="885444" y="1415796"/>
                  </a:lnTo>
                  <a:lnTo>
                    <a:pt x="885444" y="2037715"/>
                  </a:lnTo>
                  <a:lnTo>
                    <a:pt x="940308" y="2037715"/>
                  </a:lnTo>
                  <a:lnTo>
                    <a:pt x="940308" y="1415796"/>
                  </a:lnTo>
                  <a:close/>
                </a:path>
                <a:path w="7490459" h="2037714">
                  <a:moveTo>
                    <a:pt x="1117092" y="1405128"/>
                  </a:moveTo>
                  <a:lnTo>
                    <a:pt x="1062228" y="1405128"/>
                  </a:lnTo>
                  <a:lnTo>
                    <a:pt x="1062228" y="2037715"/>
                  </a:lnTo>
                  <a:lnTo>
                    <a:pt x="1117092" y="2037715"/>
                  </a:lnTo>
                  <a:lnTo>
                    <a:pt x="1117092" y="1405128"/>
                  </a:lnTo>
                  <a:close/>
                </a:path>
                <a:path w="7490459" h="2037714">
                  <a:moveTo>
                    <a:pt x="1295400" y="1397508"/>
                  </a:moveTo>
                  <a:lnTo>
                    <a:pt x="1239012" y="1397508"/>
                  </a:lnTo>
                  <a:lnTo>
                    <a:pt x="1239012" y="2037715"/>
                  </a:lnTo>
                  <a:lnTo>
                    <a:pt x="1295400" y="2037715"/>
                  </a:lnTo>
                  <a:lnTo>
                    <a:pt x="1295400" y="1397508"/>
                  </a:lnTo>
                  <a:close/>
                </a:path>
                <a:path w="7490459" h="2037714">
                  <a:moveTo>
                    <a:pt x="1472184" y="1338084"/>
                  </a:moveTo>
                  <a:lnTo>
                    <a:pt x="1415796" y="1338084"/>
                  </a:lnTo>
                  <a:lnTo>
                    <a:pt x="1415796" y="2037715"/>
                  </a:lnTo>
                  <a:lnTo>
                    <a:pt x="1472184" y="2037715"/>
                  </a:lnTo>
                  <a:lnTo>
                    <a:pt x="1472184" y="1338084"/>
                  </a:lnTo>
                  <a:close/>
                </a:path>
                <a:path w="7490459" h="2037714">
                  <a:moveTo>
                    <a:pt x="1648968" y="1324356"/>
                  </a:moveTo>
                  <a:lnTo>
                    <a:pt x="1592580" y="1324356"/>
                  </a:lnTo>
                  <a:lnTo>
                    <a:pt x="1592580" y="2037715"/>
                  </a:lnTo>
                  <a:lnTo>
                    <a:pt x="1648968" y="2037715"/>
                  </a:lnTo>
                  <a:lnTo>
                    <a:pt x="1648968" y="1324356"/>
                  </a:lnTo>
                  <a:close/>
                </a:path>
                <a:path w="7490459" h="2037714">
                  <a:moveTo>
                    <a:pt x="1825752" y="1309116"/>
                  </a:moveTo>
                  <a:lnTo>
                    <a:pt x="1770888" y="1309116"/>
                  </a:lnTo>
                  <a:lnTo>
                    <a:pt x="1770888" y="2037715"/>
                  </a:lnTo>
                  <a:lnTo>
                    <a:pt x="1825752" y="2037715"/>
                  </a:lnTo>
                  <a:lnTo>
                    <a:pt x="1825752" y="1309116"/>
                  </a:lnTo>
                  <a:close/>
                </a:path>
                <a:path w="7490459" h="2037714">
                  <a:moveTo>
                    <a:pt x="2002536" y="1293876"/>
                  </a:moveTo>
                  <a:lnTo>
                    <a:pt x="1947672" y="1293876"/>
                  </a:lnTo>
                  <a:lnTo>
                    <a:pt x="1947672" y="2037715"/>
                  </a:lnTo>
                  <a:lnTo>
                    <a:pt x="2002536" y="2037715"/>
                  </a:lnTo>
                  <a:lnTo>
                    <a:pt x="2002536" y="1293876"/>
                  </a:lnTo>
                  <a:close/>
                </a:path>
                <a:path w="7490459" h="2037714">
                  <a:moveTo>
                    <a:pt x="2179320" y="1292352"/>
                  </a:moveTo>
                  <a:lnTo>
                    <a:pt x="2124456" y="1292352"/>
                  </a:lnTo>
                  <a:lnTo>
                    <a:pt x="2124456" y="2037715"/>
                  </a:lnTo>
                  <a:lnTo>
                    <a:pt x="2179320" y="2037715"/>
                  </a:lnTo>
                  <a:lnTo>
                    <a:pt x="2179320" y="1292352"/>
                  </a:lnTo>
                  <a:close/>
                </a:path>
                <a:path w="7490459" h="2037714">
                  <a:moveTo>
                    <a:pt x="2357628" y="1289304"/>
                  </a:moveTo>
                  <a:lnTo>
                    <a:pt x="2301240" y="1289304"/>
                  </a:lnTo>
                  <a:lnTo>
                    <a:pt x="2301240" y="2037715"/>
                  </a:lnTo>
                  <a:lnTo>
                    <a:pt x="2357628" y="2037715"/>
                  </a:lnTo>
                  <a:lnTo>
                    <a:pt x="2357628" y="1289304"/>
                  </a:lnTo>
                  <a:close/>
                </a:path>
                <a:path w="7490459" h="2037714">
                  <a:moveTo>
                    <a:pt x="2534412" y="1283208"/>
                  </a:moveTo>
                  <a:lnTo>
                    <a:pt x="2478024" y="1283208"/>
                  </a:lnTo>
                  <a:lnTo>
                    <a:pt x="2478024" y="2037715"/>
                  </a:lnTo>
                  <a:lnTo>
                    <a:pt x="2534412" y="2037715"/>
                  </a:lnTo>
                  <a:lnTo>
                    <a:pt x="2534412" y="1283208"/>
                  </a:lnTo>
                  <a:close/>
                </a:path>
                <a:path w="7490459" h="2037714">
                  <a:moveTo>
                    <a:pt x="2711196" y="1280160"/>
                  </a:moveTo>
                  <a:lnTo>
                    <a:pt x="2654808" y="1280160"/>
                  </a:lnTo>
                  <a:lnTo>
                    <a:pt x="2654808" y="2037715"/>
                  </a:lnTo>
                  <a:lnTo>
                    <a:pt x="2711196" y="2037715"/>
                  </a:lnTo>
                  <a:lnTo>
                    <a:pt x="2711196" y="1280160"/>
                  </a:lnTo>
                  <a:close/>
                </a:path>
                <a:path w="7490459" h="2037714">
                  <a:moveTo>
                    <a:pt x="2887980" y="1243584"/>
                  </a:moveTo>
                  <a:lnTo>
                    <a:pt x="2833116" y="1243584"/>
                  </a:lnTo>
                  <a:lnTo>
                    <a:pt x="2833116" y="2037715"/>
                  </a:lnTo>
                  <a:lnTo>
                    <a:pt x="2887980" y="2037715"/>
                  </a:lnTo>
                  <a:lnTo>
                    <a:pt x="2887980" y="1243584"/>
                  </a:lnTo>
                  <a:close/>
                </a:path>
                <a:path w="7490459" h="2037714">
                  <a:moveTo>
                    <a:pt x="3064764" y="1237488"/>
                  </a:moveTo>
                  <a:lnTo>
                    <a:pt x="3009900" y="1237488"/>
                  </a:lnTo>
                  <a:lnTo>
                    <a:pt x="3009900" y="2037715"/>
                  </a:lnTo>
                  <a:lnTo>
                    <a:pt x="3064764" y="2037715"/>
                  </a:lnTo>
                  <a:lnTo>
                    <a:pt x="3064764" y="1237488"/>
                  </a:lnTo>
                  <a:close/>
                </a:path>
                <a:path w="7490459" h="2037714">
                  <a:moveTo>
                    <a:pt x="3241548" y="1234440"/>
                  </a:moveTo>
                  <a:lnTo>
                    <a:pt x="3186684" y="1234440"/>
                  </a:lnTo>
                  <a:lnTo>
                    <a:pt x="3186684" y="2037715"/>
                  </a:lnTo>
                  <a:lnTo>
                    <a:pt x="3241548" y="2037715"/>
                  </a:lnTo>
                  <a:lnTo>
                    <a:pt x="3241548" y="1234440"/>
                  </a:lnTo>
                  <a:close/>
                </a:path>
                <a:path w="7490459" h="2037714">
                  <a:moveTo>
                    <a:pt x="3419856" y="1229868"/>
                  </a:moveTo>
                  <a:lnTo>
                    <a:pt x="3363468" y="1229868"/>
                  </a:lnTo>
                  <a:lnTo>
                    <a:pt x="3363468" y="2037715"/>
                  </a:lnTo>
                  <a:lnTo>
                    <a:pt x="3419856" y="2037715"/>
                  </a:lnTo>
                  <a:lnTo>
                    <a:pt x="3419856" y="1229868"/>
                  </a:lnTo>
                  <a:close/>
                </a:path>
                <a:path w="7490459" h="2037714">
                  <a:moveTo>
                    <a:pt x="3596640" y="1225296"/>
                  </a:moveTo>
                  <a:lnTo>
                    <a:pt x="3540252" y="1225296"/>
                  </a:lnTo>
                  <a:lnTo>
                    <a:pt x="3540252" y="2037715"/>
                  </a:lnTo>
                  <a:lnTo>
                    <a:pt x="3596640" y="2037715"/>
                  </a:lnTo>
                  <a:lnTo>
                    <a:pt x="3596640" y="1225296"/>
                  </a:lnTo>
                  <a:close/>
                </a:path>
                <a:path w="7490459" h="2037714">
                  <a:moveTo>
                    <a:pt x="3773424" y="1223772"/>
                  </a:moveTo>
                  <a:lnTo>
                    <a:pt x="3717036" y="1223772"/>
                  </a:lnTo>
                  <a:lnTo>
                    <a:pt x="3717036" y="2037715"/>
                  </a:lnTo>
                  <a:lnTo>
                    <a:pt x="3773424" y="2037715"/>
                  </a:lnTo>
                  <a:lnTo>
                    <a:pt x="3773424" y="1223772"/>
                  </a:lnTo>
                  <a:close/>
                </a:path>
                <a:path w="7490459" h="2037714">
                  <a:moveTo>
                    <a:pt x="3950208" y="1188720"/>
                  </a:moveTo>
                  <a:lnTo>
                    <a:pt x="3895344" y="1188720"/>
                  </a:lnTo>
                  <a:lnTo>
                    <a:pt x="3895344" y="2037715"/>
                  </a:lnTo>
                  <a:lnTo>
                    <a:pt x="3950208" y="2037715"/>
                  </a:lnTo>
                  <a:lnTo>
                    <a:pt x="3950208" y="1188720"/>
                  </a:lnTo>
                  <a:close/>
                </a:path>
                <a:path w="7490459" h="2037714">
                  <a:moveTo>
                    <a:pt x="4126992" y="1182624"/>
                  </a:moveTo>
                  <a:lnTo>
                    <a:pt x="4072128" y="1182624"/>
                  </a:lnTo>
                  <a:lnTo>
                    <a:pt x="4072128" y="2037715"/>
                  </a:lnTo>
                  <a:lnTo>
                    <a:pt x="4126992" y="2037715"/>
                  </a:lnTo>
                  <a:lnTo>
                    <a:pt x="4126992" y="1182624"/>
                  </a:lnTo>
                  <a:close/>
                </a:path>
                <a:path w="7490459" h="2037714">
                  <a:moveTo>
                    <a:pt x="4303776" y="1143000"/>
                  </a:moveTo>
                  <a:lnTo>
                    <a:pt x="4248912" y="1143000"/>
                  </a:lnTo>
                  <a:lnTo>
                    <a:pt x="4248912" y="2037715"/>
                  </a:lnTo>
                  <a:lnTo>
                    <a:pt x="4303776" y="2037715"/>
                  </a:lnTo>
                  <a:lnTo>
                    <a:pt x="4303776" y="1143000"/>
                  </a:lnTo>
                  <a:close/>
                </a:path>
                <a:path w="7490459" h="2037714">
                  <a:moveTo>
                    <a:pt x="4480547" y="1098804"/>
                  </a:moveTo>
                  <a:lnTo>
                    <a:pt x="4425696" y="1098804"/>
                  </a:lnTo>
                  <a:lnTo>
                    <a:pt x="4425696" y="2037715"/>
                  </a:lnTo>
                  <a:lnTo>
                    <a:pt x="4480547" y="2037715"/>
                  </a:lnTo>
                  <a:lnTo>
                    <a:pt x="4480547" y="1098804"/>
                  </a:lnTo>
                  <a:close/>
                </a:path>
                <a:path w="7490459" h="2037714">
                  <a:moveTo>
                    <a:pt x="4658868" y="1089660"/>
                  </a:moveTo>
                  <a:lnTo>
                    <a:pt x="4602480" y="1089660"/>
                  </a:lnTo>
                  <a:lnTo>
                    <a:pt x="4602480" y="2037715"/>
                  </a:lnTo>
                  <a:lnTo>
                    <a:pt x="4658868" y="2037715"/>
                  </a:lnTo>
                  <a:lnTo>
                    <a:pt x="4658868" y="1089660"/>
                  </a:lnTo>
                  <a:close/>
                </a:path>
                <a:path w="7490459" h="2037714">
                  <a:moveTo>
                    <a:pt x="4835652" y="1088136"/>
                  </a:moveTo>
                  <a:lnTo>
                    <a:pt x="4779264" y="1088136"/>
                  </a:lnTo>
                  <a:lnTo>
                    <a:pt x="4779264" y="2037715"/>
                  </a:lnTo>
                  <a:lnTo>
                    <a:pt x="4835652" y="2037715"/>
                  </a:lnTo>
                  <a:lnTo>
                    <a:pt x="4835652" y="1088136"/>
                  </a:lnTo>
                  <a:close/>
                </a:path>
                <a:path w="7490459" h="2037714">
                  <a:moveTo>
                    <a:pt x="5012436" y="1069848"/>
                  </a:moveTo>
                  <a:lnTo>
                    <a:pt x="4957572" y="1069848"/>
                  </a:lnTo>
                  <a:lnTo>
                    <a:pt x="4957572" y="2037715"/>
                  </a:lnTo>
                  <a:lnTo>
                    <a:pt x="5012436" y="2037715"/>
                  </a:lnTo>
                  <a:lnTo>
                    <a:pt x="5012436" y="1069848"/>
                  </a:lnTo>
                  <a:close/>
                </a:path>
                <a:path w="7490459" h="2037714">
                  <a:moveTo>
                    <a:pt x="5189220" y="1053084"/>
                  </a:moveTo>
                  <a:lnTo>
                    <a:pt x="5134356" y="1053084"/>
                  </a:lnTo>
                  <a:lnTo>
                    <a:pt x="5134356" y="2037715"/>
                  </a:lnTo>
                  <a:lnTo>
                    <a:pt x="5189220" y="2037715"/>
                  </a:lnTo>
                  <a:lnTo>
                    <a:pt x="5189220" y="1053084"/>
                  </a:lnTo>
                  <a:close/>
                </a:path>
                <a:path w="7490459" h="2037714">
                  <a:moveTo>
                    <a:pt x="5366004" y="1027176"/>
                  </a:moveTo>
                  <a:lnTo>
                    <a:pt x="5311140" y="1027176"/>
                  </a:lnTo>
                  <a:lnTo>
                    <a:pt x="5311140" y="2037715"/>
                  </a:lnTo>
                  <a:lnTo>
                    <a:pt x="5366004" y="2037715"/>
                  </a:lnTo>
                  <a:lnTo>
                    <a:pt x="5366004" y="1027176"/>
                  </a:lnTo>
                  <a:close/>
                </a:path>
                <a:path w="7490459" h="2037714">
                  <a:moveTo>
                    <a:pt x="5542788" y="990600"/>
                  </a:moveTo>
                  <a:lnTo>
                    <a:pt x="5487924" y="990600"/>
                  </a:lnTo>
                  <a:lnTo>
                    <a:pt x="5487924" y="2037715"/>
                  </a:lnTo>
                  <a:lnTo>
                    <a:pt x="5542788" y="2037715"/>
                  </a:lnTo>
                  <a:lnTo>
                    <a:pt x="5542788" y="990600"/>
                  </a:lnTo>
                  <a:close/>
                </a:path>
                <a:path w="7490459" h="2037714">
                  <a:moveTo>
                    <a:pt x="5721096" y="982980"/>
                  </a:moveTo>
                  <a:lnTo>
                    <a:pt x="5664708" y="982980"/>
                  </a:lnTo>
                  <a:lnTo>
                    <a:pt x="5664708" y="2037715"/>
                  </a:lnTo>
                  <a:lnTo>
                    <a:pt x="5721096" y="2037715"/>
                  </a:lnTo>
                  <a:lnTo>
                    <a:pt x="5721096" y="982980"/>
                  </a:lnTo>
                  <a:close/>
                </a:path>
                <a:path w="7490459" h="2037714">
                  <a:moveTo>
                    <a:pt x="5897880" y="928116"/>
                  </a:moveTo>
                  <a:lnTo>
                    <a:pt x="5841492" y="928116"/>
                  </a:lnTo>
                  <a:lnTo>
                    <a:pt x="5841492" y="2037715"/>
                  </a:lnTo>
                  <a:lnTo>
                    <a:pt x="5897880" y="2037715"/>
                  </a:lnTo>
                  <a:lnTo>
                    <a:pt x="5897880" y="928116"/>
                  </a:lnTo>
                  <a:close/>
                </a:path>
                <a:path w="7490459" h="2037714">
                  <a:moveTo>
                    <a:pt x="6074664" y="886968"/>
                  </a:moveTo>
                  <a:lnTo>
                    <a:pt x="6019800" y="886968"/>
                  </a:lnTo>
                  <a:lnTo>
                    <a:pt x="6019800" y="2037715"/>
                  </a:lnTo>
                  <a:lnTo>
                    <a:pt x="6074664" y="2037715"/>
                  </a:lnTo>
                  <a:lnTo>
                    <a:pt x="6074664" y="886968"/>
                  </a:lnTo>
                  <a:close/>
                </a:path>
                <a:path w="7490459" h="2037714">
                  <a:moveTo>
                    <a:pt x="6251448" y="841248"/>
                  </a:moveTo>
                  <a:lnTo>
                    <a:pt x="6196584" y="841248"/>
                  </a:lnTo>
                  <a:lnTo>
                    <a:pt x="6196584" y="2037715"/>
                  </a:lnTo>
                  <a:lnTo>
                    <a:pt x="6251448" y="2037715"/>
                  </a:lnTo>
                  <a:lnTo>
                    <a:pt x="6251448" y="841248"/>
                  </a:lnTo>
                  <a:close/>
                </a:path>
                <a:path w="7490459" h="2037714">
                  <a:moveTo>
                    <a:pt x="6428232" y="795528"/>
                  </a:moveTo>
                  <a:lnTo>
                    <a:pt x="6373368" y="795528"/>
                  </a:lnTo>
                  <a:lnTo>
                    <a:pt x="6373368" y="2037715"/>
                  </a:lnTo>
                  <a:lnTo>
                    <a:pt x="6428232" y="2037715"/>
                  </a:lnTo>
                  <a:lnTo>
                    <a:pt x="6428232" y="795528"/>
                  </a:lnTo>
                  <a:close/>
                </a:path>
                <a:path w="7490459" h="2037714">
                  <a:moveTo>
                    <a:pt x="6605016" y="592836"/>
                  </a:moveTo>
                  <a:lnTo>
                    <a:pt x="6550152" y="592836"/>
                  </a:lnTo>
                  <a:lnTo>
                    <a:pt x="6550152" y="2037715"/>
                  </a:lnTo>
                  <a:lnTo>
                    <a:pt x="6605016" y="2037715"/>
                  </a:lnTo>
                  <a:lnTo>
                    <a:pt x="6605016" y="592836"/>
                  </a:lnTo>
                  <a:close/>
                </a:path>
                <a:path w="7490459" h="2037714">
                  <a:moveTo>
                    <a:pt x="6783324" y="505968"/>
                  </a:moveTo>
                  <a:lnTo>
                    <a:pt x="6726936" y="505968"/>
                  </a:lnTo>
                  <a:lnTo>
                    <a:pt x="6726936" y="2037715"/>
                  </a:lnTo>
                  <a:lnTo>
                    <a:pt x="6783324" y="2037715"/>
                  </a:lnTo>
                  <a:lnTo>
                    <a:pt x="6783324" y="505968"/>
                  </a:lnTo>
                  <a:close/>
                </a:path>
                <a:path w="7490459" h="2037714">
                  <a:moveTo>
                    <a:pt x="6960108" y="425196"/>
                  </a:moveTo>
                  <a:lnTo>
                    <a:pt x="6903720" y="425196"/>
                  </a:lnTo>
                  <a:lnTo>
                    <a:pt x="6903720" y="2037715"/>
                  </a:lnTo>
                  <a:lnTo>
                    <a:pt x="6960108" y="2037715"/>
                  </a:lnTo>
                  <a:lnTo>
                    <a:pt x="6960108" y="425196"/>
                  </a:lnTo>
                  <a:close/>
                </a:path>
                <a:path w="7490459" h="2037714">
                  <a:moveTo>
                    <a:pt x="7136892" y="382524"/>
                  </a:moveTo>
                  <a:lnTo>
                    <a:pt x="7080504" y="382524"/>
                  </a:lnTo>
                  <a:lnTo>
                    <a:pt x="7080504" y="2037715"/>
                  </a:lnTo>
                  <a:lnTo>
                    <a:pt x="7136892" y="2037715"/>
                  </a:lnTo>
                  <a:lnTo>
                    <a:pt x="7136892" y="382524"/>
                  </a:lnTo>
                  <a:close/>
                </a:path>
                <a:path w="7490459" h="2037714">
                  <a:moveTo>
                    <a:pt x="7313676" y="181356"/>
                  </a:moveTo>
                  <a:lnTo>
                    <a:pt x="7258812" y="181356"/>
                  </a:lnTo>
                  <a:lnTo>
                    <a:pt x="7258812" y="2037715"/>
                  </a:lnTo>
                  <a:lnTo>
                    <a:pt x="7313676" y="2037715"/>
                  </a:lnTo>
                  <a:lnTo>
                    <a:pt x="7313676" y="181356"/>
                  </a:lnTo>
                  <a:close/>
                </a:path>
                <a:path w="7490459" h="2037714">
                  <a:moveTo>
                    <a:pt x="7490460" y="0"/>
                  </a:moveTo>
                  <a:lnTo>
                    <a:pt x="7435596" y="0"/>
                  </a:lnTo>
                  <a:lnTo>
                    <a:pt x="7435596" y="2037715"/>
                  </a:lnTo>
                  <a:lnTo>
                    <a:pt x="7490460" y="2037715"/>
                  </a:lnTo>
                  <a:lnTo>
                    <a:pt x="7490460" y="0"/>
                  </a:lnTo>
                  <a:close/>
                </a:path>
              </a:pathLst>
            </a:custGeom>
            <a:solidFill>
              <a:srgbClr val="5B9BD4"/>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10" name="object 10"/>
            <p:cNvSpPr/>
            <p:nvPr/>
          </p:nvSpPr>
          <p:spPr>
            <a:xfrm>
              <a:off x="2001266" y="4252086"/>
              <a:ext cx="7612380" cy="0"/>
            </a:xfrm>
            <a:custGeom>
              <a:avLst/>
              <a:gdLst/>
              <a:ahLst/>
              <a:cxnLst/>
              <a:rect l="l" t="t" r="r" b="b"/>
              <a:pathLst>
                <a:path w="7612380">
                  <a:moveTo>
                    <a:pt x="0" y="0"/>
                  </a:moveTo>
                  <a:lnTo>
                    <a:pt x="7612253" y="0"/>
                  </a:lnTo>
                </a:path>
              </a:pathLst>
            </a:custGeom>
            <a:ln w="9525">
              <a:solidFill>
                <a:srgbClr val="D9D9D9"/>
              </a:solidFill>
            </a:ln>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grpSp>
      <p:sp>
        <p:nvSpPr>
          <p:cNvPr id="11" name="object 11"/>
          <p:cNvSpPr txBox="1"/>
          <p:nvPr/>
        </p:nvSpPr>
        <p:spPr>
          <a:xfrm>
            <a:off x="1567433" y="2005329"/>
            <a:ext cx="340995" cy="2315845"/>
          </a:xfrm>
          <a:prstGeom prst="rect">
            <a:avLst/>
          </a:prstGeom>
        </p:spPr>
        <p:txBody>
          <a:bodyPr vert="horz" wrap="square" lIns="0" tIns="12700" rIns="0" bIns="0" rtlCol="0">
            <a:spAutoFit/>
          </a:bodyPr>
          <a:lstStyle/>
          <a:p>
            <a:pPr marL="0" marR="5080" lvl="0" indent="0" algn="r" defTabSz="914400" eaLnBrk="1" fontAlgn="auto" latinLnBrk="0" hangingPunct="1">
              <a:lnSpc>
                <a:spcPct val="100000"/>
              </a:lnSpc>
              <a:spcBef>
                <a:spcPts val="10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90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80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80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80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70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80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60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80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50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80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40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80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30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805"/>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20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800"/>
              </a:spcBef>
              <a:spcAft>
                <a:spcPts val="0"/>
              </a:spcAft>
              <a:buClrTx/>
              <a:buSzTx/>
              <a:buFontTx/>
              <a:buNone/>
              <a:tabLst/>
              <a:defRPr/>
            </a:pPr>
            <a:r>
              <a:rPr kumimoji="0" sz="900" b="0" i="0" u="none" strike="noStrike" kern="0" cap="none" spc="0" normalizeH="0" baseline="0" noProof="0" dirty="0">
                <a:ln>
                  <a:noFill/>
                </a:ln>
                <a:solidFill>
                  <a:srgbClr val="585858"/>
                </a:solidFill>
                <a:effectLst/>
                <a:uLnTx/>
                <a:uFillTx/>
                <a:latin typeface="Calibri"/>
                <a:cs typeface="Calibri"/>
              </a:rPr>
              <a:t>10</a:t>
            </a:r>
            <a:r>
              <a:rPr kumimoji="0" sz="900" b="0" i="0" u="none" strike="noStrike" kern="0" cap="none" spc="-5" normalizeH="0" baseline="0" noProof="0" dirty="0">
                <a:ln>
                  <a:noFill/>
                </a:ln>
                <a:solidFill>
                  <a:srgbClr val="585858"/>
                </a:solidFill>
                <a:effectLst/>
                <a:uLnTx/>
                <a:uFillTx/>
                <a:latin typeface="Calibri"/>
                <a:cs typeface="Calibri"/>
              </a:rPr>
              <a:t> </a:t>
            </a:r>
            <a:r>
              <a:rPr kumimoji="0" sz="900" b="0" i="0" u="none" strike="noStrike" kern="0" cap="none" spc="-25" normalizeH="0" baseline="0" noProof="0" dirty="0">
                <a:ln>
                  <a:noFill/>
                </a:ln>
                <a:solidFill>
                  <a:srgbClr val="585858"/>
                </a:solidFill>
                <a:effectLst/>
                <a:uLnTx/>
                <a:uFillTx/>
                <a:latin typeface="Calibri"/>
                <a:cs typeface="Calibri"/>
              </a:rPr>
              <a:t>000</a:t>
            </a:r>
            <a:endParaRPr kumimoji="0" sz="900" b="0" i="0" u="none" strike="noStrike" kern="0" cap="none" spc="0" normalizeH="0" baseline="0" noProof="0">
              <a:ln>
                <a:noFill/>
              </a:ln>
              <a:solidFill>
                <a:sysClr val="windowText" lastClr="000000"/>
              </a:solidFill>
              <a:effectLst/>
              <a:uLnTx/>
              <a:uFillTx/>
              <a:latin typeface="Calibri"/>
              <a:cs typeface="Calibri"/>
            </a:endParaRPr>
          </a:p>
          <a:p>
            <a:pPr marL="0" marR="5080" lvl="0" indent="0" algn="r" defTabSz="914400" eaLnBrk="1" fontAlgn="auto" latinLnBrk="0" hangingPunct="1">
              <a:lnSpc>
                <a:spcPct val="100000"/>
              </a:lnSpc>
              <a:spcBef>
                <a:spcPts val="805"/>
              </a:spcBef>
              <a:spcAft>
                <a:spcPts val="0"/>
              </a:spcAft>
              <a:buClrTx/>
              <a:buSzTx/>
              <a:buFontTx/>
              <a:buNone/>
              <a:tabLst/>
              <a:defRPr/>
            </a:pPr>
            <a:r>
              <a:rPr kumimoji="0" sz="900" b="0" i="0" u="none" strike="noStrike" kern="0" cap="none" spc="-50" normalizeH="0" baseline="0" noProof="0" dirty="0">
                <a:ln>
                  <a:noFill/>
                </a:ln>
                <a:solidFill>
                  <a:srgbClr val="585858"/>
                </a:solidFill>
                <a:effectLst/>
                <a:uLnTx/>
                <a:uFillTx/>
                <a:latin typeface="Calibri"/>
                <a:cs typeface="Calibri"/>
              </a:rPr>
              <a:t>0</a:t>
            </a:r>
            <a:endParaRPr kumimoji="0" sz="900" b="0" i="0" u="none" strike="noStrike" kern="0" cap="none" spc="0" normalizeH="0" baseline="0" noProof="0">
              <a:ln>
                <a:noFill/>
              </a:ln>
              <a:solidFill>
                <a:sysClr val="windowText" lastClr="000000"/>
              </a:solidFill>
              <a:effectLst/>
              <a:uLnTx/>
              <a:uFillTx/>
              <a:latin typeface="Calibri"/>
              <a:cs typeface="Calibri"/>
            </a:endParaRPr>
          </a:p>
        </p:txBody>
      </p:sp>
      <p:pic>
        <p:nvPicPr>
          <p:cNvPr id="12" name="object 12"/>
          <p:cNvPicPr/>
          <p:nvPr/>
        </p:nvPicPr>
        <p:blipFill>
          <a:blip r:embed="rId2" cstate="print"/>
          <a:stretch>
            <a:fillRect/>
          </a:stretch>
        </p:blipFill>
        <p:spPr>
          <a:xfrm>
            <a:off x="600011" y="4344289"/>
            <a:ext cx="8950515" cy="1910892"/>
          </a:xfrm>
          <a:prstGeom prst="rect">
            <a:avLst/>
          </a:prstGeom>
        </p:spPr>
      </p:pic>
      <p:sp>
        <p:nvSpPr>
          <p:cNvPr id="13" name="object 13"/>
          <p:cNvSpPr txBox="1"/>
          <p:nvPr/>
        </p:nvSpPr>
        <p:spPr>
          <a:xfrm>
            <a:off x="3256534" y="1702688"/>
            <a:ext cx="3728085" cy="239395"/>
          </a:xfrm>
          <a:prstGeom prst="rect">
            <a:avLst/>
          </a:prstGeom>
        </p:spPr>
        <p:txBody>
          <a:bodyPr vert="horz" wrap="square" lIns="0" tIns="13335" rIns="0" bIns="0" rtlCol="0">
            <a:spAutoFit/>
          </a:bodyPr>
          <a:lstStyle/>
          <a:p>
            <a:pPr marL="12700" marR="0" lvl="0" indent="0" defTabSz="914400" eaLnBrk="1" fontAlgn="auto" latinLnBrk="0" hangingPunct="1">
              <a:lnSpc>
                <a:spcPct val="100000"/>
              </a:lnSpc>
              <a:spcBef>
                <a:spcPts val="105"/>
              </a:spcBef>
              <a:spcAft>
                <a:spcPts val="0"/>
              </a:spcAft>
              <a:buClrTx/>
              <a:buSzTx/>
              <a:buFontTx/>
              <a:buNone/>
              <a:tabLst/>
              <a:defRPr/>
            </a:pPr>
            <a:r>
              <a:rPr kumimoji="0" sz="1400" b="0" i="0" u="none" strike="noStrike" kern="0" cap="none" spc="-10" normalizeH="0" baseline="0" noProof="0" dirty="0">
                <a:ln>
                  <a:noFill/>
                </a:ln>
                <a:solidFill>
                  <a:srgbClr val="585858"/>
                </a:solidFill>
                <a:effectLst/>
                <a:uLnTx/>
                <a:uFillTx/>
                <a:latin typeface="Calibri"/>
                <a:cs typeface="Calibri"/>
              </a:rPr>
              <a:t>Kostnader</a:t>
            </a:r>
            <a:r>
              <a:rPr kumimoji="0" sz="1400" b="0" i="0" u="none" strike="noStrike" kern="0" cap="none" spc="-35" normalizeH="0" baseline="0" noProof="0" dirty="0">
                <a:ln>
                  <a:noFill/>
                </a:ln>
                <a:solidFill>
                  <a:srgbClr val="585858"/>
                </a:solidFill>
                <a:effectLst/>
                <a:uLnTx/>
                <a:uFillTx/>
                <a:latin typeface="Calibri"/>
                <a:cs typeface="Calibri"/>
              </a:rPr>
              <a:t> </a:t>
            </a:r>
            <a:r>
              <a:rPr kumimoji="0" sz="1400" b="0" i="0" u="none" strike="noStrike" kern="0" cap="none" spc="-10" normalizeH="0" baseline="0" noProof="0" dirty="0">
                <a:ln>
                  <a:noFill/>
                </a:ln>
                <a:solidFill>
                  <a:srgbClr val="585858"/>
                </a:solidFill>
                <a:effectLst/>
                <a:uLnTx/>
                <a:uFillTx/>
                <a:latin typeface="Calibri"/>
                <a:cs typeface="Calibri"/>
              </a:rPr>
              <a:t>"vanliga"</a:t>
            </a:r>
            <a:r>
              <a:rPr kumimoji="0" sz="1400" b="0" i="0" u="none" strike="noStrike" kern="0" cap="none" spc="-35" normalizeH="0" baseline="0" noProof="0" dirty="0">
                <a:ln>
                  <a:noFill/>
                </a:ln>
                <a:solidFill>
                  <a:srgbClr val="585858"/>
                </a:solidFill>
                <a:effectLst/>
                <a:uLnTx/>
                <a:uFillTx/>
                <a:latin typeface="Calibri"/>
                <a:cs typeface="Calibri"/>
              </a:rPr>
              <a:t> </a:t>
            </a:r>
            <a:r>
              <a:rPr kumimoji="0" sz="1400" b="0" i="0" u="none" strike="noStrike" kern="0" cap="none" spc="-10" normalizeH="0" baseline="0" noProof="0" dirty="0">
                <a:ln>
                  <a:noFill/>
                </a:ln>
                <a:solidFill>
                  <a:srgbClr val="585858"/>
                </a:solidFill>
                <a:effectLst/>
                <a:uLnTx/>
                <a:uFillTx/>
                <a:latin typeface="Calibri"/>
                <a:cs typeface="Calibri"/>
              </a:rPr>
              <a:t>rullstolar</a:t>
            </a:r>
            <a:r>
              <a:rPr kumimoji="0" sz="1400" b="0" i="0" u="none" strike="noStrike" kern="0" cap="none" spc="-40" normalizeH="0" baseline="0" noProof="0" dirty="0">
                <a:ln>
                  <a:noFill/>
                </a:ln>
                <a:solidFill>
                  <a:srgbClr val="585858"/>
                </a:solidFill>
                <a:effectLst/>
                <a:uLnTx/>
                <a:uFillTx/>
                <a:latin typeface="Calibri"/>
                <a:cs typeface="Calibri"/>
              </a:rPr>
              <a:t> </a:t>
            </a:r>
            <a:r>
              <a:rPr kumimoji="0" sz="1400" b="0" i="0" u="none" strike="noStrike" kern="0" cap="none" spc="0" normalizeH="0" baseline="0" noProof="0" dirty="0">
                <a:ln>
                  <a:noFill/>
                </a:ln>
                <a:solidFill>
                  <a:srgbClr val="585858"/>
                </a:solidFill>
                <a:effectLst/>
                <a:uLnTx/>
                <a:uFillTx/>
                <a:latin typeface="Calibri"/>
                <a:cs typeface="Calibri"/>
              </a:rPr>
              <a:t>per</a:t>
            </a:r>
            <a:r>
              <a:rPr kumimoji="0" sz="1400" b="0" i="0" u="none" strike="noStrike" kern="0" cap="none" spc="-10" normalizeH="0" baseline="0" noProof="0" dirty="0">
                <a:ln>
                  <a:noFill/>
                </a:ln>
                <a:solidFill>
                  <a:srgbClr val="585858"/>
                </a:solidFill>
                <a:effectLst/>
                <a:uLnTx/>
                <a:uFillTx/>
                <a:latin typeface="Calibri"/>
                <a:cs typeface="Calibri"/>
              </a:rPr>
              <a:t> </a:t>
            </a:r>
            <a:r>
              <a:rPr kumimoji="0" sz="1400" b="0" i="0" u="none" strike="noStrike" kern="0" cap="none" spc="0" normalizeH="0" baseline="0" noProof="0" dirty="0">
                <a:ln>
                  <a:noFill/>
                </a:ln>
                <a:solidFill>
                  <a:srgbClr val="585858"/>
                </a:solidFill>
                <a:effectLst/>
                <a:uLnTx/>
                <a:uFillTx/>
                <a:latin typeface="Calibri"/>
                <a:cs typeface="Calibri"/>
              </a:rPr>
              <a:t>1000</a:t>
            </a:r>
            <a:r>
              <a:rPr kumimoji="0" sz="1400" b="0" i="0" u="none" strike="noStrike" kern="0" cap="none" spc="-20" normalizeH="0" baseline="0" noProof="0" dirty="0">
                <a:ln>
                  <a:noFill/>
                </a:ln>
                <a:solidFill>
                  <a:srgbClr val="585858"/>
                </a:solidFill>
                <a:effectLst/>
                <a:uLnTx/>
                <a:uFillTx/>
                <a:latin typeface="Calibri"/>
                <a:cs typeface="Calibri"/>
              </a:rPr>
              <a:t> </a:t>
            </a:r>
            <a:r>
              <a:rPr kumimoji="0" sz="1400" b="0" i="0" u="none" strike="noStrike" kern="0" cap="none" spc="-10" normalizeH="0" baseline="0" noProof="0" dirty="0">
                <a:ln>
                  <a:noFill/>
                </a:ln>
                <a:solidFill>
                  <a:srgbClr val="585858"/>
                </a:solidFill>
                <a:effectLst/>
                <a:uLnTx/>
                <a:uFillTx/>
                <a:latin typeface="Calibri"/>
                <a:cs typeface="Calibri"/>
              </a:rPr>
              <a:t>listade</a:t>
            </a:r>
            <a:r>
              <a:rPr kumimoji="0" sz="1400" b="0" i="0" u="none" strike="noStrike" kern="0" cap="none" spc="-30" normalizeH="0" baseline="0" noProof="0" dirty="0">
                <a:ln>
                  <a:noFill/>
                </a:ln>
                <a:solidFill>
                  <a:srgbClr val="585858"/>
                </a:solidFill>
                <a:effectLst/>
                <a:uLnTx/>
                <a:uFillTx/>
                <a:latin typeface="Calibri"/>
                <a:cs typeface="Calibri"/>
              </a:rPr>
              <a:t> </a:t>
            </a:r>
            <a:r>
              <a:rPr kumimoji="0" sz="1400" b="0" i="0" u="none" strike="noStrike" kern="0" cap="none" spc="-20" normalizeH="0" baseline="0" noProof="0" dirty="0">
                <a:ln>
                  <a:noFill/>
                </a:ln>
                <a:solidFill>
                  <a:srgbClr val="585858"/>
                </a:solidFill>
                <a:effectLst/>
                <a:uLnTx/>
                <a:uFillTx/>
                <a:latin typeface="Calibri"/>
                <a:cs typeface="Calibri"/>
              </a:rPr>
              <a:t>2025</a:t>
            </a:r>
            <a:endParaRPr kumimoji="0" sz="1400" b="0" i="0" u="none" strike="noStrike" kern="0" cap="none" spc="0" normalizeH="0" baseline="0" noProof="0">
              <a:ln>
                <a:noFill/>
              </a:ln>
              <a:solidFill>
                <a:sysClr val="windowText" lastClr="000000"/>
              </a:solidFill>
              <a:effectLst/>
              <a:uLnTx/>
              <a:uFillTx/>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A20A8150-719D-01F1-C04B-9493262E3A37}"/>
              </a:ext>
            </a:extLst>
          </p:cNvPr>
          <p:cNvSpPr>
            <a:spLocks noGrp="1"/>
          </p:cNvSpPr>
          <p:nvPr>
            <p:ph idx="12"/>
          </p:nvPr>
        </p:nvSpPr>
        <p:spPr/>
        <p:txBody>
          <a:bodyPr>
            <a:normAutofit/>
          </a:bodyPr>
          <a:lstStyle/>
          <a:p>
            <a:r>
              <a:rPr lang="sv-SE" sz="2800" kern="0" spc="-10">
                <a:latin typeface="Calibri"/>
                <a:cs typeface="Calibri"/>
              </a:rPr>
              <a:t>Hälsovalskontoret</a:t>
            </a:r>
            <a:r>
              <a:rPr lang="sv-SE" sz="2800" kern="0" spc="-15">
                <a:latin typeface="Calibri"/>
                <a:cs typeface="Calibri"/>
              </a:rPr>
              <a:t> </a:t>
            </a:r>
            <a:r>
              <a:rPr lang="sv-SE" sz="2800" kern="0">
                <a:latin typeface="Calibri"/>
                <a:cs typeface="Calibri"/>
              </a:rPr>
              <a:t>bär</a:t>
            </a:r>
            <a:r>
              <a:rPr lang="sv-SE" sz="2800" kern="0" spc="25">
                <a:latin typeface="Calibri"/>
                <a:cs typeface="Calibri"/>
              </a:rPr>
              <a:t> </a:t>
            </a:r>
            <a:r>
              <a:rPr lang="sv-SE" sz="2800" kern="0">
                <a:latin typeface="Calibri"/>
                <a:cs typeface="Calibri"/>
              </a:rPr>
              <a:t>kostnaden</a:t>
            </a:r>
            <a:r>
              <a:rPr lang="sv-SE" sz="2800" kern="0" spc="-15">
                <a:latin typeface="Calibri"/>
                <a:cs typeface="Calibri"/>
              </a:rPr>
              <a:t> </a:t>
            </a:r>
            <a:r>
              <a:rPr lang="sv-SE" sz="2800" kern="0">
                <a:latin typeface="Calibri"/>
                <a:cs typeface="Calibri"/>
              </a:rPr>
              <a:t>centralt</a:t>
            </a:r>
            <a:r>
              <a:rPr lang="sv-SE" sz="2800" kern="0" spc="-5">
                <a:latin typeface="Calibri"/>
                <a:cs typeface="Calibri"/>
              </a:rPr>
              <a:t> </a:t>
            </a:r>
            <a:r>
              <a:rPr lang="sv-SE" sz="2800" kern="0" spc="-50">
                <a:latin typeface="Calibri"/>
                <a:cs typeface="Calibri"/>
              </a:rPr>
              <a:t>– </a:t>
            </a:r>
            <a:r>
              <a:rPr lang="sv-SE" sz="2800" kern="0">
                <a:latin typeface="Calibri"/>
                <a:cs typeface="Calibri"/>
              </a:rPr>
              <a:t>hälsocentralen</a:t>
            </a:r>
            <a:r>
              <a:rPr lang="sv-SE" sz="2800" kern="0" spc="-45">
                <a:latin typeface="Calibri"/>
                <a:cs typeface="Calibri"/>
              </a:rPr>
              <a:t> </a:t>
            </a:r>
            <a:r>
              <a:rPr lang="sv-SE" sz="2800" kern="0">
                <a:latin typeface="Calibri"/>
                <a:cs typeface="Calibri"/>
              </a:rPr>
              <a:t>slipper</a:t>
            </a:r>
            <a:r>
              <a:rPr lang="sv-SE" sz="2800" kern="0" spc="-20">
                <a:latin typeface="Calibri"/>
                <a:cs typeface="Calibri"/>
              </a:rPr>
              <a:t> </a:t>
            </a:r>
            <a:r>
              <a:rPr lang="sv-SE" sz="2800" kern="0" spc="-10">
                <a:latin typeface="Calibri"/>
                <a:cs typeface="Calibri"/>
              </a:rPr>
              <a:t>orimliga budgetsvängningar</a:t>
            </a:r>
            <a:endParaRPr lang="sv-SE" sz="2800"/>
          </a:p>
        </p:txBody>
      </p:sp>
      <p:sp>
        <p:nvSpPr>
          <p:cNvPr id="3" name="Platshållare för innehåll 2">
            <a:extLst>
              <a:ext uri="{FF2B5EF4-FFF2-40B4-BE49-F238E27FC236}">
                <a16:creationId xmlns:a16="http://schemas.microsoft.com/office/drawing/2014/main" id="{5991C0C5-B7D8-AECC-C6FD-0BA9BC8E2336}"/>
              </a:ext>
            </a:extLst>
          </p:cNvPr>
          <p:cNvSpPr>
            <a:spLocks noGrp="1"/>
          </p:cNvSpPr>
          <p:nvPr>
            <p:ph idx="13"/>
          </p:nvPr>
        </p:nvSpPr>
        <p:spPr/>
        <p:txBody>
          <a:bodyPr>
            <a:normAutofit/>
          </a:bodyPr>
          <a:lstStyle/>
          <a:p>
            <a:pPr lvl="0">
              <a:defRPr/>
            </a:pPr>
            <a:r>
              <a:rPr lang="sv-SE" sz="2800" kern="0" spc="-10">
                <a:latin typeface="Calibri"/>
                <a:cs typeface="Calibri"/>
              </a:rPr>
              <a:t>Patienter får rätt hjälpmedel utan att ekonomiska hänsyn på hälsocentralen styr beslutet</a:t>
            </a:r>
          </a:p>
        </p:txBody>
      </p:sp>
      <p:sp>
        <p:nvSpPr>
          <p:cNvPr id="4" name="Rubrik 3">
            <a:extLst>
              <a:ext uri="{FF2B5EF4-FFF2-40B4-BE49-F238E27FC236}">
                <a16:creationId xmlns:a16="http://schemas.microsoft.com/office/drawing/2014/main" id="{FAF9D4FA-B6EE-910F-E92E-96FB95A0BCA1}"/>
              </a:ext>
            </a:extLst>
          </p:cNvPr>
          <p:cNvSpPr>
            <a:spLocks noGrp="1"/>
          </p:cNvSpPr>
          <p:nvPr>
            <p:ph type="title"/>
          </p:nvPr>
        </p:nvSpPr>
        <p:spPr/>
        <p:txBody>
          <a:bodyPr/>
          <a:lstStyle/>
          <a:p>
            <a:r>
              <a:rPr lang="sv-SE"/>
              <a:t>Förändring för vissa hjälpmedel från jan 2027</a:t>
            </a:r>
          </a:p>
        </p:txBody>
      </p:sp>
    </p:spTree>
    <p:extLst>
      <p:ext uri="{BB962C8B-B14F-4D97-AF65-F5344CB8AC3E}">
        <p14:creationId xmlns:p14="http://schemas.microsoft.com/office/powerpoint/2010/main" val="761502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AFA457A4-BAF3-2A7B-4B07-9776A072FB12}"/>
              </a:ext>
            </a:extLst>
          </p:cNvPr>
          <p:cNvSpPr>
            <a:spLocks noGrp="1"/>
          </p:cNvSpPr>
          <p:nvPr>
            <p:ph type="title"/>
          </p:nvPr>
        </p:nvSpPr>
        <p:spPr/>
        <p:txBody>
          <a:bodyPr/>
          <a:lstStyle/>
          <a:p>
            <a:r>
              <a:rPr lang="sv-SE"/>
              <a:t>Vad kostar hjälpmedel att hyra?</a:t>
            </a:r>
            <a:endParaRPr lang="sv-SE" dirty="0"/>
          </a:p>
        </p:txBody>
      </p:sp>
      <p:sp>
        <p:nvSpPr>
          <p:cNvPr id="3" name="Platshållare för text 2">
            <a:extLst>
              <a:ext uri="{FF2B5EF4-FFF2-40B4-BE49-F238E27FC236}">
                <a16:creationId xmlns:a16="http://schemas.microsoft.com/office/drawing/2014/main" id="{ABEF678A-F643-D282-F6B8-16D205325508}"/>
              </a:ext>
            </a:extLst>
          </p:cNvPr>
          <p:cNvSpPr>
            <a:spLocks noGrp="1"/>
          </p:cNvSpPr>
          <p:nvPr>
            <p:ph sz="quarter" idx="10"/>
          </p:nvPr>
        </p:nvSpPr>
        <p:spPr>
          <a:xfrm>
            <a:off x="493390" y="1268760"/>
            <a:ext cx="9267475" cy="4738661"/>
          </a:xfrm>
        </p:spPr>
        <p:txBody>
          <a:bodyPr>
            <a:normAutofit/>
          </a:bodyPr>
          <a:lstStyle/>
          <a:p>
            <a:endParaRPr lang="sv-SE" b="1" u="sng" dirty="0"/>
          </a:p>
          <a:p>
            <a:pPr marL="342900" indent="-342900">
              <a:buFont typeface="Arial" panose="020B0604020202020204" pitchFamily="34" charset="0"/>
              <a:buChar char="•"/>
            </a:pPr>
            <a:r>
              <a:rPr lang="sv-SE" dirty="0" err="1"/>
              <a:t>Innowalk</a:t>
            </a:r>
            <a:r>
              <a:rPr lang="sv-SE" dirty="0"/>
              <a:t> ( ca10000-14000 kr/mån)</a:t>
            </a:r>
          </a:p>
          <a:p>
            <a:pPr marL="342900" indent="-342900">
              <a:buFont typeface="Arial" panose="020B0604020202020204" pitchFamily="34" charset="0"/>
              <a:buChar char="•"/>
            </a:pPr>
            <a:r>
              <a:rPr lang="sv-SE" dirty="0" err="1"/>
              <a:t>Stårullstolar</a:t>
            </a:r>
            <a:r>
              <a:rPr lang="sv-SE" dirty="0"/>
              <a:t>, elektriska ( ca 4000/kr mån)</a:t>
            </a:r>
          </a:p>
          <a:p>
            <a:pPr marL="342900" indent="-342900">
              <a:buFont typeface="Arial" panose="020B0604020202020204" pitchFamily="34" charset="0"/>
              <a:buChar char="•"/>
            </a:pPr>
            <a:r>
              <a:rPr lang="sv-SE" dirty="0" err="1"/>
              <a:t>Stårullstolar</a:t>
            </a:r>
            <a:r>
              <a:rPr lang="sv-SE" dirty="0"/>
              <a:t>, manuella ( ca 5000 kr/mån)</a:t>
            </a:r>
          </a:p>
          <a:p>
            <a:pPr marL="342900" indent="-342900">
              <a:buFont typeface="Arial" panose="020B0604020202020204" pitchFamily="34" charset="0"/>
              <a:buChar char="•"/>
            </a:pPr>
            <a:r>
              <a:rPr lang="sv-SE" dirty="0"/>
              <a:t>Elektriska rullstolar (ca 1000-4000/mån beroende på modell)</a:t>
            </a:r>
          </a:p>
          <a:p>
            <a:pPr marL="342900" indent="-342900">
              <a:buFont typeface="Arial" panose="020B0604020202020204" pitchFamily="34" charset="0"/>
              <a:buChar char="•"/>
            </a:pPr>
            <a:r>
              <a:rPr lang="sv-SE"/>
              <a:t>Elektriska ben- och armtränare </a:t>
            </a:r>
            <a:r>
              <a:rPr lang="sv-SE" dirty="0"/>
              <a:t>(ca 1700kr/mån)</a:t>
            </a:r>
          </a:p>
          <a:p>
            <a:pPr marL="342900" indent="-342900">
              <a:buFont typeface="Arial" panose="020B0604020202020204" pitchFamily="34" charset="0"/>
              <a:buChar char="•"/>
            </a:pPr>
            <a:r>
              <a:rPr lang="sv-SE" dirty="0"/>
              <a:t>Drivaggregat till manuell rullstol (ca 1500 kr/månad)</a:t>
            </a:r>
          </a:p>
          <a:p>
            <a:pPr marL="342900" indent="-342900">
              <a:buFont typeface="Arial" panose="020B0604020202020204" pitchFamily="34" charset="0"/>
              <a:buChar char="•"/>
            </a:pPr>
            <a:endParaRPr lang="sv-SE" dirty="0"/>
          </a:p>
          <a:p>
            <a:endParaRPr lang="sv-SE" dirty="0"/>
          </a:p>
          <a:p>
            <a:pPr marL="342900" indent="-342900">
              <a:buFont typeface="Arial" panose="020B0604020202020204" pitchFamily="34" charset="0"/>
              <a:buChar char="•"/>
            </a:pPr>
            <a:endParaRPr lang="sv-SE" dirty="0"/>
          </a:p>
          <a:p>
            <a:endParaRPr lang="sv-SE" dirty="0"/>
          </a:p>
        </p:txBody>
      </p:sp>
      <p:sp>
        <p:nvSpPr>
          <p:cNvPr id="6" name="Freeform 13">
            <a:extLst>
              <a:ext uri="{FF2B5EF4-FFF2-40B4-BE49-F238E27FC236}">
                <a16:creationId xmlns:a16="http://schemas.microsoft.com/office/drawing/2014/main" id="{EADE5EC2-B980-FE4D-F2F2-971C4742069F}"/>
              </a:ext>
            </a:extLst>
          </p:cNvPr>
          <p:cNvSpPr>
            <a:spLocks/>
          </p:cNvSpPr>
          <p:nvPr/>
        </p:nvSpPr>
        <p:spPr bwMode="auto">
          <a:xfrm>
            <a:off x="8832304" y="781341"/>
            <a:ext cx="2566253" cy="2533037"/>
          </a:xfrm>
          <a:custGeom>
            <a:avLst/>
            <a:gdLst>
              <a:gd name="T0" fmla="*/ 2664 w 2675"/>
              <a:gd name="T1" fmla="*/ 1353 h 3053"/>
              <a:gd name="T2" fmla="*/ 1335 w 2675"/>
              <a:gd name="T3" fmla="*/ 1 h 3053"/>
              <a:gd name="T4" fmla="*/ 0 w 2675"/>
              <a:gd name="T5" fmla="*/ 1333 h 3053"/>
              <a:gd name="T6" fmla="*/ 1074 w 2675"/>
              <a:gd name="T7" fmla="*/ 2638 h 3053"/>
              <a:gd name="T8" fmla="*/ 1076 w 2675"/>
              <a:gd name="T9" fmla="*/ 2991 h 3053"/>
              <a:gd name="T10" fmla="*/ 1144 w 2675"/>
              <a:gd name="T11" fmla="*/ 3036 h 3053"/>
              <a:gd name="T12" fmla="*/ 2141 w 2675"/>
              <a:gd name="T13" fmla="*/ 2394 h 3053"/>
              <a:gd name="T14" fmla="*/ 2136 w 2675"/>
              <a:gd name="T15" fmla="*/ 2395 h 3053"/>
              <a:gd name="T16" fmla="*/ 2664 w 2675"/>
              <a:gd name="T17" fmla="*/ 1353 h 3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5" h="3053">
                <a:moveTo>
                  <a:pt x="2664" y="1353"/>
                </a:moveTo>
                <a:cubicBezTo>
                  <a:pt x="2675" y="617"/>
                  <a:pt x="2070" y="2"/>
                  <a:pt x="1335" y="1"/>
                </a:cubicBezTo>
                <a:cubicBezTo>
                  <a:pt x="598" y="0"/>
                  <a:pt x="0" y="597"/>
                  <a:pt x="0" y="1333"/>
                </a:cubicBezTo>
                <a:cubicBezTo>
                  <a:pt x="0" y="1976"/>
                  <a:pt x="469" y="2512"/>
                  <a:pt x="1074" y="2638"/>
                </a:cubicBezTo>
                <a:cubicBezTo>
                  <a:pt x="1076" y="2991"/>
                  <a:pt x="1076" y="2991"/>
                  <a:pt x="1076" y="2991"/>
                </a:cubicBezTo>
                <a:cubicBezTo>
                  <a:pt x="1074" y="3027"/>
                  <a:pt x="1114" y="3053"/>
                  <a:pt x="1144" y="3036"/>
                </a:cubicBezTo>
                <a:cubicBezTo>
                  <a:pt x="1375" y="2908"/>
                  <a:pt x="2067" y="2468"/>
                  <a:pt x="2141" y="2394"/>
                </a:cubicBezTo>
                <a:cubicBezTo>
                  <a:pt x="2136" y="2395"/>
                  <a:pt x="2136" y="2395"/>
                  <a:pt x="2136" y="2395"/>
                </a:cubicBezTo>
                <a:cubicBezTo>
                  <a:pt x="2452" y="2156"/>
                  <a:pt x="2658" y="1779"/>
                  <a:pt x="2664" y="1353"/>
                </a:cubicBezTo>
                <a:close/>
              </a:path>
            </a:pathLst>
          </a:custGeom>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vert="horz" wrap="square" lIns="91440" tIns="45720" rIns="91440" bIns="45720" numCol="1" anchor="t" anchorCtr="0" compatLnSpc="1">
            <a:prstTxWarp prst="textNoShape">
              <a:avLst/>
            </a:prstTxWarp>
          </a:bodyPr>
          <a:lstStyle/>
          <a:p>
            <a:pPr algn="ctr"/>
            <a:endParaRPr lang="sv-SE" sz="1600" dirty="0"/>
          </a:p>
          <a:p>
            <a:pPr algn="ctr"/>
            <a:endParaRPr lang="sv-SE" sz="1600" dirty="0">
              <a:solidFill>
                <a:schemeClr val="bg1"/>
              </a:solidFill>
            </a:endParaRPr>
          </a:p>
          <a:p>
            <a:pPr algn="ctr"/>
            <a:endParaRPr lang="sv-SE" sz="1600" dirty="0"/>
          </a:p>
          <a:p>
            <a:pPr algn="ctr"/>
            <a:r>
              <a:rPr lang="sv-SE" sz="1600" dirty="0">
                <a:solidFill>
                  <a:schemeClr val="bg1"/>
                </a:solidFill>
              </a:rPr>
              <a:t>Kostnad/pat. kan i vissa fall innebära 150 000 kr /år. </a:t>
            </a:r>
          </a:p>
        </p:txBody>
      </p:sp>
      <p:pic>
        <p:nvPicPr>
          <p:cNvPr id="5" name="Bildobjekt 4">
            <a:extLst>
              <a:ext uri="{FF2B5EF4-FFF2-40B4-BE49-F238E27FC236}">
                <a16:creationId xmlns:a16="http://schemas.microsoft.com/office/drawing/2014/main" id="{C84F30D2-58D8-A3D0-00A4-1A46C81FCB68}"/>
              </a:ext>
            </a:extLst>
          </p:cNvPr>
          <p:cNvPicPr>
            <a:picLocks noChangeAspect="1"/>
          </p:cNvPicPr>
          <p:nvPr/>
        </p:nvPicPr>
        <p:blipFill>
          <a:blip r:embed="rId2"/>
          <a:stretch>
            <a:fillRect/>
          </a:stretch>
        </p:blipFill>
        <p:spPr>
          <a:xfrm>
            <a:off x="8776074" y="3212976"/>
            <a:ext cx="3573016" cy="3573016"/>
          </a:xfrm>
          <a:prstGeom prst="rect">
            <a:avLst/>
          </a:prstGeom>
        </p:spPr>
      </p:pic>
    </p:spTree>
    <p:extLst>
      <p:ext uri="{BB962C8B-B14F-4D97-AF65-F5344CB8AC3E}">
        <p14:creationId xmlns:p14="http://schemas.microsoft.com/office/powerpoint/2010/main" val="418637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AD0784F-AE85-DA9D-F02E-42CE6BB48A84}"/>
              </a:ext>
            </a:extLst>
          </p:cNvPr>
          <p:cNvSpPr>
            <a:spLocks noGrp="1"/>
          </p:cNvSpPr>
          <p:nvPr>
            <p:ph type="title"/>
          </p:nvPr>
        </p:nvSpPr>
        <p:spPr/>
        <p:txBody>
          <a:bodyPr/>
          <a:lstStyle/>
          <a:p>
            <a:r>
              <a:rPr lang="sv-SE"/>
              <a:t>Vilka hjälpmedel lyfts ut?</a:t>
            </a:r>
            <a:endParaRPr lang="sv-SE" dirty="0"/>
          </a:p>
        </p:txBody>
      </p:sp>
      <p:graphicFrame>
        <p:nvGraphicFramePr>
          <p:cNvPr id="4" name="Platshållare för innehåll 3">
            <a:extLst>
              <a:ext uri="{FF2B5EF4-FFF2-40B4-BE49-F238E27FC236}">
                <a16:creationId xmlns:a16="http://schemas.microsoft.com/office/drawing/2014/main" id="{DCBF0B7E-E559-C23A-725D-4F3CD0900709}"/>
              </a:ext>
            </a:extLst>
          </p:cNvPr>
          <p:cNvGraphicFramePr>
            <a:graphicFrameLocks noGrp="1"/>
          </p:cNvGraphicFramePr>
          <p:nvPr>
            <p:ph sz="quarter" idx="10"/>
          </p:nvPr>
        </p:nvGraphicFramePr>
        <p:xfrm>
          <a:off x="485775" y="1628775"/>
          <a:ext cx="9267824" cy="2910950"/>
        </p:xfrm>
        <a:graphic>
          <a:graphicData uri="http://schemas.openxmlformats.org/drawingml/2006/table">
            <a:tbl>
              <a:tblPr/>
              <a:tblGrid>
                <a:gridCol w="1073721">
                  <a:extLst>
                    <a:ext uri="{9D8B030D-6E8A-4147-A177-3AD203B41FA5}">
                      <a16:colId xmlns:a16="http://schemas.microsoft.com/office/drawing/2014/main" val="359707134"/>
                    </a:ext>
                  </a:extLst>
                </a:gridCol>
                <a:gridCol w="5060837">
                  <a:extLst>
                    <a:ext uri="{9D8B030D-6E8A-4147-A177-3AD203B41FA5}">
                      <a16:colId xmlns:a16="http://schemas.microsoft.com/office/drawing/2014/main" val="2739354347"/>
                    </a:ext>
                  </a:extLst>
                </a:gridCol>
                <a:gridCol w="3133266">
                  <a:extLst>
                    <a:ext uri="{9D8B030D-6E8A-4147-A177-3AD203B41FA5}">
                      <a16:colId xmlns:a16="http://schemas.microsoft.com/office/drawing/2014/main" val="1291003034"/>
                    </a:ext>
                  </a:extLst>
                </a:gridCol>
              </a:tblGrid>
              <a:tr h="522478">
                <a:tc>
                  <a:txBody>
                    <a:bodyPr/>
                    <a:lstStyle/>
                    <a:p>
                      <a:pPr algn="l" fontAlgn="b">
                        <a:buNone/>
                      </a:pPr>
                      <a:r>
                        <a:rPr lang="sv-SE" sz="1700" b="1" i="0" u="none" strike="noStrike" dirty="0">
                          <a:solidFill>
                            <a:srgbClr val="282828"/>
                          </a:solidFill>
                          <a:effectLst/>
                          <a:latin typeface="Arial" panose="020B0604020202020204" pitchFamily="34" charset="0"/>
                        </a:rPr>
                        <a:t>ISO-kod</a:t>
                      </a:r>
                    </a:p>
                  </a:txBody>
                  <a:tcPr marL="14928" marR="14928" marT="14928"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r>
                        <a:rPr lang="sv-SE" sz="1700" b="1" i="0" u="none" strike="noStrike" dirty="0">
                          <a:solidFill>
                            <a:srgbClr val="282828"/>
                          </a:solidFill>
                          <a:effectLst/>
                          <a:latin typeface="Arial" panose="020B0604020202020204" pitchFamily="34" charset="0"/>
                        </a:rPr>
                        <a:t>Produktgrupp</a:t>
                      </a:r>
                    </a:p>
                  </a:txBody>
                  <a:tcPr marL="14928" marR="14928" marT="14928"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l" fontAlgn="b">
                        <a:buNone/>
                      </a:pPr>
                      <a:r>
                        <a:rPr lang="sv-SE" sz="1700" b="1" i="0" u="none" strike="noStrike" dirty="0">
                          <a:solidFill>
                            <a:srgbClr val="282828"/>
                          </a:solidFill>
                          <a:effectLst/>
                          <a:latin typeface="Arial" panose="020B0604020202020204" pitchFamily="34" charset="0"/>
                        </a:rPr>
                        <a:t>Produkt</a:t>
                      </a:r>
                    </a:p>
                  </a:txBody>
                  <a:tcPr marL="14928" marR="14928" marT="14928" marB="0" anchor="b">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20407858"/>
                  </a:ext>
                </a:extLst>
              </a:tr>
              <a:tr h="298559">
                <a:tc>
                  <a:txBody>
                    <a:bodyPr/>
                    <a:lstStyle/>
                    <a:p>
                      <a:pPr algn="l" fontAlgn="b">
                        <a:buNone/>
                      </a:pPr>
                      <a:r>
                        <a:rPr lang="sv-SE" sz="1700" b="0" i="0" u="none" strike="noStrike">
                          <a:solidFill>
                            <a:srgbClr val="282828"/>
                          </a:solidFill>
                          <a:effectLst/>
                          <a:latin typeface="Arial" panose="020B0604020202020204" pitchFamily="34" charset="0"/>
                        </a:rPr>
                        <a:t>044815</a:t>
                      </a:r>
                    </a:p>
                  </a:txBody>
                  <a:tcPr marL="14928" marR="14928" marT="14928"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buNone/>
                      </a:pPr>
                      <a:r>
                        <a:rPr lang="sv-SE" sz="1700" b="0" i="0" u="none" strike="noStrike" dirty="0">
                          <a:solidFill>
                            <a:srgbClr val="282828"/>
                          </a:solidFill>
                          <a:effectLst/>
                          <a:latin typeface="Arial" panose="020B0604020202020204" pitchFamily="34" charset="0"/>
                        </a:rPr>
                        <a:t>Arm-, bål- och benträningsredskap</a:t>
                      </a:r>
                    </a:p>
                  </a:txBody>
                  <a:tcPr marL="14928" marR="14928" marT="14928" marB="0" anchor="b">
                    <a:lnL>
                      <a:noFill/>
                    </a:lnL>
                    <a:lnR>
                      <a:noFill/>
                    </a:lnR>
                    <a:lnT w="12700" cap="flat" cmpd="sng" algn="ctr">
                      <a:solidFill>
                        <a:srgbClr val="000000"/>
                      </a:solidFill>
                      <a:prstDash val="solid"/>
                      <a:round/>
                      <a:headEnd type="none" w="med" len="med"/>
                      <a:tailEnd type="none" w="med" len="med"/>
                    </a:lnT>
                    <a:lnB>
                      <a:noFill/>
                    </a:lnB>
                    <a:noFill/>
                  </a:tcPr>
                </a:tc>
                <a:tc>
                  <a:txBody>
                    <a:bodyPr/>
                    <a:lstStyle/>
                    <a:p>
                      <a:pPr algn="l" fontAlgn="b">
                        <a:buNone/>
                      </a:pPr>
                      <a:r>
                        <a:rPr lang="sv-SE" sz="1700" b="0" i="0" u="none" strike="noStrike">
                          <a:solidFill>
                            <a:srgbClr val="282828"/>
                          </a:solidFill>
                          <a:effectLst/>
                          <a:latin typeface="Arial" panose="020B0604020202020204" pitchFamily="34" charset="0"/>
                        </a:rPr>
                        <a:t>Innowalk</a:t>
                      </a:r>
                    </a:p>
                  </a:txBody>
                  <a:tcPr marL="14928" marR="14928" marT="14928" marB="0" anchor="b">
                    <a:lnL>
                      <a:noFill/>
                    </a:lnL>
                    <a:lnR>
                      <a:noFill/>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176025042"/>
                  </a:ext>
                </a:extLst>
              </a:tr>
              <a:tr h="298559">
                <a:tc>
                  <a:txBody>
                    <a:bodyPr/>
                    <a:lstStyle/>
                    <a:p>
                      <a:pPr algn="l" fontAlgn="b">
                        <a:buNone/>
                      </a:pPr>
                      <a:r>
                        <a:rPr lang="sv-SE" sz="1700" b="0" i="0" u="none" strike="noStrike">
                          <a:solidFill>
                            <a:srgbClr val="282828"/>
                          </a:solidFill>
                          <a:effectLst/>
                          <a:latin typeface="Arial" panose="020B0604020202020204" pitchFamily="34" charset="0"/>
                        </a:rPr>
                        <a:t>122203</a:t>
                      </a:r>
                    </a:p>
                  </a:txBody>
                  <a:tcPr marL="14928" marR="14928" marT="14928" marB="0" anchor="b">
                    <a:lnL>
                      <a:noFill/>
                    </a:lnL>
                    <a:lnR>
                      <a:noFill/>
                    </a:lnR>
                    <a:lnT>
                      <a:noFill/>
                    </a:lnT>
                    <a:lnB>
                      <a:noFill/>
                    </a:lnB>
                    <a:noFill/>
                  </a:tcPr>
                </a:tc>
                <a:tc>
                  <a:txBody>
                    <a:bodyPr/>
                    <a:lstStyle/>
                    <a:p>
                      <a:pPr algn="l" fontAlgn="b">
                        <a:buNone/>
                      </a:pPr>
                      <a:r>
                        <a:rPr lang="sv-SE" sz="1700" b="0" i="0" u="none" strike="noStrike" dirty="0">
                          <a:solidFill>
                            <a:srgbClr val="282828"/>
                          </a:solidFill>
                          <a:effectLst/>
                          <a:latin typeface="Arial" panose="020B0604020202020204" pitchFamily="34" charset="0"/>
                        </a:rPr>
                        <a:t>Manuella tvåhjulsdrivna rullstolar</a:t>
                      </a:r>
                    </a:p>
                  </a:txBody>
                  <a:tcPr marL="14928" marR="14928" marT="14928" marB="0" anchor="b">
                    <a:lnL>
                      <a:noFill/>
                    </a:lnL>
                    <a:lnR>
                      <a:noFill/>
                    </a:lnR>
                    <a:lnT>
                      <a:noFill/>
                    </a:lnT>
                    <a:lnB>
                      <a:noFill/>
                    </a:lnB>
                    <a:noFill/>
                  </a:tcPr>
                </a:tc>
                <a:tc>
                  <a:txBody>
                    <a:bodyPr/>
                    <a:lstStyle/>
                    <a:p>
                      <a:pPr algn="l" fontAlgn="b">
                        <a:buNone/>
                      </a:pPr>
                      <a:r>
                        <a:rPr lang="sv-SE" sz="1700" b="0" i="0" u="none" strike="noStrike" dirty="0">
                          <a:solidFill>
                            <a:srgbClr val="282828"/>
                          </a:solidFill>
                          <a:effectLst/>
                          <a:latin typeface="Arial" panose="020B0604020202020204" pitchFamily="34" charset="0"/>
                        </a:rPr>
                        <a:t>Manuell </a:t>
                      </a:r>
                      <a:r>
                        <a:rPr lang="sv-SE" sz="1700" b="0" i="0" u="none" strike="noStrike" dirty="0" err="1">
                          <a:solidFill>
                            <a:srgbClr val="282828"/>
                          </a:solidFill>
                          <a:effectLst/>
                          <a:latin typeface="Arial" panose="020B0604020202020204" pitchFamily="34" charset="0"/>
                        </a:rPr>
                        <a:t>stårullstol</a:t>
                      </a:r>
                      <a:endParaRPr lang="sv-SE" sz="1700" b="0" i="0" u="none" strike="noStrike" dirty="0">
                        <a:solidFill>
                          <a:srgbClr val="282828"/>
                        </a:solidFill>
                        <a:effectLst/>
                        <a:latin typeface="Arial" panose="020B0604020202020204" pitchFamily="34" charset="0"/>
                      </a:endParaRPr>
                    </a:p>
                  </a:txBody>
                  <a:tcPr marL="14928" marR="14928" marT="14928" marB="0" anchor="b">
                    <a:lnL>
                      <a:noFill/>
                    </a:lnL>
                    <a:lnR>
                      <a:noFill/>
                    </a:lnR>
                    <a:lnT>
                      <a:noFill/>
                    </a:lnT>
                    <a:lnB>
                      <a:noFill/>
                    </a:lnB>
                    <a:noFill/>
                  </a:tcPr>
                </a:tc>
                <a:extLst>
                  <a:ext uri="{0D108BD9-81ED-4DB2-BD59-A6C34878D82A}">
                    <a16:rowId xmlns:a16="http://schemas.microsoft.com/office/drawing/2014/main" val="1078498793"/>
                  </a:ext>
                </a:extLst>
              </a:tr>
              <a:tr h="298559">
                <a:tc>
                  <a:txBody>
                    <a:bodyPr/>
                    <a:lstStyle/>
                    <a:p>
                      <a:pPr algn="l" fontAlgn="b">
                        <a:buNone/>
                      </a:pPr>
                      <a:r>
                        <a:rPr lang="sv-SE" sz="1700" b="0" i="0" u="none" strike="noStrike">
                          <a:solidFill>
                            <a:srgbClr val="282828"/>
                          </a:solidFill>
                          <a:effectLst/>
                          <a:latin typeface="Arial" panose="020B0604020202020204" pitchFamily="34" charset="0"/>
                        </a:rPr>
                        <a:t>122306</a:t>
                      </a:r>
                    </a:p>
                  </a:txBody>
                  <a:tcPr marL="14928" marR="14928" marT="14928" marB="0" anchor="b">
                    <a:lnL>
                      <a:noFill/>
                    </a:lnL>
                    <a:lnR>
                      <a:noFill/>
                    </a:lnR>
                    <a:lnT>
                      <a:noFill/>
                    </a:lnT>
                    <a:lnB>
                      <a:noFill/>
                    </a:lnB>
                    <a:noFill/>
                  </a:tcPr>
                </a:tc>
                <a:tc>
                  <a:txBody>
                    <a:bodyPr/>
                    <a:lstStyle/>
                    <a:p>
                      <a:pPr algn="l" fontAlgn="b">
                        <a:buNone/>
                      </a:pPr>
                      <a:r>
                        <a:rPr lang="sv-SE" sz="1700" b="0" i="0" u="none" strike="noStrike" dirty="0">
                          <a:solidFill>
                            <a:srgbClr val="282828"/>
                          </a:solidFill>
                          <a:effectLst/>
                          <a:latin typeface="Arial" panose="020B0604020202020204" pitchFamily="34" charset="0"/>
                        </a:rPr>
                        <a:t>Eldrivna rullstolar med motoriserad styrning</a:t>
                      </a:r>
                    </a:p>
                  </a:txBody>
                  <a:tcPr marL="14928" marR="14928" marT="14928" marB="0" anchor="b">
                    <a:lnL>
                      <a:noFill/>
                    </a:lnL>
                    <a:lnR>
                      <a:noFill/>
                    </a:lnR>
                    <a:lnT>
                      <a:noFill/>
                    </a:lnT>
                    <a:lnB>
                      <a:noFill/>
                    </a:lnB>
                    <a:noFill/>
                  </a:tcPr>
                </a:tc>
                <a:tc>
                  <a:txBody>
                    <a:bodyPr/>
                    <a:lstStyle/>
                    <a:p>
                      <a:pPr algn="l" fontAlgn="b">
                        <a:buNone/>
                      </a:pPr>
                      <a:r>
                        <a:rPr lang="sv-SE" sz="1700" b="0" i="0" u="none" strike="noStrike">
                          <a:solidFill>
                            <a:srgbClr val="282828"/>
                          </a:solidFill>
                          <a:effectLst/>
                          <a:latin typeface="Arial" panose="020B0604020202020204" pitchFamily="34" charset="0"/>
                        </a:rPr>
                        <a:t>Alla elrullstolar</a:t>
                      </a:r>
                    </a:p>
                  </a:txBody>
                  <a:tcPr marL="14928" marR="14928" marT="14928" marB="0" anchor="b">
                    <a:lnL>
                      <a:noFill/>
                    </a:lnL>
                    <a:lnR>
                      <a:noFill/>
                    </a:lnR>
                    <a:lnT>
                      <a:noFill/>
                    </a:lnT>
                    <a:lnB>
                      <a:noFill/>
                    </a:lnB>
                    <a:noFill/>
                  </a:tcPr>
                </a:tc>
                <a:extLst>
                  <a:ext uri="{0D108BD9-81ED-4DB2-BD59-A6C34878D82A}">
                    <a16:rowId xmlns:a16="http://schemas.microsoft.com/office/drawing/2014/main" val="3627189439"/>
                  </a:ext>
                </a:extLst>
              </a:tr>
              <a:tr h="298559">
                <a:tc>
                  <a:txBody>
                    <a:bodyPr/>
                    <a:lstStyle/>
                    <a:p>
                      <a:pPr algn="l" fontAlgn="b">
                        <a:buNone/>
                      </a:pPr>
                      <a:r>
                        <a:rPr lang="sv-SE" sz="1700" b="0" i="0" u="none" strike="noStrike">
                          <a:solidFill>
                            <a:srgbClr val="282828"/>
                          </a:solidFill>
                          <a:effectLst/>
                          <a:latin typeface="Arial" panose="020B0604020202020204" pitchFamily="34" charset="0"/>
                        </a:rPr>
                        <a:t>122303</a:t>
                      </a:r>
                    </a:p>
                  </a:txBody>
                  <a:tcPr marL="14928" marR="14928" marT="14928" marB="0" anchor="b">
                    <a:lnL>
                      <a:noFill/>
                    </a:lnL>
                    <a:lnR>
                      <a:noFill/>
                    </a:lnR>
                    <a:lnT>
                      <a:noFill/>
                    </a:lnT>
                    <a:lnB>
                      <a:noFill/>
                    </a:lnB>
                    <a:noFill/>
                  </a:tcPr>
                </a:tc>
                <a:tc>
                  <a:txBody>
                    <a:bodyPr/>
                    <a:lstStyle/>
                    <a:p>
                      <a:pPr algn="l" fontAlgn="b">
                        <a:buNone/>
                      </a:pPr>
                      <a:r>
                        <a:rPr lang="sv-SE" sz="1700" b="0" i="0" u="none" strike="noStrike">
                          <a:solidFill>
                            <a:srgbClr val="282828"/>
                          </a:solidFill>
                          <a:effectLst/>
                          <a:latin typeface="Arial" panose="020B0604020202020204" pitchFamily="34" charset="0"/>
                        </a:rPr>
                        <a:t>Eldrivna rullstolar med manuell styrning (scootrar)</a:t>
                      </a:r>
                    </a:p>
                  </a:txBody>
                  <a:tcPr marL="14928" marR="14928" marT="14928" marB="0" anchor="b">
                    <a:lnL>
                      <a:noFill/>
                    </a:lnL>
                    <a:lnR>
                      <a:noFill/>
                    </a:lnR>
                    <a:lnT>
                      <a:noFill/>
                    </a:lnT>
                    <a:lnB>
                      <a:noFill/>
                    </a:lnB>
                    <a:noFill/>
                  </a:tcPr>
                </a:tc>
                <a:tc>
                  <a:txBody>
                    <a:bodyPr/>
                    <a:lstStyle/>
                    <a:p>
                      <a:pPr algn="l" fontAlgn="b">
                        <a:buNone/>
                      </a:pPr>
                      <a:r>
                        <a:rPr lang="sv-SE" sz="1700" b="0" i="0" u="none" strike="noStrike">
                          <a:solidFill>
                            <a:srgbClr val="282828"/>
                          </a:solidFill>
                          <a:effectLst/>
                          <a:latin typeface="Arial" panose="020B0604020202020204" pitchFamily="34" charset="0"/>
                        </a:rPr>
                        <a:t>Alla elrullstolar</a:t>
                      </a:r>
                    </a:p>
                  </a:txBody>
                  <a:tcPr marL="14928" marR="14928" marT="14928" marB="0" anchor="b">
                    <a:lnL>
                      <a:noFill/>
                    </a:lnL>
                    <a:lnR>
                      <a:noFill/>
                    </a:lnR>
                    <a:lnT>
                      <a:noFill/>
                    </a:lnT>
                    <a:lnB>
                      <a:noFill/>
                    </a:lnB>
                    <a:noFill/>
                  </a:tcPr>
                </a:tc>
                <a:extLst>
                  <a:ext uri="{0D108BD9-81ED-4DB2-BD59-A6C34878D82A}">
                    <a16:rowId xmlns:a16="http://schemas.microsoft.com/office/drawing/2014/main" val="4002482754"/>
                  </a:ext>
                </a:extLst>
              </a:tr>
              <a:tr h="298559">
                <a:tc>
                  <a:txBody>
                    <a:bodyPr/>
                    <a:lstStyle/>
                    <a:p>
                      <a:pPr algn="l" fontAlgn="b">
                        <a:buNone/>
                      </a:pPr>
                      <a:r>
                        <a:rPr lang="sv-SE" sz="1700" b="0" i="0" u="none" strike="noStrike" dirty="0">
                          <a:solidFill>
                            <a:srgbClr val="282828"/>
                          </a:solidFill>
                          <a:effectLst/>
                          <a:latin typeface="Arial" panose="020B0604020202020204" pitchFamily="34" charset="0"/>
                        </a:rPr>
                        <a:t>044803</a:t>
                      </a:r>
                    </a:p>
                  </a:txBody>
                  <a:tcPr marL="14928" marR="14928" marT="14928" marB="0" anchor="b">
                    <a:lnL>
                      <a:noFill/>
                    </a:lnL>
                    <a:lnR>
                      <a:noFill/>
                    </a:lnR>
                    <a:lnT>
                      <a:noFill/>
                    </a:lnT>
                    <a:lnB>
                      <a:noFill/>
                    </a:lnB>
                    <a:noFill/>
                  </a:tcPr>
                </a:tc>
                <a:tc>
                  <a:txBody>
                    <a:bodyPr/>
                    <a:lstStyle/>
                    <a:p>
                      <a:pPr algn="l" fontAlgn="b">
                        <a:buNone/>
                      </a:pPr>
                      <a:r>
                        <a:rPr lang="sv-SE" sz="1700" b="0" i="0" u="none" strike="noStrike" dirty="0">
                          <a:solidFill>
                            <a:srgbClr val="282828"/>
                          </a:solidFill>
                          <a:effectLst/>
                          <a:latin typeface="Arial" panose="020B0604020202020204" pitchFamily="34" charset="0"/>
                        </a:rPr>
                        <a:t>Tränings- och ergometercyklar</a:t>
                      </a:r>
                    </a:p>
                  </a:txBody>
                  <a:tcPr marL="14928" marR="14928" marT="14928" marB="0" anchor="b">
                    <a:lnL>
                      <a:noFill/>
                    </a:lnL>
                    <a:lnR>
                      <a:noFill/>
                    </a:lnR>
                    <a:lnT>
                      <a:noFill/>
                    </a:lnT>
                    <a:lnB>
                      <a:noFill/>
                    </a:lnB>
                    <a:noFill/>
                  </a:tcPr>
                </a:tc>
                <a:tc>
                  <a:txBody>
                    <a:bodyPr/>
                    <a:lstStyle/>
                    <a:p>
                      <a:pPr algn="l" fontAlgn="b">
                        <a:buNone/>
                      </a:pPr>
                      <a:r>
                        <a:rPr lang="sv-SE" sz="1700" b="0" i="0" u="none" strike="noStrike" dirty="0">
                          <a:solidFill>
                            <a:srgbClr val="282828"/>
                          </a:solidFill>
                          <a:effectLst/>
                          <a:latin typeface="Arial" panose="020B0604020202020204" pitchFamily="34" charset="0"/>
                        </a:rPr>
                        <a:t>Elektriska modeller</a:t>
                      </a:r>
                    </a:p>
                  </a:txBody>
                  <a:tcPr marL="14928" marR="14928" marT="14928" marB="0" anchor="b">
                    <a:lnL>
                      <a:noFill/>
                    </a:lnL>
                    <a:lnR>
                      <a:noFill/>
                    </a:lnR>
                    <a:lnT>
                      <a:noFill/>
                    </a:lnT>
                    <a:lnB>
                      <a:noFill/>
                    </a:lnB>
                    <a:noFill/>
                  </a:tcPr>
                </a:tc>
                <a:extLst>
                  <a:ext uri="{0D108BD9-81ED-4DB2-BD59-A6C34878D82A}">
                    <a16:rowId xmlns:a16="http://schemas.microsoft.com/office/drawing/2014/main" val="3980231002"/>
                  </a:ext>
                </a:extLst>
              </a:tr>
              <a:tr h="298559">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sv-SE" sz="1700" b="0" i="0" u="none" strike="noStrike" dirty="0">
                          <a:solidFill>
                            <a:srgbClr val="282828"/>
                          </a:solidFill>
                          <a:effectLst/>
                          <a:latin typeface="Arial" panose="020B0604020202020204" pitchFamily="34" charset="0"/>
                        </a:rPr>
                        <a:t>122409</a:t>
                      </a:r>
                    </a:p>
                  </a:txBody>
                  <a:tcPr marL="14928" marR="14928" marT="14928" marB="0" anchor="b">
                    <a:lnL>
                      <a:noFill/>
                    </a:lnL>
                    <a:lnR>
                      <a:noFill/>
                    </a:lnR>
                    <a:lnT>
                      <a:noFill/>
                    </a:lnT>
                    <a:lnB>
                      <a:noFill/>
                    </a:lnB>
                    <a:noFill/>
                  </a:tcP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sv-SE" sz="1700" b="0" i="0" u="none" strike="noStrike" dirty="0">
                          <a:solidFill>
                            <a:srgbClr val="282828"/>
                          </a:solidFill>
                          <a:effectLst/>
                          <a:latin typeface="Arial" panose="020B0604020202020204" pitchFamily="34" charset="0"/>
                        </a:rPr>
                        <a:t>Drivaggregat för manuella rullstolar</a:t>
                      </a:r>
                    </a:p>
                  </a:txBody>
                  <a:tcPr marL="14928" marR="14928" marT="14928" marB="0">
                    <a:lnL>
                      <a:noFill/>
                    </a:lnL>
                    <a:lnR>
                      <a:noFill/>
                    </a:lnR>
                    <a:lnT>
                      <a:noFill/>
                    </a:lnT>
                    <a:lnB>
                      <a:noFill/>
                    </a:lnB>
                    <a:noFill/>
                  </a:tcPr>
                </a:tc>
                <a:tc>
                  <a:txBody>
                    <a:bodyPr/>
                    <a:lstStyle/>
                    <a:p>
                      <a:pPr marL="0" marR="0" lvl="0" indent="0" algn="l" defTabSz="914377" rtl="0" eaLnBrk="1" fontAlgn="b" latinLnBrk="0" hangingPunct="1">
                        <a:lnSpc>
                          <a:spcPct val="100000"/>
                        </a:lnSpc>
                        <a:spcBef>
                          <a:spcPts val="0"/>
                        </a:spcBef>
                        <a:spcAft>
                          <a:spcPts val="0"/>
                        </a:spcAft>
                        <a:buClrTx/>
                        <a:buSzTx/>
                        <a:buFontTx/>
                        <a:buNone/>
                        <a:tabLst/>
                        <a:defRPr/>
                      </a:pPr>
                      <a:r>
                        <a:rPr lang="sv-SE" sz="1700" b="0" i="0" u="none" strike="noStrike" dirty="0">
                          <a:solidFill>
                            <a:srgbClr val="282828"/>
                          </a:solidFill>
                          <a:effectLst/>
                          <a:latin typeface="Arial" panose="020B0604020202020204" pitchFamily="34" charset="0"/>
                        </a:rPr>
                        <a:t>Alla modeller</a:t>
                      </a:r>
                    </a:p>
                  </a:txBody>
                  <a:tcPr marL="14928" marR="14928" marT="14928" marB="0">
                    <a:lnL>
                      <a:noFill/>
                    </a:lnL>
                    <a:lnR>
                      <a:noFill/>
                    </a:lnR>
                    <a:lnT>
                      <a:noFill/>
                    </a:lnT>
                    <a:lnB>
                      <a:noFill/>
                    </a:lnB>
                    <a:noFill/>
                  </a:tcPr>
                </a:tc>
                <a:extLst>
                  <a:ext uri="{0D108BD9-81ED-4DB2-BD59-A6C34878D82A}">
                    <a16:rowId xmlns:a16="http://schemas.microsoft.com/office/drawing/2014/main" val="3910905075"/>
                  </a:ext>
                </a:extLst>
              </a:tr>
              <a:tr h="298559">
                <a:tc>
                  <a:txBody>
                    <a:bodyPr/>
                    <a:lstStyle/>
                    <a:p>
                      <a:pPr algn="l" fontAlgn="b">
                        <a:buNone/>
                      </a:pPr>
                      <a:r>
                        <a:rPr lang="sv-SE" sz="1700" b="0" i="0" u="none" strike="noStrike" dirty="0">
                          <a:solidFill>
                            <a:srgbClr val="282828"/>
                          </a:solidFill>
                          <a:effectLst/>
                          <a:latin typeface="Arial" panose="020B0604020202020204" pitchFamily="34" charset="0"/>
                        </a:rPr>
                        <a:t>180939</a:t>
                      </a:r>
                    </a:p>
                  </a:txBody>
                  <a:tcPr marL="14928" marR="14928" marT="14928" marB="0" anchor="b">
                    <a:lnL>
                      <a:noFill/>
                    </a:lnL>
                    <a:lnR>
                      <a:noFill/>
                    </a:lnR>
                    <a:lnT>
                      <a:noFill/>
                    </a:lnT>
                    <a:lnB>
                      <a:noFill/>
                    </a:lnB>
                    <a:noFill/>
                  </a:tcPr>
                </a:tc>
                <a:tc>
                  <a:txBody>
                    <a:bodyPr/>
                    <a:lstStyle/>
                    <a:p>
                      <a:pPr algn="l" fontAlgn="b">
                        <a:buNone/>
                      </a:pPr>
                      <a:r>
                        <a:rPr lang="sv-SE" sz="1700" b="0" i="0" u="none" strike="noStrike" dirty="0">
                          <a:solidFill>
                            <a:srgbClr val="282828"/>
                          </a:solidFill>
                          <a:effectLst/>
                          <a:latin typeface="Arial" panose="020B0604020202020204" pitchFamily="34" charset="0"/>
                        </a:rPr>
                        <a:t>Formgjutna sitsar</a:t>
                      </a:r>
                    </a:p>
                  </a:txBody>
                  <a:tcPr marL="14928" marR="14928" marT="14928" marB="0" anchor="b">
                    <a:lnL>
                      <a:noFill/>
                    </a:lnL>
                    <a:lnR>
                      <a:noFill/>
                    </a:lnR>
                    <a:lnT>
                      <a:noFill/>
                    </a:lnT>
                    <a:lnB>
                      <a:noFill/>
                    </a:lnB>
                    <a:noFill/>
                  </a:tcPr>
                </a:tc>
                <a:tc>
                  <a:txBody>
                    <a:bodyPr/>
                    <a:lstStyle/>
                    <a:p>
                      <a:pPr algn="l" fontAlgn="b">
                        <a:buNone/>
                      </a:pPr>
                      <a:r>
                        <a:rPr lang="sv-SE" sz="1700" b="0" i="0" u="none" strike="noStrike" dirty="0">
                          <a:solidFill>
                            <a:srgbClr val="282828"/>
                          </a:solidFill>
                          <a:effectLst/>
                          <a:latin typeface="Arial" panose="020B0604020202020204" pitchFamily="34" charset="0"/>
                        </a:rPr>
                        <a:t>Alla formgjutna sitsar</a:t>
                      </a:r>
                    </a:p>
                  </a:txBody>
                  <a:tcPr marL="14928" marR="14928" marT="14928" marB="0" anchor="b">
                    <a:lnL>
                      <a:noFill/>
                    </a:lnL>
                    <a:lnR>
                      <a:noFill/>
                    </a:lnR>
                    <a:lnT>
                      <a:noFill/>
                    </a:lnT>
                    <a:lnB>
                      <a:noFill/>
                    </a:lnB>
                    <a:noFill/>
                  </a:tcPr>
                </a:tc>
                <a:extLst>
                  <a:ext uri="{0D108BD9-81ED-4DB2-BD59-A6C34878D82A}">
                    <a16:rowId xmlns:a16="http://schemas.microsoft.com/office/drawing/2014/main" val="3461967761"/>
                  </a:ext>
                </a:extLst>
              </a:tr>
              <a:tr h="298559">
                <a:tc>
                  <a:txBody>
                    <a:bodyPr/>
                    <a:lstStyle/>
                    <a:p>
                      <a:pPr algn="l" fontAlgn="b">
                        <a:buNone/>
                      </a:pPr>
                      <a:endParaRPr lang="sv-SE" sz="1700" b="0" i="0" u="none" strike="noStrike" dirty="0">
                        <a:solidFill>
                          <a:srgbClr val="282828"/>
                        </a:solidFill>
                        <a:effectLst/>
                        <a:latin typeface="Arial" panose="020B0604020202020204" pitchFamily="34" charset="0"/>
                      </a:endParaRPr>
                    </a:p>
                  </a:txBody>
                  <a:tcPr marL="14928" marR="14928" marT="14928" marB="0" anchor="b">
                    <a:lnL>
                      <a:noFill/>
                    </a:lnL>
                    <a:lnR>
                      <a:noFill/>
                    </a:lnR>
                    <a:lnT>
                      <a:noFill/>
                    </a:lnT>
                    <a:lnB>
                      <a:noFill/>
                    </a:lnB>
                    <a:noFill/>
                  </a:tcPr>
                </a:tc>
                <a:tc>
                  <a:txBody>
                    <a:bodyPr/>
                    <a:lstStyle/>
                    <a:p>
                      <a:pPr algn="l" fontAlgn="b">
                        <a:buNone/>
                      </a:pPr>
                      <a:endParaRPr lang="sv-SE" sz="1700" b="0" i="0" u="none" strike="noStrike" dirty="0">
                        <a:solidFill>
                          <a:srgbClr val="282828"/>
                        </a:solidFill>
                        <a:effectLst/>
                        <a:latin typeface="Arial" panose="020B0604020202020204" pitchFamily="34" charset="0"/>
                      </a:endParaRPr>
                    </a:p>
                  </a:txBody>
                  <a:tcPr marL="14928" marR="14928" marT="14928" marB="0" anchor="b">
                    <a:lnL>
                      <a:noFill/>
                    </a:lnL>
                    <a:lnR>
                      <a:noFill/>
                    </a:lnR>
                    <a:lnT>
                      <a:noFill/>
                    </a:lnT>
                    <a:lnB>
                      <a:noFill/>
                    </a:lnB>
                    <a:noFill/>
                  </a:tcPr>
                </a:tc>
                <a:tc>
                  <a:txBody>
                    <a:bodyPr/>
                    <a:lstStyle/>
                    <a:p>
                      <a:pPr algn="l" fontAlgn="b">
                        <a:buNone/>
                      </a:pPr>
                      <a:endParaRPr lang="sv-SE" sz="1700" b="0" i="0" u="none" strike="noStrike" dirty="0">
                        <a:solidFill>
                          <a:srgbClr val="282828"/>
                        </a:solidFill>
                        <a:effectLst/>
                        <a:latin typeface="Arial" panose="020B0604020202020204" pitchFamily="34" charset="0"/>
                      </a:endParaRPr>
                    </a:p>
                  </a:txBody>
                  <a:tcPr marL="14928" marR="14928" marT="14928" marB="0" anchor="b">
                    <a:lnL>
                      <a:noFill/>
                    </a:lnL>
                    <a:lnR>
                      <a:noFill/>
                    </a:lnR>
                    <a:lnT>
                      <a:noFill/>
                    </a:lnT>
                    <a:lnB>
                      <a:noFill/>
                    </a:lnB>
                    <a:noFill/>
                  </a:tcPr>
                </a:tc>
                <a:extLst>
                  <a:ext uri="{0D108BD9-81ED-4DB2-BD59-A6C34878D82A}">
                    <a16:rowId xmlns:a16="http://schemas.microsoft.com/office/drawing/2014/main" val="2574382525"/>
                  </a:ext>
                </a:extLst>
              </a:tr>
            </a:tbl>
          </a:graphicData>
        </a:graphic>
      </p:graphicFrame>
    </p:spTree>
    <p:extLst>
      <p:ext uri="{BB962C8B-B14F-4D97-AF65-F5344CB8AC3E}">
        <p14:creationId xmlns:p14="http://schemas.microsoft.com/office/powerpoint/2010/main" val="42162242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05876F80-D71D-B021-8B59-D27232B1B1B1}"/>
              </a:ext>
            </a:extLst>
          </p:cNvPr>
          <p:cNvPicPr>
            <a:picLocks noGrp="1" noChangeAspect="1"/>
          </p:cNvPicPr>
          <p:nvPr>
            <p:ph idx="13"/>
          </p:nvPr>
        </p:nvPicPr>
        <p:blipFill>
          <a:blip r:embed="rId2"/>
          <a:stretch>
            <a:fillRect/>
          </a:stretch>
        </p:blipFill>
        <p:spPr>
          <a:xfrm>
            <a:off x="3740118" y="2348880"/>
            <a:ext cx="1753354" cy="1304824"/>
          </a:xfrm>
          <a:prstGeom prst="rect">
            <a:avLst/>
          </a:prstGeom>
        </p:spPr>
      </p:pic>
      <p:sp>
        <p:nvSpPr>
          <p:cNvPr id="3" name="Rubrik 2">
            <a:extLst>
              <a:ext uri="{FF2B5EF4-FFF2-40B4-BE49-F238E27FC236}">
                <a16:creationId xmlns:a16="http://schemas.microsoft.com/office/drawing/2014/main" id="{D363034E-E515-338B-2414-33EC5ADA998B}"/>
              </a:ext>
            </a:extLst>
          </p:cNvPr>
          <p:cNvSpPr>
            <a:spLocks noGrp="1"/>
          </p:cNvSpPr>
          <p:nvPr>
            <p:ph type="title"/>
          </p:nvPr>
        </p:nvSpPr>
        <p:spPr/>
        <p:txBody>
          <a:bodyPr/>
          <a:lstStyle/>
          <a:p>
            <a:r>
              <a:rPr lang="sv-SE"/>
              <a:t>Exempelpatient 1</a:t>
            </a:r>
          </a:p>
        </p:txBody>
      </p:sp>
      <p:pic>
        <p:nvPicPr>
          <p:cNvPr id="16" name="Bildobjekt 15">
            <a:extLst>
              <a:ext uri="{FF2B5EF4-FFF2-40B4-BE49-F238E27FC236}">
                <a16:creationId xmlns:a16="http://schemas.microsoft.com/office/drawing/2014/main" id="{81506AF7-30C8-4019-AFE6-722FCBA15C42}"/>
              </a:ext>
            </a:extLst>
          </p:cNvPr>
          <p:cNvPicPr>
            <a:picLocks noChangeAspect="1"/>
          </p:cNvPicPr>
          <p:nvPr/>
        </p:nvPicPr>
        <p:blipFill>
          <a:blip r:embed="rId3"/>
          <a:stretch>
            <a:fillRect/>
          </a:stretch>
        </p:blipFill>
        <p:spPr>
          <a:xfrm>
            <a:off x="695400" y="2048439"/>
            <a:ext cx="1574806" cy="1592113"/>
          </a:xfrm>
          <a:prstGeom prst="rect">
            <a:avLst/>
          </a:prstGeom>
        </p:spPr>
      </p:pic>
      <p:pic>
        <p:nvPicPr>
          <p:cNvPr id="17" name="Platshållare för innehåll 7">
            <a:extLst>
              <a:ext uri="{FF2B5EF4-FFF2-40B4-BE49-F238E27FC236}">
                <a16:creationId xmlns:a16="http://schemas.microsoft.com/office/drawing/2014/main" id="{4CD7EDE3-078C-EB47-ED92-588EC41D9050}"/>
              </a:ext>
            </a:extLst>
          </p:cNvPr>
          <p:cNvPicPr>
            <a:picLocks noChangeAspect="1"/>
          </p:cNvPicPr>
          <p:nvPr/>
        </p:nvPicPr>
        <p:blipFill>
          <a:blip r:embed="rId2"/>
          <a:stretch>
            <a:fillRect/>
          </a:stretch>
        </p:blipFill>
        <p:spPr>
          <a:xfrm>
            <a:off x="5658531" y="2048439"/>
            <a:ext cx="1661605" cy="1236545"/>
          </a:xfrm>
          <a:prstGeom prst="rect">
            <a:avLst/>
          </a:prstGeom>
        </p:spPr>
      </p:pic>
      <p:sp>
        <p:nvSpPr>
          <p:cNvPr id="19" name="textruta 18">
            <a:extLst>
              <a:ext uri="{FF2B5EF4-FFF2-40B4-BE49-F238E27FC236}">
                <a16:creationId xmlns:a16="http://schemas.microsoft.com/office/drawing/2014/main" id="{44E22643-FB5A-1893-5A80-42B272F0C012}"/>
              </a:ext>
            </a:extLst>
          </p:cNvPr>
          <p:cNvSpPr txBox="1"/>
          <p:nvPr/>
        </p:nvSpPr>
        <p:spPr>
          <a:xfrm>
            <a:off x="781542" y="4293096"/>
            <a:ext cx="2310248" cy="707886"/>
          </a:xfrm>
          <a:prstGeom prst="rect">
            <a:avLst/>
          </a:prstGeom>
          <a:solidFill>
            <a:schemeClr val="bg2"/>
          </a:solidFill>
        </p:spPr>
        <p:txBody>
          <a:bodyPr wrap="none" rtlCol="0">
            <a:spAutoFit/>
          </a:bodyPr>
          <a:lstStyle/>
          <a:p>
            <a:r>
              <a:rPr lang="sv-SE" sz="2000" b="1"/>
              <a:t>Antal hjälpmedel:</a:t>
            </a:r>
          </a:p>
          <a:p>
            <a:r>
              <a:rPr lang="sv-SE" sz="2000" b="1"/>
              <a:t>24 st</a:t>
            </a:r>
            <a:endParaRPr lang="sv-SE" sz="2000" b="1" dirty="0"/>
          </a:p>
        </p:txBody>
      </p:sp>
      <p:sp>
        <p:nvSpPr>
          <p:cNvPr id="20" name="textruta 19">
            <a:extLst>
              <a:ext uri="{FF2B5EF4-FFF2-40B4-BE49-F238E27FC236}">
                <a16:creationId xmlns:a16="http://schemas.microsoft.com/office/drawing/2014/main" id="{0C83E4FB-955A-AC91-6C34-754E04407A6F}"/>
              </a:ext>
            </a:extLst>
          </p:cNvPr>
          <p:cNvSpPr txBox="1"/>
          <p:nvPr/>
        </p:nvSpPr>
        <p:spPr>
          <a:xfrm>
            <a:off x="4142085" y="4274689"/>
            <a:ext cx="3106043" cy="707886"/>
          </a:xfrm>
          <a:prstGeom prst="rect">
            <a:avLst/>
          </a:prstGeom>
          <a:solidFill>
            <a:schemeClr val="bg2"/>
          </a:solidFill>
        </p:spPr>
        <p:txBody>
          <a:bodyPr wrap="none" rtlCol="0">
            <a:spAutoFit/>
          </a:bodyPr>
          <a:lstStyle/>
          <a:p>
            <a:r>
              <a:rPr lang="sv-SE" sz="2000" b="1"/>
              <a:t>Kostnad före förändring</a:t>
            </a:r>
          </a:p>
          <a:p>
            <a:r>
              <a:rPr lang="sv-SE" sz="2000" b="1"/>
              <a:t>10 724 kr/månad</a:t>
            </a:r>
            <a:endParaRPr lang="sv-SE" sz="2000" b="1" dirty="0"/>
          </a:p>
        </p:txBody>
      </p:sp>
      <p:pic>
        <p:nvPicPr>
          <p:cNvPr id="22" name="Bildobjekt 21">
            <a:extLst>
              <a:ext uri="{FF2B5EF4-FFF2-40B4-BE49-F238E27FC236}">
                <a16:creationId xmlns:a16="http://schemas.microsoft.com/office/drawing/2014/main" id="{D4BFC04B-5D57-711E-9BB4-819FFC510F52}"/>
              </a:ext>
            </a:extLst>
          </p:cNvPr>
          <p:cNvPicPr>
            <a:picLocks noChangeAspect="1"/>
          </p:cNvPicPr>
          <p:nvPr/>
        </p:nvPicPr>
        <p:blipFill>
          <a:blip r:embed="rId2"/>
          <a:stretch>
            <a:fillRect/>
          </a:stretch>
        </p:blipFill>
        <p:spPr>
          <a:xfrm>
            <a:off x="8904312" y="1996017"/>
            <a:ext cx="1574806" cy="1171951"/>
          </a:xfrm>
          <a:prstGeom prst="rect">
            <a:avLst/>
          </a:prstGeom>
        </p:spPr>
      </p:pic>
      <p:sp>
        <p:nvSpPr>
          <p:cNvPr id="24" name="textruta 23">
            <a:extLst>
              <a:ext uri="{FF2B5EF4-FFF2-40B4-BE49-F238E27FC236}">
                <a16:creationId xmlns:a16="http://schemas.microsoft.com/office/drawing/2014/main" id="{1137E9A7-364E-80CB-92EF-FB7E009F8194}"/>
              </a:ext>
            </a:extLst>
          </p:cNvPr>
          <p:cNvSpPr txBox="1"/>
          <p:nvPr/>
        </p:nvSpPr>
        <p:spPr>
          <a:xfrm>
            <a:off x="8544272" y="4274689"/>
            <a:ext cx="3192669" cy="707886"/>
          </a:xfrm>
          <a:prstGeom prst="rect">
            <a:avLst/>
          </a:prstGeom>
          <a:solidFill>
            <a:schemeClr val="bg2"/>
          </a:solidFill>
        </p:spPr>
        <p:txBody>
          <a:bodyPr wrap="none" rtlCol="0">
            <a:spAutoFit/>
          </a:bodyPr>
          <a:lstStyle/>
          <a:p>
            <a:r>
              <a:rPr lang="sv-SE" sz="2000" b="1"/>
              <a:t>Kostnad efter förändring</a:t>
            </a:r>
          </a:p>
          <a:p>
            <a:r>
              <a:rPr lang="sv-SE" sz="2000" b="1"/>
              <a:t>8826 kr/månad</a:t>
            </a:r>
            <a:endParaRPr lang="sv-SE" sz="2000" b="1" dirty="0"/>
          </a:p>
        </p:txBody>
      </p:sp>
      <p:sp>
        <p:nvSpPr>
          <p:cNvPr id="26" name="textruta 25">
            <a:extLst>
              <a:ext uri="{FF2B5EF4-FFF2-40B4-BE49-F238E27FC236}">
                <a16:creationId xmlns:a16="http://schemas.microsoft.com/office/drawing/2014/main" id="{7B9BFA3E-12AC-695B-ADC8-0306FD74BC6F}"/>
              </a:ext>
            </a:extLst>
          </p:cNvPr>
          <p:cNvSpPr txBox="1"/>
          <p:nvPr/>
        </p:nvSpPr>
        <p:spPr>
          <a:xfrm>
            <a:off x="3863752" y="5550800"/>
            <a:ext cx="3600400" cy="707886"/>
          </a:xfrm>
          <a:prstGeom prst="rect">
            <a:avLst/>
          </a:prstGeom>
          <a:solidFill>
            <a:schemeClr val="accent2"/>
          </a:solidFill>
        </p:spPr>
        <p:txBody>
          <a:bodyPr wrap="square" rtlCol="0">
            <a:spAutoFit/>
          </a:bodyPr>
          <a:lstStyle/>
          <a:p>
            <a:r>
              <a:rPr lang="sv-SE" sz="2000" dirty="0">
                <a:solidFill>
                  <a:schemeClr val="bg1"/>
                </a:solidFill>
              </a:rPr>
              <a:t>Många produkter ingår inte i de med centralt kostnadsställe</a:t>
            </a:r>
          </a:p>
        </p:txBody>
      </p:sp>
    </p:spTree>
    <p:extLst>
      <p:ext uri="{BB962C8B-B14F-4D97-AF65-F5344CB8AC3E}">
        <p14:creationId xmlns:p14="http://schemas.microsoft.com/office/powerpoint/2010/main" val="41793176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4"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7076D-B967-D88D-2B9D-8C0A3FB8ECAE}"/>
            </a:ext>
          </a:extLst>
        </p:cNvPr>
        <p:cNvGrpSpPr/>
        <p:nvPr/>
      </p:nvGrpSpPr>
      <p:grpSpPr>
        <a:xfrm>
          <a:off x="0" y="0"/>
          <a:ext cx="0" cy="0"/>
          <a:chOff x="0" y="0"/>
          <a:chExt cx="0" cy="0"/>
        </a:xfrm>
      </p:grpSpPr>
      <p:pic>
        <p:nvPicPr>
          <p:cNvPr id="8" name="Platshållare för innehåll 7">
            <a:extLst>
              <a:ext uri="{FF2B5EF4-FFF2-40B4-BE49-F238E27FC236}">
                <a16:creationId xmlns:a16="http://schemas.microsoft.com/office/drawing/2014/main" id="{BEE0B88D-DFA1-1143-CA56-D8FED17B2832}"/>
              </a:ext>
            </a:extLst>
          </p:cNvPr>
          <p:cNvPicPr>
            <a:picLocks noGrp="1" noChangeAspect="1"/>
          </p:cNvPicPr>
          <p:nvPr>
            <p:ph idx="13"/>
          </p:nvPr>
        </p:nvPicPr>
        <p:blipFill>
          <a:blip r:embed="rId2"/>
          <a:stretch>
            <a:fillRect/>
          </a:stretch>
        </p:blipFill>
        <p:spPr>
          <a:xfrm>
            <a:off x="4079525" y="2009827"/>
            <a:ext cx="1541235" cy="1146967"/>
          </a:xfrm>
          <a:prstGeom prst="rect">
            <a:avLst/>
          </a:prstGeom>
        </p:spPr>
      </p:pic>
      <p:sp>
        <p:nvSpPr>
          <p:cNvPr id="3" name="Rubrik 2">
            <a:extLst>
              <a:ext uri="{FF2B5EF4-FFF2-40B4-BE49-F238E27FC236}">
                <a16:creationId xmlns:a16="http://schemas.microsoft.com/office/drawing/2014/main" id="{F2567ECF-E83B-2E28-0DF6-B2DADDEA5E78}"/>
              </a:ext>
            </a:extLst>
          </p:cNvPr>
          <p:cNvSpPr>
            <a:spLocks noGrp="1"/>
          </p:cNvSpPr>
          <p:nvPr>
            <p:ph type="title"/>
          </p:nvPr>
        </p:nvSpPr>
        <p:spPr/>
        <p:txBody>
          <a:bodyPr/>
          <a:lstStyle/>
          <a:p>
            <a:r>
              <a:rPr lang="sv-SE"/>
              <a:t>Exempelpatient 2</a:t>
            </a:r>
          </a:p>
        </p:txBody>
      </p:sp>
      <p:pic>
        <p:nvPicPr>
          <p:cNvPr id="16" name="Bildobjekt 15">
            <a:extLst>
              <a:ext uri="{FF2B5EF4-FFF2-40B4-BE49-F238E27FC236}">
                <a16:creationId xmlns:a16="http://schemas.microsoft.com/office/drawing/2014/main" id="{9E49A39A-BFBB-FFE6-85A3-EFFD900B1FA2}"/>
              </a:ext>
            </a:extLst>
          </p:cNvPr>
          <p:cNvPicPr>
            <a:picLocks noChangeAspect="1"/>
          </p:cNvPicPr>
          <p:nvPr/>
        </p:nvPicPr>
        <p:blipFill>
          <a:blip r:embed="rId3"/>
          <a:stretch>
            <a:fillRect/>
          </a:stretch>
        </p:blipFill>
        <p:spPr>
          <a:xfrm>
            <a:off x="695400" y="2048439"/>
            <a:ext cx="1574806" cy="1592113"/>
          </a:xfrm>
          <a:prstGeom prst="rect">
            <a:avLst/>
          </a:prstGeom>
        </p:spPr>
      </p:pic>
      <p:pic>
        <p:nvPicPr>
          <p:cNvPr id="17" name="Platshållare för innehåll 7">
            <a:extLst>
              <a:ext uri="{FF2B5EF4-FFF2-40B4-BE49-F238E27FC236}">
                <a16:creationId xmlns:a16="http://schemas.microsoft.com/office/drawing/2014/main" id="{918BDDF2-E385-478D-2345-6B3B817D8228}"/>
              </a:ext>
            </a:extLst>
          </p:cNvPr>
          <p:cNvPicPr>
            <a:picLocks noChangeAspect="1"/>
          </p:cNvPicPr>
          <p:nvPr/>
        </p:nvPicPr>
        <p:blipFill>
          <a:blip r:embed="rId2"/>
          <a:stretch>
            <a:fillRect/>
          </a:stretch>
        </p:blipFill>
        <p:spPr>
          <a:xfrm>
            <a:off x="5715534" y="1725548"/>
            <a:ext cx="1460586" cy="1086949"/>
          </a:xfrm>
          <a:prstGeom prst="rect">
            <a:avLst/>
          </a:prstGeom>
        </p:spPr>
      </p:pic>
      <p:sp>
        <p:nvSpPr>
          <p:cNvPr id="19" name="textruta 18">
            <a:extLst>
              <a:ext uri="{FF2B5EF4-FFF2-40B4-BE49-F238E27FC236}">
                <a16:creationId xmlns:a16="http://schemas.microsoft.com/office/drawing/2014/main" id="{9FB269C4-6089-9AFB-312D-732DB016832F}"/>
              </a:ext>
            </a:extLst>
          </p:cNvPr>
          <p:cNvSpPr txBox="1"/>
          <p:nvPr/>
        </p:nvSpPr>
        <p:spPr>
          <a:xfrm>
            <a:off x="767408" y="4233282"/>
            <a:ext cx="2311851" cy="707886"/>
          </a:xfrm>
          <a:prstGeom prst="rect">
            <a:avLst/>
          </a:prstGeom>
          <a:solidFill>
            <a:schemeClr val="bg2"/>
          </a:solidFill>
        </p:spPr>
        <p:txBody>
          <a:bodyPr wrap="none" rtlCol="0">
            <a:spAutoFit/>
          </a:bodyPr>
          <a:lstStyle/>
          <a:p>
            <a:r>
              <a:rPr lang="sv-SE" sz="2000" b="1"/>
              <a:t>Antal hjälpmedel:</a:t>
            </a:r>
          </a:p>
          <a:p>
            <a:r>
              <a:rPr lang="sv-SE" sz="2000" b="1"/>
              <a:t>58 st </a:t>
            </a:r>
            <a:endParaRPr lang="sv-SE" sz="2000" b="1" dirty="0"/>
          </a:p>
        </p:txBody>
      </p:sp>
      <p:sp>
        <p:nvSpPr>
          <p:cNvPr id="20" name="textruta 19">
            <a:extLst>
              <a:ext uri="{FF2B5EF4-FFF2-40B4-BE49-F238E27FC236}">
                <a16:creationId xmlns:a16="http://schemas.microsoft.com/office/drawing/2014/main" id="{FE899FA6-DEB8-AB37-8175-E4877C405EC4}"/>
              </a:ext>
            </a:extLst>
          </p:cNvPr>
          <p:cNvSpPr txBox="1"/>
          <p:nvPr/>
        </p:nvSpPr>
        <p:spPr>
          <a:xfrm>
            <a:off x="4142085" y="4274689"/>
            <a:ext cx="3106043" cy="707886"/>
          </a:xfrm>
          <a:prstGeom prst="rect">
            <a:avLst/>
          </a:prstGeom>
          <a:solidFill>
            <a:schemeClr val="bg2"/>
          </a:solidFill>
        </p:spPr>
        <p:txBody>
          <a:bodyPr wrap="none" rtlCol="0">
            <a:spAutoFit/>
          </a:bodyPr>
          <a:lstStyle/>
          <a:p>
            <a:r>
              <a:rPr lang="sv-SE" sz="2000" b="1"/>
              <a:t>Kostnad före förändring</a:t>
            </a:r>
          </a:p>
          <a:p>
            <a:r>
              <a:rPr lang="sv-SE" sz="2000" b="1"/>
              <a:t>14 300 kr/månad</a:t>
            </a:r>
            <a:endParaRPr lang="sv-SE" sz="2000" b="1" dirty="0"/>
          </a:p>
        </p:txBody>
      </p:sp>
      <p:pic>
        <p:nvPicPr>
          <p:cNvPr id="22" name="Bildobjekt 21">
            <a:extLst>
              <a:ext uri="{FF2B5EF4-FFF2-40B4-BE49-F238E27FC236}">
                <a16:creationId xmlns:a16="http://schemas.microsoft.com/office/drawing/2014/main" id="{A1F84F32-D3C4-E765-E548-3D63698CEF94}"/>
              </a:ext>
            </a:extLst>
          </p:cNvPr>
          <p:cNvPicPr>
            <a:picLocks noChangeAspect="1"/>
          </p:cNvPicPr>
          <p:nvPr/>
        </p:nvPicPr>
        <p:blipFill>
          <a:blip r:embed="rId2"/>
          <a:stretch>
            <a:fillRect/>
          </a:stretch>
        </p:blipFill>
        <p:spPr>
          <a:xfrm>
            <a:off x="9177548" y="2101024"/>
            <a:ext cx="1296144" cy="964574"/>
          </a:xfrm>
          <a:prstGeom prst="rect">
            <a:avLst/>
          </a:prstGeom>
        </p:spPr>
      </p:pic>
      <p:sp>
        <p:nvSpPr>
          <p:cNvPr id="24" name="textruta 23">
            <a:extLst>
              <a:ext uri="{FF2B5EF4-FFF2-40B4-BE49-F238E27FC236}">
                <a16:creationId xmlns:a16="http://schemas.microsoft.com/office/drawing/2014/main" id="{58E587A2-3062-00C7-B2B6-412BFE82FA37}"/>
              </a:ext>
            </a:extLst>
          </p:cNvPr>
          <p:cNvSpPr txBox="1"/>
          <p:nvPr/>
        </p:nvSpPr>
        <p:spPr>
          <a:xfrm>
            <a:off x="8544272" y="4274689"/>
            <a:ext cx="3192669" cy="707886"/>
          </a:xfrm>
          <a:prstGeom prst="rect">
            <a:avLst/>
          </a:prstGeom>
          <a:solidFill>
            <a:schemeClr val="bg2"/>
          </a:solidFill>
        </p:spPr>
        <p:txBody>
          <a:bodyPr wrap="none" rtlCol="0">
            <a:spAutoFit/>
          </a:bodyPr>
          <a:lstStyle/>
          <a:p>
            <a:r>
              <a:rPr lang="sv-SE" sz="2000" b="1"/>
              <a:t>Kostnad efter förändring</a:t>
            </a:r>
          </a:p>
          <a:p>
            <a:r>
              <a:rPr lang="sv-SE" sz="2000" b="1"/>
              <a:t>6342 kr/månad</a:t>
            </a:r>
            <a:endParaRPr lang="sv-SE" sz="2000" b="1" dirty="0"/>
          </a:p>
        </p:txBody>
      </p:sp>
      <p:sp>
        <p:nvSpPr>
          <p:cNvPr id="4" name="textruta 3">
            <a:extLst>
              <a:ext uri="{FF2B5EF4-FFF2-40B4-BE49-F238E27FC236}">
                <a16:creationId xmlns:a16="http://schemas.microsoft.com/office/drawing/2014/main" id="{06F24774-C01F-1D8A-7569-51176EF8A972}"/>
              </a:ext>
            </a:extLst>
          </p:cNvPr>
          <p:cNvSpPr txBox="1"/>
          <p:nvPr/>
        </p:nvSpPr>
        <p:spPr>
          <a:xfrm>
            <a:off x="3791744" y="5638590"/>
            <a:ext cx="3672408" cy="707886"/>
          </a:xfrm>
          <a:prstGeom prst="rect">
            <a:avLst/>
          </a:prstGeom>
          <a:solidFill>
            <a:schemeClr val="accent2"/>
          </a:solidFill>
        </p:spPr>
        <p:txBody>
          <a:bodyPr wrap="square" rtlCol="0">
            <a:spAutoFit/>
          </a:bodyPr>
          <a:lstStyle/>
          <a:p>
            <a:r>
              <a:rPr lang="sv-SE" sz="2000" dirty="0">
                <a:solidFill>
                  <a:schemeClr val="bg1"/>
                </a:solidFill>
              </a:rPr>
              <a:t>Flera produkter med hög månadskostnad </a:t>
            </a:r>
            <a:r>
              <a:rPr lang="sv-SE" sz="2000">
                <a:solidFill>
                  <a:schemeClr val="bg1"/>
                </a:solidFill>
              </a:rPr>
              <a:t>inkluderade.</a:t>
            </a:r>
            <a:endParaRPr lang="sv-SE" sz="2000" dirty="0">
              <a:solidFill>
                <a:schemeClr val="bg1"/>
              </a:solidFill>
            </a:endParaRPr>
          </a:p>
        </p:txBody>
      </p:sp>
      <p:pic>
        <p:nvPicPr>
          <p:cNvPr id="5" name="Platshållare för innehåll 7">
            <a:extLst>
              <a:ext uri="{FF2B5EF4-FFF2-40B4-BE49-F238E27FC236}">
                <a16:creationId xmlns:a16="http://schemas.microsoft.com/office/drawing/2014/main" id="{807B1D04-A106-31D4-12DD-33BA1BAAC25E}"/>
              </a:ext>
            </a:extLst>
          </p:cNvPr>
          <p:cNvPicPr>
            <a:picLocks noChangeAspect="1"/>
          </p:cNvPicPr>
          <p:nvPr/>
        </p:nvPicPr>
        <p:blipFill>
          <a:blip r:embed="rId2"/>
          <a:stretch>
            <a:fillRect/>
          </a:stretch>
        </p:blipFill>
        <p:spPr>
          <a:xfrm>
            <a:off x="4985241" y="2827970"/>
            <a:ext cx="1460586" cy="1086949"/>
          </a:xfrm>
          <a:prstGeom prst="rect">
            <a:avLst/>
          </a:prstGeom>
        </p:spPr>
      </p:pic>
    </p:spTree>
    <p:extLst>
      <p:ext uri="{BB962C8B-B14F-4D97-AF65-F5344CB8AC3E}">
        <p14:creationId xmlns:p14="http://schemas.microsoft.com/office/powerpoint/2010/main" val="422685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4"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279553E-F818-6B16-9E62-21894666B9A8}"/>
              </a:ext>
            </a:extLst>
          </p:cNvPr>
          <p:cNvSpPr>
            <a:spLocks noGrp="1"/>
          </p:cNvSpPr>
          <p:nvPr>
            <p:ph type="title"/>
          </p:nvPr>
        </p:nvSpPr>
        <p:spPr/>
        <p:txBody>
          <a:bodyPr anchor="t">
            <a:normAutofit/>
          </a:bodyPr>
          <a:lstStyle/>
          <a:p>
            <a:r>
              <a:rPr lang="sv-SE"/>
              <a:t>För- </a:t>
            </a:r>
            <a:r>
              <a:rPr lang="sv-SE" dirty="0"/>
              <a:t>och nackdelar med lösningen</a:t>
            </a:r>
          </a:p>
        </p:txBody>
      </p:sp>
      <p:sp>
        <p:nvSpPr>
          <p:cNvPr id="3" name="Platshållare för innehåll 2">
            <a:extLst>
              <a:ext uri="{FF2B5EF4-FFF2-40B4-BE49-F238E27FC236}">
                <a16:creationId xmlns:a16="http://schemas.microsoft.com/office/drawing/2014/main" id="{1DE73CE6-5E5D-532D-AFBE-EC9BDD6944F9}"/>
              </a:ext>
            </a:extLst>
          </p:cNvPr>
          <p:cNvSpPr>
            <a:spLocks noGrp="1"/>
          </p:cNvSpPr>
          <p:nvPr>
            <p:ph sz="quarter" idx="10"/>
          </p:nvPr>
        </p:nvSpPr>
        <p:spPr/>
        <p:txBody>
          <a:bodyPr>
            <a:normAutofit lnSpcReduction="10000"/>
          </a:bodyPr>
          <a:lstStyle/>
          <a:p>
            <a:r>
              <a:rPr lang="sv-SE" b="1" dirty="0"/>
              <a:t>Fördelar:</a:t>
            </a:r>
          </a:p>
          <a:p>
            <a:pPr marL="342900" indent="-342900">
              <a:buFont typeface="Arial" panose="020B0604020202020204" pitchFamily="34" charset="0"/>
              <a:buChar char="•"/>
            </a:pPr>
            <a:r>
              <a:rPr lang="sv-SE" dirty="0"/>
              <a:t>Minskad risk att förskrivning inte sker alls pga. oro för </a:t>
            </a:r>
            <a:r>
              <a:rPr lang="sv-SE"/>
              <a:t>kostnaderna.</a:t>
            </a:r>
          </a:p>
          <a:p>
            <a:pPr marL="342900" indent="-342900">
              <a:buFont typeface="Arial" panose="020B0604020202020204" pitchFamily="34" charset="0"/>
              <a:buChar char="•"/>
            </a:pPr>
            <a:r>
              <a:rPr lang="sv-SE"/>
              <a:t>Lättare övergång mellan barn (BUH)- vuxen (PV)</a:t>
            </a:r>
            <a:endParaRPr lang="sv-SE" dirty="0"/>
          </a:p>
          <a:p>
            <a:pPr marL="342900" indent="-342900">
              <a:buFont typeface="Arial" panose="020B0604020202020204" pitchFamily="34" charset="0"/>
              <a:buChar char="•"/>
            </a:pPr>
            <a:r>
              <a:rPr lang="sv-SE" dirty="0"/>
              <a:t>Minskad risk för ojämlik förskrivning i länet eller mellan privat/offentlig aktör</a:t>
            </a:r>
          </a:p>
          <a:p>
            <a:pPr marL="342900" indent="-342900">
              <a:buFont typeface="Arial" panose="020B0604020202020204" pitchFamily="34" charset="0"/>
              <a:buChar char="•"/>
            </a:pPr>
            <a:r>
              <a:rPr lang="sv-SE" dirty="0"/>
              <a:t>Få produkter för förskrivare att ha speciell hantering för.</a:t>
            </a:r>
          </a:p>
          <a:p>
            <a:pPr marL="342900" indent="-342900">
              <a:buFont typeface="Arial" panose="020B0604020202020204" pitchFamily="34" charset="0"/>
              <a:buChar char="•"/>
            </a:pPr>
            <a:endParaRPr lang="sv-SE" dirty="0"/>
          </a:p>
          <a:p>
            <a:r>
              <a:rPr lang="sv-SE" b="1" dirty="0"/>
              <a:t>Nackdelar:</a:t>
            </a:r>
          </a:p>
          <a:p>
            <a:pPr marL="342900" indent="-342900">
              <a:buFont typeface="Arial" panose="020B0604020202020204" pitchFamily="34" charset="0"/>
              <a:buChar char="•"/>
            </a:pPr>
            <a:r>
              <a:rPr lang="sv-SE" dirty="0"/>
              <a:t>Incitamentet för uppföljning minskar då kostnaden ligger centralt och inte syns för hälsocentralen.</a:t>
            </a:r>
          </a:p>
          <a:p>
            <a:pPr marL="342900" indent="-342900">
              <a:buFont typeface="Arial" panose="020B0604020202020204" pitchFamily="34" charset="0"/>
              <a:buChar char="•"/>
            </a:pPr>
            <a:r>
              <a:rPr lang="sv-SE" dirty="0"/>
              <a:t>Med få produkter som är inkluderade i det centrala kostnadsstället så minskar vinsterna/hälsocentral – stora volymer av billigare produkter ger ändå höga kostnader.</a:t>
            </a:r>
          </a:p>
          <a:p>
            <a:pPr marL="342900" indent="-342900">
              <a:buFont typeface="Arial" panose="020B0604020202020204" pitchFamily="34" charset="0"/>
              <a:buChar char="•"/>
            </a:pPr>
            <a:endParaRPr lang="sv-SE" dirty="0"/>
          </a:p>
          <a:p>
            <a:endParaRPr lang="sv-SE" dirty="0"/>
          </a:p>
        </p:txBody>
      </p:sp>
    </p:spTree>
    <p:extLst>
      <p:ext uri="{BB962C8B-B14F-4D97-AF65-F5344CB8AC3E}">
        <p14:creationId xmlns:p14="http://schemas.microsoft.com/office/powerpoint/2010/main" val="324071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33B6F43F-2474-D336-709C-90A8E55E4B0D}"/>
              </a:ext>
            </a:extLst>
          </p:cNvPr>
          <p:cNvGraphicFramePr/>
          <p:nvPr/>
        </p:nvGraphicFramePr>
        <p:xfrm>
          <a:off x="695400" y="18107"/>
          <a:ext cx="9433048" cy="46985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ubrik 3">
            <a:extLst>
              <a:ext uri="{FF2B5EF4-FFF2-40B4-BE49-F238E27FC236}">
                <a16:creationId xmlns:a16="http://schemas.microsoft.com/office/drawing/2014/main" id="{0075B5A1-D091-429A-27D4-089D22EE3D92}"/>
              </a:ext>
            </a:extLst>
          </p:cNvPr>
          <p:cNvSpPr>
            <a:spLocks noGrp="1"/>
          </p:cNvSpPr>
          <p:nvPr>
            <p:ph type="title"/>
          </p:nvPr>
        </p:nvSpPr>
        <p:spPr/>
        <p:txBody>
          <a:bodyPr/>
          <a:lstStyle/>
          <a:p>
            <a:r>
              <a:rPr lang="sv-SE"/>
              <a:t>Praktisk hantering för förskrivare</a:t>
            </a:r>
            <a:endParaRPr lang="sv-SE" dirty="0"/>
          </a:p>
        </p:txBody>
      </p:sp>
      <p:sp>
        <p:nvSpPr>
          <p:cNvPr id="3" name="Platshållare för text 2">
            <a:extLst>
              <a:ext uri="{FF2B5EF4-FFF2-40B4-BE49-F238E27FC236}">
                <a16:creationId xmlns:a16="http://schemas.microsoft.com/office/drawing/2014/main" id="{02FEFDB0-5A8A-2CDD-AE54-3B881A62079B}"/>
              </a:ext>
            </a:extLst>
          </p:cNvPr>
          <p:cNvSpPr>
            <a:spLocks noGrp="1"/>
          </p:cNvSpPr>
          <p:nvPr>
            <p:ph sz="quarter" idx="10"/>
          </p:nvPr>
        </p:nvSpPr>
        <p:spPr>
          <a:xfrm>
            <a:off x="485775" y="3645024"/>
            <a:ext cx="9267475" cy="2592288"/>
          </a:xfrm>
        </p:spPr>
        <p:txBody>
          <a:bodyPr>
            <a:normAutofit lnSpcReduction="10000"/>
          </a:bodyPr>
          <a:lstStyle/>
          <a:p>
            <a:pPr marL="342900" indent="-342900">
              <a:buFont typeface="Arial" panose="020B0604020202020204" pitchFamily="34" charset="0"/>
              <a:buChar char="•"/>
            </a:pPr>
            <a:r>
              <a:rPr lang="sv-SE"/>
              <a:t>Förskrivarna initierar byte av betalare i systemet.</a:t>
            </a:r>
          </a:p>
          <a:p>
            <a:pPr marL="342900" indent="-342900">
              <a:buFont typeface="Arial" panose="020B0604020202020204" pitchFamily="34" charset="0"/>
              <a:buChar char="•"/>
            </a:pPr>
            <a:endParaRPr lang="sv-SE"/>
          </a:p>
          <a:p>
            <a:pPr marL="342900" indent="-342900">
              <a:buFont typeface="Arial" panose="020B0604020202020204" pitchFamily="34" charset="0"/>
              <a:buChar char="•"/>
            </a:pPr>
            <a:r>
              <a:rPr lang="sv-SE"/>
              <a:t>Befintligt </a:t>
            </a:r>
            <a:r>
              <a:rPr lang="sv-SE" dirty="0"/>
              <a:t>kostnadsställe (8455) som är kopplat mot hälsocentraler med utökat uppdrag för flerfunktionsteamen </a:t>
            </a:r>
            <a:r>
              <a:rPr lang="sv-SE"/>
              <a:t>blir kvar</a:t>
            </a:r>
          </a:p>
          <a:p>
            <a:pPr marL="342900" indent="-342900">
              <a:buFont typeface="Arial" panose="020B0604020202020204" pitchFamily="34" charset="0"/>
              <a:buChar char="•"/>
            </a:pPr>
            <a:endParaRPr lang="sv-SE"/>
          </a:p>
          <a:p>
            <a:pPr marL="342900" indent="-342900">
              <a:buFont typeface="Arial" panose="020B0604020202020204" pitchFamily="34" charset="0"/>
              <a:buChar char="•"/>
            </a:pPr>
            <a:r>
              <a:rPr lang="sv-SE"/>
              <a:t>Mer praktisk information till förskrivare kommer via Hjälpmedel SAM och samordnare - hjälpmedel</a:t>
            </a:r>
            <a:endParaRPr lang="sv-SE" dirty="0"/>
          </a:p>
        </p:txBody>
      </p:sp>
    </p:spTree>
    <p:extLst>
      <p:ext uri="{BB962C8B-B14F-4D97-AF65-F5344CB8AC3E}">
        <p14:creationId xmlns:p14="http://schemas.microsoft.com/office/powerpoint/2010/main" val="88760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Underrubrik 4">
            <a:extLst>
              <a:ext uri="{FF2B5EF4-FFF2-40B4-BE49-F238E27FC236}">
                <a16:creationId xmlns:a16="http://schemas.microsoft.com/office/drawing/2014/main" id="{E28515B8-3B4C-9FC4-341F-1AB4829C4B7E}"/>
              </a:ext>
            </a:extLst>
          </p:cNvPr>
          <p:cNvSpPr>
            <a:spLocks noGrp="1"/>
          </p:cNvSpPr>
          <p:nvPr>
            <p:ph type="subTitle" idx="1"/>
          </p:nvPr>
        </p:nvSpPr>
        <p:spPr/>
        <p:txBody>
          <a:bodyPr/>
          <a:lstStyle/>
          <a:p>
            <a:endParaRPr lang="sv-SE"/>
          </a:p>
        </p:txBody>
      </p:sp>
      <p:sp>
        <p:nvSpPr>
          <p:cNvPr id="4" name="Rubrik 3">
            <a:extLst>
              <a:ext uri="{FF2B5EF4-FFF2-40B4-BE49-F238E27FC236}">
                <a16:creationId xmlns:a16="http://schemas.microsoft.com/office/drawing/2014/main" id="{876D30D5-ADB0-59BE-A7E4-98BCBB5FB06C}"/>
              </a:ext>
            </a:extLst>
          </p:cNvPr>
          <p:cNvSpPr>
            <a:spLocks noGrp="1"/>
          </p:cNvSpPr>
          <p:nvPr>
            <p:ph type="ctrTitle"/>
          </p:nvPr>
        </p:nvSpPr>
        <p:spPr/>
        <p:txBody>
          <a:bodyPr/>
          <a:lstStyle/>
          <a:p>
            <a:r>
              <a:rPr lang="sv-SE" dirty="0"/>
              <a:t>Ekonomi</a:t>
            </a:r>
          </a:p>
        </p:txBody>
      </p:sp>
    </p:spTree>
    <p:extLst>
      <p:ext uri="{BB962C8B-B14F-4D97-AF65-F5344CB8AC3E}">
        <p14:creationId xmlns:p14="http://schemas.microsoft.com/office/powerpoint/2010/main" val="38990518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ruta 6">
            <a:extLst>
              <a:ext uri="{FF2B5EF4-FFF2-40B4-BE49-F238E27FC236}">
                <a16:creationId xmlns:a16="http://schemas.microsoft.com/office/drawing/2014/main" id="{E9191AB7-ACD2-79F7-C4F5-EB8F796F7206}"/>
              </a:ext>
            </a:extLst>
          </p:cNvPr>
          <p:cNvSpPr txBox="1"/>
          <p:nvPr/>
        </p:nvSpPr>
        <p:spPr>
          <a:xfrm>
            <a:off x="6342063" y="2276872"/>
            <a:ext cx="5364161" cy="4090590"/>
          </a:xfrm>
          <a:prstGeom prst="rect">
            <a:avLst/>
          </a:prstGeom>
        </p:spPr>
        <p:txBody>
          <a:bodyPr vert="horz" lIns="91438" tIns="45719" rIns="91438" bIns="45719" rtlCol="0">
            <a:normAutofit/>
          </a:bodyPr>
          <a:lstStyle/>
          <a:p>
            <a:pPr>
              <a:spcBef>
                <a:spcPts val="600"/>
              </a:spcBef>
              <a:defRPr/>
            </a:pPr>
            <a:r>
              <a:rPr lang="sv-SE" sz="2200" b="1" kern="1200" dirty="0">
                <a:latin typeface="+mn-lt"/>
                <a:ea typeface="+mn-ea"/>
                <a:cs typeface="+mn-cs"/>
              </a:rPr>
              <a:t>Ramjustering Läkemedel:</a:t>
            </a:r>
          </a:p>
          <a:p>
            <a:pPr marL="182558" indent="-182558">
              <a:spcBef>
                <a:spcPts val="600"/>
              </a:spcBef>
              <a:buFont typeface="Arial" panose="020B0604020202020204" pitchFamily="34" charset="0"/>
              <a:buChar char="•"/>
              <a:defRPr/>
            </a:pPr>
            <a:r>
              <a:rPr lang="sv-SE" sz="2200" kern="1200" dirty="0">
                <a:latin typeface="+mn-lt"/>
                <a:ea typeface="+mn-ea"/>
                <a:cs typeface="+mn-cs"/>
              </a:rPr>
              <a:t>Regionen får 57 mnkr mindre i statsbidrag gällande läkemedelsförmånen, varav 17 mnkr avser Primärvården.</a:t>
            </a:r>
          </a:p>
          <a:p>
            <a:pPr marL="342900" indent="-342900">
              <a:spcBef>
                <a:spcPts val="600"/>
              </a:spcBef>
              <a:buFont typeface="Wingdings" panose="05000000000000000000" pitchFamily="2" charset="2"/>
              <a:buChar char="Ø"/>
              <a:defRPr/>
            </a:pPr>
            <a:r>
              <a:rPr lang="sv-SE" sz="2200" dirty="0"/>
              <a:t>Höjt högkostnadsskydd</a:t>
            </a:r>
          </a:p>
          <a:p>
            <a:pPr marL="342900" indent="-342900">
              <a:spcBef>
                <a:spcPts val="600"/>
              </a:spcBef>
              <a:buFont typeface="Wingdings" panose="05000000000000000000" pitchFamily="2" charset="2"/>
              <a:buChar char="Ø"/>
              <a:defRPr/>
            </a:pPr>
            <a:r>
              <a:rPr lang="sv-SE" sz="2200" dirty="0"/>
              <a:t>P</a:t>
            </a:r>
            <a:r>
              <a:rPr lang="sv-SE" sz="2200" kern="1200" dirty="0">
                <a:latin typeface="+mn-lt"/>
                <a:ea typeface="+mn-ea"/>
                <a:cs typeface="+mn-cs"/>
              </a:rPr>
              <a:t>atent som går ut bl.a. </a:t>
            </a:r>
            <a:r>
              <a:rPr lang="sv-SE" sz="2200" dirty="0"/>
              <a:t>NOAK-, </a:t>
            </a:r>
            <a:r>
              <a:rPr lang="sv-SE" sz="2200" kern="1200" dirty="0" err="1">
                <a:latin typeface="+mn-lt"/>
                <a:ea typeface="+mn-ea"/>
                <a:cs typeface="+mn-cs"/>
              </a:rPr>
              <a:t>adhd</a:t>
            </a:r>
            <a:r>
              <a:rPr lang="sv-SE" sz="2200" kern="1200" dirty="0">
                <a:latin typeface="+mn-lt"/>
                <a:ea typeface="+mn-ea"/>
                <a:cs typeface="+mn-cs"/>
              </a:rPr>
              <a:t>-, diabetes- och hjärtsviktsläkemedel</a:t>
            </a:r>
          </a:p>
          <a:p>
            <a:pPr marL="342900" indent="-342900">
              <a:spcBef>
                <a:spcPts val="600"/>
              </a:spcBef>
              <a:buFont typeface="Wingdings" panose="05000000000000000000" pitchFamily="2" charset="2"/>
              <a:buChar char="Ø"/>
              <a:defRPr/>
            </a:pPr>
            <a:endParaRPr lang="sv-SE" sz="2200" kern="1200" dirty="0">
              <a:latin typeface="+mn-lt"/>
              <a:ea typeface="+mn-ea"/>
              <a:cs typeface="+mn-cs"/>
            </a:endParaRPr>
          </a:p>
          <a:p>
            <a:pPr marL="182558" indent="-182558">
              <a:spcBef>
                <a:spcPts val="600"/>
              </a:spcBef>
              <a:buFont typeface="Arial" panose="020B0604020202020204" pitchFamily="34" charset="0"/>
              <a:buChar char="•"/>
              <a:defRPr/>
            </a:pPr>
            <a:endParaRPr lang="sv-SE" sz="2200" kern="1200" dirty="0">
              <a:latin typeface="+mn-lt"/>
              <a:ea typeface="+mn-ea"/>
              <a:cs typeface="+mn-cs"/>
            </a:endParaRPr>
          </a:p>
          <a:p>
            <a:pPr>
              <a:spcBef>
                <a:spcPts val="600"/>
              </a:spcBef>
              <a:defRPr/>
            </a:pPr>
            <a:endParaRPr lang="sv-SE" sz="2200" kern="1200" dirty="0">
              <a:latin typeface="+mn-lt"/>
              <a:ea typeface="+mn-ea"/>
              <a:cs typeface="+mn-cs"/>
            </a:endParaRPr>
          </a:p>
        </p:txBody>
      </p:sp>
      <p:sp>
        <p:nvSpPr>
          <p:cNvPr id="3" name="Platshållare för text 2">
            <a:extLst>
              <a:ext uri="{FF2B5EF4-FFF2-40B4-BE49-F238E27FC236}">
                <a16:creationId xmlns:a16="http://schemas.microsoft.com/office/drawing/2014/main" id="{1ECEDB45-D251-75B6-5EAE-3DB1EBD9C204}"/>
              </a:ext>
            </a:extLst>
          </p:cNvPr>
          <p:cNvSpPr>
            <a:spLocks noGrp="1"/>
          </p:cNvSpPr>
          <p:nvPr>
            <p:ph type="title"/>
          </p:nvPr>
        </p:nvSpPr>
        <p:spPr>
          <a:xfrm>
            <a:off x="485775" y="490539"/>
            <a:ext cx="11236147" cy="646329"/>
          </a:xfrm>
        </p:spPr>
        <p:txBody>
          <a:bodyPr vert="horz" wrap="square" lIns="91438" tIns="45719" rIns="91438" bIns="45719" rtlCol="0" anchor="t" anchorCtr="0">
            <a:normAutofit/>
          </a:bodyPr>
          <a:lstStyle/>
          <a:p>
            <a:r>
              <a:rPr lang="sv-SE" b="1" kern="1200" dirty="0">
                <a:latin typeface="+mj-lt"/>
                <a:ea typeface="+mj-ea"/>
                <a:cs typeface="+mj-cs"/>
              </a:rPr>
              <a:t>Preliminär Budget 2027 Hälsoval</a:t>
            </a:r>
          </a:p>
        </p:txBody>
      </p:sp>
      <p:graphicFrame>
        <p:nvGraphicFramePr>
          <p:cNvPr id="5" name="Tabell 4">
            <a:extLst>
              <a:ext uri="{FF2B5EF4-FFF2-40B4-BE49-F238E27FC236}">
                <a16:creationId xmlns:a16="http://schemas.microsoft.com/office/drawing/2014/main" id="{5C27A077-27B3-6DDF-CC4D-9D4EAD454DE7}"/>
              </a:ext>
            </a:extLst>
          </p:cNvPr>
          <p:cNvGraphicFramePr>
            <a:graphicFrameLocks noGrp="1"/>
          </p:cNvGraphicFramePr>
          <p:nvPr/>
        </p:nvGraphicFramePr>
        <p:xfrm>
          <a:off x="191344" y="1700808"/>
          <a:ext cx="5484456" cy="4090593"/>
        </p:xfrm>
        <a:graphic>
          <a:graphicData uri="http://schemas.openxmlformats.org/drawingml/2006/table">
            <a:tbl>
              <a:tblPr firstRow="1" bandRow="1">
                <a:tableStyleId>{5C22544A-7EE6-4342-B048-85BDC9FD1C3A}</a:tableStyleId>
              </a:tblPr>
              <a:tblGrid>
                <a:gridCol w="3456384">
                  <a:extLst>
                    <a:ext uri="{9D8B030D-6E8A-4147-A177-3AD203B41FA5}">
                      <a16:colId xmlns:a16="http://schemas.microsoft.com/office/drawing/2014/main" val="2888301820"/>
                    </a:ext>
                  </a:extLst>
                </a:gridCol>
                <a:gridCol w="2028072">
                  <a:extLst>
                    <a:ext uri="{9D8B030D-6E8A-4147-A177-3AD203B41FA5}">
                      <a16:colId xmlns:a16="http://schemas.microsoft.com/office/drawing/2014/main" val="1306604758"/>
                    </a:ext>
                  </a:extLst>
                </a:gridCol>
              </a:tblGrid>
              <a:tr h="675537">
                <a:tc>
                  <a:txBody>
                    <a:bodyPr/>
                    <a:lstStyle/>
                    <a:p>
                      <a:endParaRPr lang="sv-SE" sz="2700"/>
                    </a:p>
                  </a:txBody>
                  <a:tcPr marL="129358" marR="129358" marT="64679" marB="64679"/>
                </a:tc>
                <a:tc>
                  <a:txBody>
                    <a:bodyPr/>
                    <a:lstStyle/>
                    <a:p>
                      <a:endParaRPr lang="sv-SE" sz="2700"/>
                    </a:p>
                  </a:txBody>
                  <a:tcPr marL="129358" marR="129358" marT="64679" marB="64679"/>
                </a:tc>
                <a:extLst>
                  <a:ext uri="{0D108BD9-81ED-4DB2-BD59-A6C34878D82A}">
                    <a16:rowId xmlns:a16="http://schemas.microsoft.com/office/drawing/2014/main" val="1858887472"/>
                  </a:ext>
                </a:extLst>
              </a:tr>
              <a:tr h="741653">
                <a:tc>
                  <a:txBody>
                    <a:bodyPr/>
                    <a:lstStyle/>
                    <a:p>
                      <a:pPr algn="l" fontAlgn="b">
                        <a:buNone/>
                      </a:pPr>
                      <a:r>
                        <a:rPr lang="sv-SE" sz="2000" b="1" i="0" u="none" strike="noStrike" dirty="0">
                          <a:effectLst/>
                          <a:latin typeface="Arial" panose="020B0604020202020204" pitchFamily="34" charset="0"/>
                        </a:rPr>
                        <a:t>Budget 2026</a:t>
                      </a:r>
                    </a:p>
                  </a:txBody>
                  <a:tcPr marL="0" marR="0" marT="0" marB="0" anchor="b"/>
                </a:tc>
                <a:tc>
                  <a:txBody>
                    <a:bodyPr/>
                    <a:lstStyle/>
                    <a:p>
                      <a:pPr algn="r" fontAlgn="b">
                        <a:buNone/>
                      </a:pPr>
                      <a:r>
                        <a:rPr lang="sv-SE" sz="2000" b="0" i="0" u="none" strike="noStrike">
                          <a:effectLst/>
                          <a:latin typeface="Arial" panose="020B0604020202020204" pitchFamily="34" charset="0"/>
                        </a:rPr>
                        <a:t>2 022 700 000</a:t>
                      </a:r>
                    </a:p>
                  </a:txBody>
                  <a:tcPr marL="0" marR="0" marT="0" marB="0" anchor="b"/>
                </a:tc>
                <a:extLst>
                  <a:ext uri="{0D108BD9-81ED-4DB2-BD59-A6C34878D82A}">
                    <a16:rowId xmlns:a16="http://schemas.microsoft.com/office/drawing/2014/main" val="3368173491"/>
                  </a:ext>
                </a:extLst>
              </a:tr>
              <a:tr h="741653">
                <a:tc>
                  <a:txBody>
                    <a:bodyPr/>
                    <a:lstStyle/>
                    <a:p>
                      <a:pPr algn="l" fontAlgn="b">
                        <a:buNone/>
                      </a:pPr>
                      <a:r>
                        <a:rPr lang="sv-SE" sz="2000" b="0" i="0" u="none" strike="noStrike" dirty="0">
                          <a:effectLst/>
                          <a:latin typeface="Arial" panose="020B0604020202020204" pitchFamily="34" charset="0"/>
                        </a:rPr>
                        <a:t>Ramjustering dubbla vårdinformationssystem</a:t>
                      </a:r>
                    </a:p>
                  </a:txBody>
                  <a:tcPr marL="0" marR="0" marT="0" marB="0" anchor="b"/>
                </a:tc>
                <a:tc>
                  <a:txBody>
                    <a:bodyPr/>
                    <a:lstStyle/>
                    <a:p>
                      <a:pPr algn="r" fontAlgn="b">
                        <a:buNone/>
                      </a:pPr>
                      <a:r>
                        <a:rPr lang="sv-SE" sz="2000" b="0" i="0" u="none" strike="noStrike" dirty="0">
                          <a:solidFill>
                            <a:schemeClr val="tx1"/>
                          </a:solidFill>
                          <a:effectLst/>
                          <a:latin typeface="Arial" panose="020B0604020202020204" pitchFamily="34" charset="0"/>
                        </a:rPr>
                        <a:t>-8 000 000</a:t>
                      </a:r>
                    </a:p>
                  </a:txBody>
                  <a:tcPr marL="0" marR="0" marT="0" marB="0" anchor="b"/>
                </a:tc>
                <a:extLst>
                  <a:ext uri="{0D108BD9-81ED-4DB2-BD59-A6C34878D82A}">
                    <a16:rowId xmlns:a16="http://schemas.microsoft.com/office/drawing/2014/main" val="397033862"/>
                  </a:ext>
                </a:extLst>
              </a:tr>
              <a:tr h="396699">
                <a:tc>
                  <a:txBody>
                    <a:bodyPr/>
                    <a:lstStyle/>
                    <a:p>
                      <a:pPr algn="l" fontAlgn="b">
                        <a:buNone/>
                      </a:pPr>
                      <a:r>
                        <a:rPr lang="sv-SE" sz="2000" b="0" i="0" u="none" strike="noStrike">
                          <a:effectLst/>
                          <a:latin typeface="Arial" panose="020B0604020202020204" pitchFamily="34" charset="0"/>
                        </a:rPr>
                        <a:t>Vattkoppsvaccinationer</a:t>
                      </a:r>
                    </a:p>
                  </a:txBody>
                  <a:tcPr marL="0" marR="0" marT="0" marB="0" anchor="b"/>
                </a:tc>
                <a:tc>
                  <a:txBody>
                    <a:bodyPr/>
                    <a:lstStyle/>
                    <a:p>
                      <a:pPr algn="r" fontAlgn="b">
                        <a:buNone/>
                      </a:pPr>
                      <a:r>
                        <a:rPr lang="sv-SE" sz="2000" b="0" i="0" u="none" strike="noStrike" dirty="0">
                          <a:solidFill>
                            <a:schemeClr val="tx1"/>
                          </a:solidFill>
                          <a:effectLst/>
                          <a:latin typeface="Arial" panose="020B0604020202020204" pitchFamily="34" charset="0"/>
                        </a:rPr>
                        <a:t>1 100 000</a:t>
                      </a:r>
                    </a:p>
                  </a:txBody>
                  <a:tcPr marL="0" marR="0" marT="0" marB="0" anchor="b"/>
                </a:tc>
                <a:extLst>
                  <a:ext uri="{0D108BD9-81ED-4DB2-BD59-A6C34878D82A}">
                    <a16:rowId xmlns:a16="http://schemas.microsoft.com/office/drawing/2014/main" val="1357456239"/>
                  </a:ext>
                </a:extLst>
              </a:tr>
              <a:tr h="396699">
                <a:tc>
                  <a:txBody>
                    <a:bodyPr/>
                    <a:lstStyle/>
                    <a:p>
                      <a:pPr algn="l" fontAlgn="b">
                        <a:buNone/>
                      </a:pPr>
                      <a:r>
                        <a:rPr lang="sv-SE" sz="2000" b="0" i="0" u="none" strike="noStrike">
                          <a:effectLst/>
                          <a:latin typeface="Arial" panose="020B0604020202020204" pitchFamily="34" charset="0"/>
                        </a:rPr>
                        <a:t>Uppräkning 3,2%</a:t>
                      </a:r>
                    </a:p>
                  </a:txBody>
                  <a:tcPr marL="0" marR="0" marT="0" marB="0" anchor="b"/>
                </a:tc>
                <a:tc>
                  <a:txBody>
                    <a:bodyPr/>
                    <a:lstStyle/>
                    <a:p>
                      <a:pPr algn="r" fontAlgn="b">
                        <a:buNone/>
                      </a:pPr>
                      <a:r>
                        <a:rPr lang="sv-SE" sz="2000" b="0" i="0" u="none" strike="noStrike" dirty="0">
                          <a:solidFill>
                            <a:schemeClr val="tx1"/>
                          </a:solidFill>
                          <a:effectLst/>
                          <a:latin typeface="Arial" panose="020B0604020202020204" pitchFamily="34" charset="0"/>
                        </a:rPr>
                        <a:t>64 505 600</a:t>
                      </a:r>
                    </a:p>
                  </a:txBody>
                  <a:tcPr marL="0" marR="0" marT="0" marB="0" anchor="b"/>
                </a:tc>
                <a:extLst>
                  <a:ext uri="{0D108BD9-81ED-4DB2-BD59-A6C34878D82A}">
                    <a16:rowId xmlns:a16="http://schemas.microsoft.com/office/drawing/2014/main" val="78202869"/>
                  </a:ext>
                </a:extLst>
              </a:tr>
              <a:tr h="396699">
                <a:tc>
                  <a:txBody>
                    <a:bodyPr/>
                    <a:lstStyle/>
                    <a:p>
                      <a:pPr algn="l" fontAlgn="b">
                        <a:buNone/>
                      </a:pPr>
                      <a:r>
                        <a:rPr lang="sv-SE" sz="2000" b="0" i="0" u="none" strike="noStrike" dirty="0">
                          <a:effectLst/>
                          <a:latin typeface="Arial" panose="020B0604020202020204" pitchFamily="34" charset="0"/>
                        </a:rPr>
                        <a:t>Ram justering läkemedel</a:t>
                      </a:r>
                    </a:p>
                  </a:txBody>
                  <a:tcPr marL="0" marR="0" marT="0" marB="0" anchor="b"/>
                </a:tc>
                <a:tc>
                  <a:txBody>
                    <a:bodyPr/>
                    <a:lstStyle/>
                    <a:p>
                      <a:pPr algn="r" fontAlgn="b">
                        <a:buNone/>
                      </a:pPr>
                      <a:r>
                        <a:rPr lang="sv-SE" sz="2000" b="0" i="0" u="none" strike="noStrike" dirty="0">
                          <a:solidFill>
                            <a:schemeClr val="tx1"/>
                          </a:solidFill>
                          <a:effectLst/>
                          <a:latin typeface="Arial" panose="020B0604020202020204" pitchFamily="34" charset="0"/>
                        </a:rPr>
                        <a:t>-17 000 000</a:t>
                      </a:r>
                    </a:p>
                  </a:txBody>
                  <a:tcPr marL="0" marR="0" marT="0" marB="0" anchor="b"/>
                </a:tc>
                <a:extLst>
                  <a:ext uri="{0D108BD9-81ED-4DB2-BD59-A6C34878D82A}">
                    <a16:rowId xmlns:a16="http://schemas.microsoft.com/office/drawing/2014/main" val="2064682404"/>
                  </a:ext>
                </a:extLst>
              </a:tr>
              <a:tr h="741653">
                <a:tc>
                  <a:txBody>
                    <a:bodyPr/>
                    <a:lstStyle/>
                    <a:p>
                      <a:pPr algn="l" fontAlgn="b">
                        <a:buNone/>
                      </a:pPr>
                      <a:r>
                        <a:rPr lang="sv-SE" sz="2000" b="1" i="0" u="none" strike="noStrike" dirty="0">
                          <a:effectLst/>
                          <a:latin typeface="Arial" panose="020B0604020202020204" pitchFamily="34" charset="0"/>
                        </a:rPr>
                        <a:t>Preliminär budget 2027</a:t>
                      </a:r>
                    </a:p>
                  </a:txBody>
                  <a:tcPr marL="0" marR="0" marT="0" marB="0" anchor="b"/>
                </a:tc>
                <a:tc>
                  <a:txBody>
                    <a:bodyPr/>
                    <a:lstStyle/>
                    <a:p>
                      <a:pPr algn="r" fontAlgn="b">
                        <a:buNone/>
                      </a:pPr>
                      <a:r>
                        <a:rPr lang="sv-SE" sz="2000" b="1" i="0" u="none" strike="noStrike" dirty="0">
                          <a:solidFill>
                            <a:schemeClr val="tx1"/>
                          </a:solidFill>
                          <a:effectLst/>
                          <a:latin typeface="Arial" panose="020B0604020202020204" pitchFamily="34" charset="0"/>
                        </a:rPr>
                        <a:t>2 063 300 000</a:t>
                      </a:r>
                    </a:p>
                  </a:txBody>
                  <a:tcPr marL="0" marR="0" marT="0" marB="0" anchor="b"/>
                </a:tc>
                <a:extLst>
                  <a:ext uri="{0D108BD9-81ED-4DB2-BD59-A6C34878D82A}">
                    <a16:rowId xmlns:a16="http://schemas.microsoft.com/office/drawing/2014/main" val="2031827043"/>
                  </a:ext>
                </a:extLst>
              </a:tr>
            </a:tbl>
          </a:graphicData>
        </a:graphic>
      </p:graphicFrame>
      <p:pic>
        <p:nvPicPr>
          <p:cNvPr id="9" name="Bildobjekt 8">
            <a:extLst>
              <a:ext uri="{FF2B5EF4-FFF2-40B4-BE49-F238E27FC236}">
                <a16:creationId xmlns:a16="http://schemas.microsoft.com/office/drawing/2014/main" id="{4DE58F41-14EF-30A1-54BB-289251FD6604}"/>
              </a:ext>
            </a:extLst>
          </p:cNvPr>
          <p:cNvPicPr>
            <a:picLocks noChangeAspect="1"/>
          </p:cNvPicPr>
          <p:nvPr/>
        </p:nvPicPr>
        <p:blipFill>
          <a:blip r:embed="rId2"/>
          <a:stretch>
            <a:fillRect/>
          </a:stretch>
        </p:blipFill>
        <p:spPr>
          <a:xfrm>
            <a:off x="10344472" y="5848498"/>
            <a:ext cx="1602302" cy="901295"/>
          </a:xfrm>
          <a:prstGeom prst="rect">
            <a:avLst/>
          </a:prstGeom>
        </p:spPr>
      </p:pic>
    </p:spTree>
    <p:extLst>
      <p:ext uri="{BB962C8B-B14F-4D97-AF65-F5344CB8AC3E}">
        <p14:creationId xmlns:p14="http://schemas.microsoft.com/office/powerpoint/2010/main" val="35293099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ndad rektangulär bildtext 4"/>
          <p:cNvSpPr/>
          <p:nvPr/>
        </p:nvSpPr>
        <p:spPr>
          <a:xfrm>
            <a:off x="9840416" y="260648"/>
            <a:ext cx="2235700" cy="1083934"/>
          </a:xfrm>
          <a:prstGeom prst="wedgeRoundRectCallou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sz="2000" dirty="0">
              <a:solidFill>
                <a:schemeClr val="tx1"/>
              </a:solidFill>
            </a:endParaRPr>
          </a:p>
          <a:p>
            <a:r>
              <a:rPr lang="sv-SE" sz="2000" dirty="0">
                <a:solidFill>
                  <a:schemeClr val="tx1"/>
                </a:solidFill>
              </a:rPr>
              <a:t>Total ram HVK </a:t>
            </a:r>
          </a:p>
          <a:p>
            <a:endParaRPr lang="sv-SE" sz="2000" dirty="0">
              <a:solidFill>
                <a:schemeClr val="tx1"/>
              </a:solidFill>
            </a:endParaRPr>
          </a:p>
          <a:p>
            <a:r>
              <a:rPr lang="sv-SE" sz="2000" dirty="0">
                <a:solidFill>
                  <a:schemeClr val="tx1"/>
                </a:solidFill>
              </a:rPr>
              <a:t>2 063 300 000 kr</a:t>
            </a:r>
          </a:p>
          <a:p>
            <a:endParaRPr lang="sv-SE" sz="2000" dirty="0">
              <a:solidFill>
                <a:schemeClr val="tx1"/>
              </a:solidFill>
            </a:endParaRPr>
          </a:p>
        </p:txBody>
      </p:sp>
      <p:graphicFrame>
        <p:nvGraphicFramePr>
          <p:cNvPr id="2" name="Tabell 1">
            <a:extLst>
              <a:ext uri="{FF2B5EF4-FFF2-40B4-BE49-F238E27FC236}">
                <a16:creationId xmlns:a16="http://schemas.microsoft.com/office/drawing/2014/main" id="{62C6EA02-920E-7F74-9695-E5E68C45BBB4}"/>
              </a:ext>
            </a:extLst>
          </p:cNvPr>
          <p:cNvGraphicFramePr>
            <a:graphicFrameLocks noGrp="1"/>
          </p:cNvGraphicFramePr>
          <p:nvPr/>
        </p:nvGraphicFramePr>
        <p:xfrm>
          <a:off x="479376" y="265086"/>
          <a:ext cx="8776072" cy="6258560"/>
        </p:xfrm>
        <a:graphic>
          <a:graphicData uri="http://schemas.openxmlformats.org/drawingml/2006/table">
            <a:tbl>
              <a:tblPr firstRow="1" bandRow="1">
                <a:tableStyleId>{5C22544A-7EE6-4342-B048-85BDC9FD1C3A}</a:tableStyleId>
              </a:tblPr>
              <a:tblGrid>
                <a:gridCol w="3240360">
                  <a:extLst>
                    <a:ext uri="{9D8B030D-6E8A-4147-A177-3AD203B41FA5}">
                      <a16:colId xmlns:a16="http://schemas.microsoft.com/office/drawing/2014/main" val="3959729975"/>
                    </a:ext>
                  </a:extLst>
                </a:gridCol>
                <a:gridCol w="2160240">
                  <a:extLst>
                    <a:ext uri="{9D8B030D-6E8A-4147-A177-3AD203B41FA5}">
                      <a16:colId xmlns:a16="http://schemas.microsoft.com/office/drawing/2014/main" val="432408816"/>
                    </a:ext>
                  </a:extLst>
                </a:gridCol>
                <a:gridCol w="1800200">
                  <a:extLst>
                    <a:ext uri="{9D8B030D-6E8A-4147-A177-3AD203B41FA5}">
                      <a16:colId xmlns:a16="http://schemas.microsoft.com/office/drawing/2014/main" val="195202380"/>
                    </a:ext>
                  </a:extLst>
                </a:gridCol>
                <a:gridCol w="1575272">
                  <a:extLst>
                    <a:ext uri="{9D8B030D-6E8A-4147-A177-3AD203B41FA5}">
                      <a16:colId xmlns:a16="http://schemas.microsoft.com/office/drawing/2014/main" val="478703866"/>
                    </a:ext>
                  </a:extLst>
                </a:gridCol>
              </a:tblGrid>
              <a:tr h="741680">
                <a:tc>
                  <a:txBody>
                    <a:bodyPr/>
                    <a:lstStyle/>
                    <a:p>
                      <a:pPr algn="l" rtl="0" fontAlgn="b">
                        <a:buNone/>
                      </a:pPr>
                      <a:r>
                        <a:rPr lang="sv-SE" sz="1600" b="1" i="0" u="none" strike="noStrike" dirty="0">
                          <a:solidFill>
                            <a:schemeClr val="bg2">
                              <a:lumMod val="25000"/>
                            </a:schemeClr>
                          </a:solidFill>
                          <a:effectLst/>
                          <a:latin typeface="Segoe UI" panose="020B0502040204020203" pitchFamily="34" charset="0"/>
                        </a:rPr>
                        <a:t>Preliminära ersättningar inför 2027</a:t>
                      </a:r>
                    </a:p>
                  </a:txBody>
                  <a:tcPr marL="0" marR="0" marT="0" marB="0" anchor="b"/>
                </a:tc>
                <a:tc>
                  <a:txBody>
                    <a:bodyPr/>
                    <a:lstStyle/>
                    <a:p>
                      <a:pPr algn="ctr" rtl="0" fontAlgn="b">
                        <a:buNone/>
                      </a:pPr>
                      <a:r>
                        <a:rPr lang="sv-SE" sz="1600" b="1" i="0" u="none" strike="noStrike">
                          <a:solidFill>
                            <a:schemeClr val="bg2">
                              <a:lumMod val="25000"/>
                            </a:schemeClr>
                          </a:solidFill>
                          <a:effectLst/>
                          <a:latin typeface="Segoe UI" panose="020B0502040204020203" pitchFamily="34" charset="0"/>
                        </a:rPr>
                        <a:t>2026</a:t>
                      </a:r>
                    </a:p>
                  </a:txBody>
                  <a:tcPr marL="0" marR="0" marT="0" marB="0" anchor="b"/>
                </a:tc>
                <a:tc>
                  <a:txBody>
                    <a:bodyPr/>
                    <a:lstStyle/>
                    <a:p>
                      <a:pPr algn="r" rtl="0" fontAlgn="b">
                        <a:buNone/>
                      </a:pPr>
                      <a:r>
                        <a:rPr lang="sv-SE" sz="1600" b="1" i="0" u="none" strike="noStrike" dirty="0">
                          <a:solidFill>
                            <a:schemeClr val="bg2">
                              <a:lumMod val="25000"/>
                            </a:schemeClr>
                          </a:solidFill>
                          <a:effectLst/>
                          <a:latin typeface="Segoe UI" panose="020B0502040204020203" pitchFamily="34" charset="0"/>
                        </a:rPr>
                        <a:t>Prel. 2027</a:t>
                      </a:r>
                    </a:p>
                  </a:txBody>
                  <a:tcPr marL="0" marR="0" marT="0" marB="0" anchor="b"/>
                </a:tc>
                <a:tc>
                  <a:txBody>
                    <a:bodyPr/>
                    <a:lstStyle/>
                    <a:p>
                      <a:pPr algn="l" rtl="0" fontAlgn="b">
                        <a:buNone/>
                      </a:pPr>
                      <a:r>
                        <a:rPr lang="sv-SE" sz="1600" b="1" i="0" u="none" strike="noStrike" dirty="0">
                          <a:solidFill>
                            <a:schemeClr val="bg2">
                              <a:lumMod val="25000"/>
                            </a:schemeClr>
                          </a:solidFill>
                          <a:effectLst/>
                          <a:latin typeface="Segoe UI" panose="020B0502040204020203" pitchFamily="34" charset="0"/>
                        </a:rPr>
                        <a:t>  Förändring %</a:t>
                      </a:r>
                    </a:p>
                  </a:txBody>
                  <a:tcPr marL="0" marR="0" marT="0" marB="0" anchor="b"/>
                </a:tc>
                <a:extLst>
                  <a:ext uri="{0D108BD9-81ED-4DB2-BD59-A6C34878D82A}">
                    <a16:rowId xmlns:a16="http://schemas.microsoft.com/office/drawing/2014/main" val="2798275416"/>
                  </a:ext>
                </a:extLst>
              </a:tr>
              <a:tr h="370840">
                <a:tc>
                  <a:txBody>
                    <a:bodyPr/>
                    <a:lstStyle/>
                    <a:p>
                      <a:pPr algn="l" rtl="0" fontAlgn="b">
                        <a:buNone/>
                      </a:pPr>
                      <a:r>
                        <a:rPr lang="sv-SE" sz="1600" b="0" i="0" u="none" strike="noStrike" dirty="0">
                          <a:solidFill>
                            <a:srgbClr val="000000"/>
                          </a:solidFill>
                          <a:effectLst/>
                          <a:latin typeface="Calibri" panose="020F0502020204030204" pitchFamily="34" charset="0"/>
                        </a:rPr>
                        <a:t>Vårdpeng åldersviktad </a:t>
                      </a:r>
                    </a:p>
                  </a:txBody>
                  <a:tcPr marL="0" marR="0" marT="0" marB="0" anchor="b"/>
                </a:tc>
                <a:tc>
                  <a:txBody>
                    <a:bodyPr/>
                    <a:lstStyle/>
                    <a:p>
                      <a:pPr algn="r" rtl="0" fontAlgn="b">
                        <a:buNone/>
                      </a:pPr>
                      <a:r>
                        <a:rPr lang="sv-SE" sz="1600" b="0" i="0" u="none" strike="noStrike" dirty="0">
                          <a:solidFill>
                            <a:srgbClr val="000000"/>
                          </a:solidFill>
                          <a:effectLst/>
                          <a:latin typeface="Calibri" panose="020F0502020204030204" pitchFamily="34" charset="0"/>
                        </a:rPr>
                        <a:t>3 015</a:t>
                      </a:r>
                    </a:p>
                  </a:txBody>
                  <a:tcPr marL="0" marR="0" marT="0" marB="0" anchor="b"/>
                </a:tc>
                <a:tc>
                  <a:txBody>
                    <a:bodyPr/>
                    <a:lstStyle/>
                    <a:p>
                      <a:pPr algn="r" rtl="0" fontAlgn="b">
                        <a:buNone/>
                      </a:pPr>
                      <a:r>
                        <a:rPr lang="sv-SE" sz="1600" b="0" i="0" u="none" strike="noStrike" dirty="0">
                          <a:solidFill>
                            <a:srgbClr val="000000"/>
                          </a:solidFill>
                          <a:effectLst/>
                          <a:latin typeface="Calibri" panose="020F0502020204030204" pitchFamily="34" charset="0"/>
                        </a:rPr>
                        <a:t>3 197</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6,0%</a:t>
                      </a:r>
                    </a:p>
                  </a:txBody>
                  <a:tcPr marL="0" marR="0" marT="0" marB="0" anchor="b"/>
                </a:tc>
                <a:extLst>
                  <a:ext uri="{0D108BD9-81ED-4DB2-BD59-A6C34878D82A}">
                    <a16:rowId xmlns:a16="http://schemas.microsoft.com/office/drawing/2014/main" val="1884899601"/>
                  </a:ext>
                </a:extLst>
              </a:tr>
              <a:tr h="370840">
                <a:tc>
                  <a:txBody>
                    <a:bodyPr/>
                    <a:lstStyle/>
                    <a:p>
                      <a:pPr algn="l" rtl="0" fontAlgn="b">
                        <a:buNone/>
                      </a:pPr>
                      <a:r>
                        <a:rPr lang="sv-SE" sz="1600" b="0" i="0" u="none" strike="noStrike">
                          <a:solidFill>
                            <a:srgbClr val="000000"/>
                          </a:solidFill>
                          <a:effectLst/>
                          <a:latin typeface="Calibri" panose="020F0502020204030204" pitchFamily="34" charset="0"/>
                        </a:rPr>
                        <a:t>Vårdpeng läkemedelsbaserad</a:t>
                      </a:r>
                    </a:p>
                  </a:txBody>
                  <a:tcPr marL="0" marR="0" marT="0" marB="0" anchor="b"/>
                </a:tc>
                <a:tc>
                  <a:txBody>
                    <a:bodyPr/>
                    <a:lstStyle/>
                    <a:p>
                      <a:pPr algn="r" rtl="0" fontAlgn="b">
                        <a:buNone/>
                      </a:pPr>
                      <a:r>
                        <a:rPr lang="sv-SE" sz="1600" b="0" i="0" u="none" strike="noStrike">
                          <a:solidFill>
                            <a:srgbClr val="000000"/>
                          </a:solidFill>
                          <a:effectLst/>
                          <a:latin typeface="Calibri" panose="020F0502020204030204" pitchFamily="34" charset="0"/>
                        </a:rPr>
                        <a:t>1 090</a:t>
                      </a:r>
                    </a:p>
                  </a:txBody>
                  <a:tcPr marL="0" marR="0" marT="0" marB="0" anchor="b"/>
                </a:tc>
                <a:tc>
                  <a:txBody>
                    <a:bodyPr/>
                    <a:lstStyle/>
                    <a:p>
                      <a:pPr algn="r" rtl="0" fontAlgn="b">
                        <a:buNone/>
                      </a:pPr>
                      <a:r>
                        <a:rPr lang="sv-SE" sz="1600" b="0" i="0" u="none" strike="noStrike">
                          <a:solidFill>
                            <a:srgbClr val="000000"/>
                          </a:solidFill>
                          <a:effectLst/>
                          <a:latin typeface="Calibri" panose="020F0502020204030204" pitchFamily="34" charset="0"/>
                        </a:rPr>
                        <a:t>938</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-13,9%</a:t>
                      </a:r>
                    </a:p>
                  </a:txBody>
                  <a:tcPr marL="0" marR="0" marT="0" marB="0" anchor="b"/>
                </a:tc>
                <a:extLst>
                  <a:ext uri="{0D108BD9-81ED-4DB2-BD59-A6C34878D82A}">
                    <a16:rowId xmlns:a16="http://schemas.microsoft.com/office/drawing/2014/main" val="3759804284"/>
                  </a:ext>
                </a:extLst>
              </a:tr>
              <a:tr h="370840">
                <a:tc>
                  <a:txBody>
                    <a:bodyPr/>
                    <a:lstStyle/>
                    <a:p>
                      <a:pPr algn="l" rtl="0" fontAlgn="b">
                        <a:buNone/>
                      </a:pPr>
                      <a:r>
                        <a:rPr lang="sv-SE" sz="1600" b="0" i="0" u="none" strike="noStrike">
                          <a:solidFill>
                            <a:srgbClr val="000000"/>
                          </a:solidFill>
                          <a:effectLst/>
                          <a:latin typeface="Calibri" panose="020F0502020204030204" pitchFamily="34" charset="0"/>
                        </a:rPr>
                        <a:t>Vårdpeng socioekonomisk</a:t>
                      </a:r>
                    </a:p>
                  </a:txBody>
                  <a:tcPr marL="0" marR="0" marT="0" marB="0" anchor="b"/>
                </a:tc>
                <a:tc>
                  <a:txBody>
                    <a:bodyPr/>
                    <a:lstStyle/>
                    <a:p>
                      <a:pPr algn="r" rtl="0" fontAlgn="b">
                        <a:buNone/>
                      </a:pPr>
                      <a:r>
                        <a:rPr lang="sv-SE" sz="1600" b="0" i="0" u="none" strike="noStrike">
                          <a:solidFill>
                            <a:srgbClr val="000000"/>
                          </a:solidFill>
                          <a:effectLst/>
                          <a:latin typeface="Calibri" panose="020F0502020204030204" pitchFamily="34" charset="0"/>
                        </a:rPr>
                        <a:t>820</a:t>
                      </a:r>
                    </a:p>
                  </a:txBody>
                  <a:tcPr marL="0" marR="0" marT="0" marB="0" anchor="b"/>
                </a:tc>
                <a:tc>
                  <a:txBody>
                    <a:bodyPr/>
                    <a:lstStyle/>
                    <a:p>
                      <a:pPr algn="r" rtl="0" fontAlgn="b">
                        <a:buNone/>
                      </a:pPr>
                      <a:r>
                        <a:rPr lang="sv-SE" sz="1600" b="0" i="0" u="none" strike="noStrike">
                          <a:solidFill>
                            <a:srgbClr val="000000"/>
                          </a:solidFill>
                          <a:effectLst/>
                          <a:latin typeface="Calibri" panose="020F0502020204030204" pitchFamily="34" charset="0"/>
                        </a:rPr>
                        <a:t>870</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6,1%</a:t>
                      </a:r>
                    </a:p>
                  </a:txBody>
                  <a:tcPr marL="0" marR="0" marT="0" marB="0" anchor="b"/>
                </a:tc>
                <a:extLst>
                  <a:ext uri="{0D108BD9-81ED-4DB2-BD59-A6C34878D82A}">
                    <a16:rowId xmlns:a16="http://schemas.microsoft.com/office/drawing/2014/main" val="1177118409"/>
                  </a:ext>
                </a:extLst>
              </a:tr>
              <a:tr h="370840">
                <a:tc>
                  <a:txBody>
                    <a:bodyPr/>
                    <a:lstStyle/>
                    <a:p>
                      <a:pPr algn="l" rtl="0" fontAlgn="b">
                        <a:buNone/>
                      </a:pPr>
                      <a:r>
                        <a:rPr lang="sv-SE" sz="1600" b="0" i="0" u="none" strike="noStrike" dirty="0">
                          <a:solidFill>
                            <a:srgbClr val="000000"/>
                          </a:solidFill>
                          <a:effectLst/>
                          <a:latin typeface="Calibri" panose="020F0502020204030204" pitchFamily="34" charset="0"/>
                        </a:rPr>
                        <a:t>BVC 0-åringar</a:t>
                      </a:r>
                    </a:p>
                  </a:txBody>
                  <a:tcPr marL="0" marR="0" marT="0" marB="0" anchor="b"/>
                </a:tc>
                <a:tc>
                  <a:txBody>
                    <a:bodyPr/>
                    <a:lstStyle/>
                    <a:p>
                      <a:pPr algn="r" rtl="0" fontAlgn="b">
                        <a:buNone/>
                      </a:pPr>
                      <a:r>
                        <a:rPr lang="sv-SE" sz="1600" b="0" i="0" u="none" strike="noStrike">
                          <a:effectLst/>
                          <a:latin typeface="Calibri" panose="020F0502020204030204" pitchFamily="34" charset="0"/>
                        </a:rPr>
                        <a:t>10 670</a:t>
                      </a:r>
                    </a:p>
                  </a:txBody>
                  <a:tcPr marL="0" marR="0" marT="0" marB="0" anchor="b"/>
                </a:tc>
                <a:tc>
                  <a:txBody>
                    <a:bodyPr/>
                    <a:lstStyle/>
                    <a:p>
                      <a:pPr algn="r" rtl="0" fontAlgn="b">
                        <a:buNone/>
                      </a:pPr>
                      <a:r>
                        <a:rPr lang="sv-SE" sz="1600" b="0" i="0" u="none" strike="noStrike">
                          <a:effectLst/>
                          <a:latin typeface="Calibri" panose="020F0502020204030204" pitchFamily="34" charset="0"/>
                        </a:rPr>
                        <a:t>11 010</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3,2%</a:t>
                      </a:r>
                    </a:p>
                  </a:txBody>
                  <a:tcPr marL="0" marR="0" marT="0" marB="0" anchor="b"/>
                </a:tc>
                <a:extLst>
                  <a:ext uri="{0D108BD9-81ED-4DB2-BD59-A6C34878D82A}">
                    <a16:rowId xmlns:a16="http://schemas.microsoft.com/office/drawing/2014/main" val="2526177053"/>
                  </a:ext>
                </a:extLst>
              </a:tr>
              <a:tr h="370840">
                <a:tc>
                  <a:txBody>
                    <a:bodyPr/>
                    <a:lstStyle/>
                    <a:p>
                      <a:pPr algn="l" rtl="0" fontAlgn="b">
                        <a:buNone/>
                      </a:pPr>
                      <a:r>
                        <a:rPr lang="sv-SE" sz="1600" b="0" i="0" u="none" strike="noStrike">
                          <a:solidFill>
                            <a:srgbClr val="000000"/>
                          </a:solidFill>
                          <a:effectLst/>
                          <a:latin typeface="Calibri" panose="020F0502020204030204" pitchFamily="34" charset="0"/>
                        </a:rPr>
                        <a:t>BVC 1-5 åringar</a:t>
                      </a:r>
                    </a:p>
                  </a:txBody>
                  <a:tcPr marL="0" marR="0" marT="0" marB="0" anchor="b"/>
                </a:tc>
                <a:tc>
                  <a:txBody>
                    <a:bodyPr/>
                    <a:lstStyle/>
                    <a:p>
                      <a:pPr algn="r" rtl="0" fontAlgn="b">
                        <a:buNone/>
                      </a:pPr>
                      <a:r>
                        <a:rPr lang="sv-SE" sz="1600" b="0" i="0" u="none" strike="noStrike">
                          <a:effectLst/>
                          <a:latin typeface="Calibri" panose="020F0502020204030204" pitchFamily="34" charset="0"/>
                        </a:rPr>
                        <a:t>1 820</a:t>
                      </a:r>
                    </a:p>
                  </a:txBody>
                  <a:tcPr marL="0" marR="0" marT="0" marB="0" anchor="b"/>
                </a:tc>
                <a:tc>
                  <a:txBody>
                    <a:bodyPr/>
                    <a:lstStyle/>
                    <a:p>
                      <a:pPr algn="r" rtl="0" fontAlgn="b">
                        <a:buNone/>
                      </a:pPr>
                      <a:r>
                        <a:rPr lang="sv-SE" sz="1600" b="0" i="0" u="none" strike="noStrike">
                          <a:effectLst/>
                          <a:latin typeface="Calibri" panose="020F0502020204030204" pitchFamily="34" charset="0"/>
                        </a:rPr>
                        <a:t>1 880</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3,3%</a:t>
                      </a:r>
                    </a:p>
                  </a:txBody>
                  <a:tcPr marL="0" marR="0" marT="0" marB="0" anchor="b"/>
                </a:tc>
                <a:extLst>
                  <a:ext uri="{0D108BD9-81ED-4DB2-BD59-A6C34878D82A}">
                    <a16:rowId xmlns:a16="http://schemas.microsoft.com/office/drawing/2014/main" val="750597447"/>
                  </a:ext>
                </a:extLst>
              </a:tr>
              <a:tr h="370840">
                <a:tc>
                  <a:txBody>
                    <a:bodyPr/>
                    <a:lstStyle/>
                    <a:p>
                      <a:pPr algn="l" rtl="0" fontAlgn="b">
                        <a:buNone/>
                      </a:pPr>
                      <a:r>
                        <a:rPr lang="sv-SE" sz="1600" b="0" i="0" u="none" strike="noStrike">
                          <a:solidFill>
                            <a:srgbClr val="000000"/>
                          </a:solidFill>
                          <a:effectLst/>
                          <a:latin typeface="Calibri" panose="020F0502020204030204" pitchFamily="34" charset="0"/>
                        </a:rPr>
                        <a:t>BVC socioekonomi</a:t>
                      </a:r>
                    </a:p>
                  </a:txBody>
                  <a:tcPr marL="0" marR="0" marT="0" marB="0" anchor="b"/>
                </a:tc>
                <a:tc>
                  <a:txBody>
                    <a:bodyPr/>
                    <a:lstStyle/>
                    <a:p>
                      <a:pPr algn="r" rtl="0" fontAlgn="b">
                        <a:buNone/>
                      </a:pPr>
                      <a:r>
                        <a:rPr lang="sv-SE" sz="1600" b="0" i="0" u="none" strike="noStrike">
                          <a:effectLst/>
                          <a:latin typeface="Calibri" panose="020F0502020204030204" pitchFamily="34" charset="0"/>
                        </a:rPr>
                        <a:t>110</a:t>
                      </a:r>
                    </a:p>
                  </a:txBody>
                  <a:tcPr marL="0" marR="0" marT="0" marB="0" anchor="b"/>
                </a:tc>
                <a:tc>
                  <a:txBody>
                    <a:bodyPr/>
                    <a:lstStyle/>
                    <a:p>
                      <a:pPr algn="r" rtl="0" fontAlgn="b">
                        <a:buNone/>
                      </a:pPr>
                      <a:r>
                        <a:rPr lang="sv-SE" sz="1600" b="0" i="0" u="none" strike="noStrike">
                          <a:effectLst/>
                          <a:latin typeface="Calibri" panose="020F0502020204030204" pitchFamily="34" charset="0"/>
                        </a:rPr>
                        <a:t>110</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0,0%</a:t>
                      </a:r>
                    </a:p>
                  </a:txBody>
                  <a:tcPr marL="0" marR="0" marT="0" marB="0" anchor="b"/>
                </a:tc>
                <a:extLst>
                  <a:ext uri="{0D108BD9-81ED-4DB2-BD59-A6C34878D82A}">
                    <a16:rowId xmlns:a16="http://schemas.microsoft.com/office/drawing/2014/main" val="2817622699"/>
                  </a:ext>
                </a:extLst>
              </a:tr>
              <a:tr h="370840">
                <a:tc>
                  <a:txBody>
                    <a:bodyPr/>
                    <a:lstStyle/>
                    <a:p>
                      <a:pPr algn="l" rtl="0" fontAlgn="b">
                        <a:buNone/>
                      </a:pPr>
                      <a:r>
                        <a:rPr lang="sv-SE" sz="1600" b="0" i="0" u="none" strike="noStrike">
                          <a:solidFill>
                            <a:srgbClr val="000000"/>
                          </a:solidFill>
                          <a:effectLst/>
                          <a:latin typeface="Calibri" panose="020F0502020204030204" pitchFamily="34" charset="0"/>
                        </a:rPr>
                        <a:t>BVC besök</a:t>
                      </a:r>
                    </a:p>
                  </a:txBody>
                  <a:tcPr marL="0" marR="0" marT="0" marB="0" anchor="b"/>
                </a:tc>
                <a:tc>
                  <a:txBody>
                    <a:bodyPr/>
                    <a:lstStyle/>
                    <a:p>
                      <a:pPr algn="r" rtl="0" fontAlgn="b">
                        <a:buNone/>
                      </a:pPr>
                      <a:r>
                        <a:rPr lang="sv-SE" sz="1600" b="0" i="0" u="none" strike="noStrike">
                          <a:effectLst/>
                          <a:latin typeface="Calibri" panose="020F0502020204030204" pitchFamily="34" charset="0"/>
                        </a:rPr>
                        <a:t>830</a:t>
                      </a:r>
                    </a:p>
                  </a:txBody>
                  <a:tcPr marL="0" marR="0" marT="0" marB="0" anchor="b"/>
                </a:tc>
                <a:tc>
                  <a:txBody>
                    <a:bodyPr/>
                    <a:lstStyle/>
                    <a:p>
                      <a:pPr algn="r" rtl="0" fontAlgn="b">
                        <a:buNone/>
                      </a:pPr>
                      <a:r>
                        <a:rPr lang="sv-SE" sz="1600" b="0" i="0" u="none" strike="noStrike">
                          <a:effectLst/>
                          <a:latin typeface="Calibri" panose="020F0502020204030204" pitchFamily="34" charset="0"/>
                        </a:rPr>
                        <a:t>860</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3,6%</a:t>
                      </a:r>
                    </a:p>
                  </a:txBody>
                  <a:tcPr marL="0" marR="0" marT="0" marB="0" anchor="b"/>
                </a:tc>
                <a:extLst>
                  <a:ext uri="{0D108BD9-81ED-4DB2-BD59-A6C34878D82A}">
                    <a16:rowId xmlns:a16="http://schemas.microsoft.com/office/drawing/2014/main" val="269938335"/>
                  </a:ext>
                </a:extLst>
              </a:tr>
              <a:tr h="370840">
                <a:tc>
                  <a:txBody>
                    <a:bodyPr/>
                    <a:lstStyle/>
                    <a:p>
                      <a:pPr algn="l" rtl="0" fontAlgn="b">
                        <a:buNone/>
                      </a:pPr>
                      <a:r>
                        <a:rPr lang="sv-SE" sz="1600" b="0" i="0" u="none" strike="noStrike">
                          <a:solidFill>
                            <a:srgbClr val="000000"/>
                          </a:solidFill>
                          <a:effectLst/>
                          <a:latin typeface="Calibri" panose="020F0502020204030204" pitchFamily="34" charset="0"/>
                        </a:rPr>
                        <a:t>BVC hembesök med tandvård</a:t>
                      </a:r>
                    </a:p>
                  </a:txBody>
                  <a:tcPr marL="0" marR="0" marT="0" marB="0" anchor="b"/>
                </a:tc>
                <a:tc>
                  <a:txBody>
                    <a:bodyPr/>
                    <a:lstStyle/>
                    <a:p>
                      <a:pPr algn="r" rtl="0" fontAlgn="b">
                        <a:buNone/>
                      </a:pPr>
                      <a:r>
                        <a:rPr lang="sv-SE" sz="1600" b="0" i="0" u="none" strike="noStrike">
                          <a:effectLst/>
                          <a:latin typeface="Calibri" panose="020F0502020204030204" pitchFamily="34" charset="0"/>
                        </a:rPr>
                        <a:t>1 660</a:t>
                      </a:r>
                    </a:p>
                  </a:txBody>
                  <a:tcPr marL="0" marR="0" marT="0" marB="0" anchor="b"/>
                </a:tc>
                <a:tc>
                  <a:txBody>
                    <a:bodyPr/>
                    <a:lstStyle/>
                    <a:p>
                      <a:pPr algn="r" rtl="0" fontAlgn="b">
                        <a:buNone/>
                      </a:pPr>
                      <a:r>
                        <a:rPr lang="sv-SE" sz="1600" b="0" i="0" u="none" strike="noStrike">
                          <a:effectLst/>
                          <a:latin typeface="Calibri" panose="020F0502020204030204" pitchFamily="34" charset="0"/>
                        </a:rPr>
                        <a:t>1 710</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3,0%</a:t>
                      </a:r>
                    </a:p>
                  </a:txBody>
                  <a:tcPr marL="0" marR="0" marT="0" marB="0" anchor="b"/>
                </a:tc>
                <a:extLst>
                  <a:ext uri="{0D108BD9-81ED-4DB2-BD59-A6C34878D82A}">
                    <a16:rowId xmlns:a16="http://schemas.microsoft.com/office/drawing/2014/main" val="3058649912"/>
                  </a:ext>
                </a:extLst>
              </a:tr>
              <a:tr h="370840">
                <a:tc>
                  <a:txBody>
                    <a:bodyPr/>
                    <a:lstStyle/>
                    <a:p>
                      <a:pPr algn="l" rtl="0" fontAlgn="b">
                        <a:buNone/>
                      </a:pPr>
                      <a:r>
                        <a:rPr lang="sv-SE" sz="1600" b="0" i="0" u="none" strike="noStrike">
                          <a:solidFill>
                            <a:srgbClr val="000000"/>
                          </a:solidFill>
                          <a:effectLst/>
                          <a:latin typeface="Calibri" panose="020F0502020204030204" pitchFamily="34" charset="0"/>
                        </a:rPr>
                        <a:t>SÄBO (korttidsboende)</a:t>
                      </a:r>
                    </a:p>
                  </a:txBody>
                  <a:tcPr marL="0" marR="0" marT="0" marB="0" anchor="b"/>
                </a:tc>
                <a:tc>
                  <a:txBody>
                    <a:bodyPr/>
                    <a:lstStyle/>
                    <a:p>
                      <a:pPr algn="r" rtl="0" fontAlgn="b">
                        <a:buNone/>
                      </a:pPr>
                      <a:r>
                        <a:rPr lang="sv-SE" sz="1600" b="0" i="0" u="none" strike="noStrike">
                          <a:effectLst/>
                          <a:latin typeface="Calibri" panose="020F0502020204030204" pitchFamily="34" charset="0"/>
                        </a:rPr>
                        <a:t>12 000</a:t>
                      </a:r>
                    </a:p>
                  </a:txBody>
                  <a:tcPr marL="0" marR="0" marT="0" marB="0" anchor="b"/>
                </a:tc>
                <a:tc>
                  <a:txBody>
                    <a:bodyPr/>
                    <a:lstStyle/>
                    <a:p>
                      <a:pPr algn="r" rtl="0" fontAlgn="b">
                        <a:buNone/>
                      </a:pPr>
                      <a:r>
                        <a:rPr lang="sv-SE" sz="1600" b="0" i="0" u="none" strike="noStrike">
                          <a:effectLst/>
                          <a:latin typeface="Calibri" panose="020F0502020204030204" pitchFamily="34" charset="0"/>
                        </a:rPr>
                        <a:t>14 400</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20,0%</a:t>
                      </a:r>
                    </a:p>
                  </a:txBody>
                  <a:tcPr marL="0" marR="0" marT="0" marB="0" anchor="b"/>
                </a:tc>
                <a:extLst>
                  <a:ext uri="{0D108BD9-81ED-4DB2-BD59-A6C34878D82A}">
                    <a16:rowId xmlns:a16="http://schemas.microsoft.com/office/drawing/2014/main" val="1041236269"/>
                  </a:ext>
                </a:extLst>
              </a:tr>
              <a:tr h="370840">
                <a:tc>
                  <a:txBody>
                    <a:bodyPr/>
                    <a:lstStyle/>
                    <a:p>
                      <a:pPr algn="l" rtl="0" fontAlgn="b">
                        <a:buNone/>
                      </a:pPr>
                      <a:r>
                        <a:rPr lang="sv-SE" sz="1600" b="0" i="0" u="none" strike="noStrike">
                          <a:solidFill>
                            <a:srgbClr val="000000"/>
                          </a:solidFill>
                          <a:effectLst/>
                          <a:latin typeface="Calibri" panose="020F0502020204030204" pitchFamily="34" charset="0"/>
                        </a:rPr>
                        <a:t>SÄBO (permanent boende, gruppboende)</a:t>
                      </a:r>
                    </a:p>
                  </a:txBody>
                  <a:tcPr marL="0" marR="0" marT="0" marB="0" anchor="b"/>
                </a:tc>
                <a:tc>
                  <a:txBody>
                    <a:bodyPr/>
                    <a:lstStyle/>
                    <a:p>
                      <a:pPr algn="r" rtl="0" fontAlgn="b">
                        <a:buNone/>
                      </a:pPr>
                      <a:r>
                        <a:rPr lang="sv-SE" sz="1600" b="0" i="0" u="none" strike="noStrike">
                          <a:effectLst/>
                          <a:latin typeface="Calibri" panose="020F0502020204030204" pitchFamily="34" charset="0"/>
                        </a:rPr>
                        <a:t>4 100</a:t>
                      </a:r>
                    </a:p>
                  </a:txBody>
                  <a:tcPr marL="0" marR="0" marT="0" marB="0" anchor="b"/>
                </a:tc>
                <a:tc>
                  <a:txBody>
                    <a:bodyPr/>
                    <a:lstStyle/>
                    <a:p>
                      <a:pPr algn="r" rtl="0" fontAlgn="b">
                        <a:buNone/>
                      </a:pPr>
                      <a:r>
                        <a:rPr lang="sv-SE" sz="1600" b="0" i="0" u="none" strike="noStrike">
                          <a:effectLst/>
                          <a:latin typeface="Calibri" panose="020F0502020204030204" pitchFamily="34" charset="0"/>
                        </a:rPr>
                        <a:t>4 920</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20,0%</a:t>
                      </a:r>
                    </a:p>
                  </a:txBody>
                  <a:tcPr marL="0" marR="0" marT="0" marB="0" anchor="b"/>
                </a:tc>
                <a:extLst>
                  <a:ext uri="{0D108BD9-81ED-4DB2-BD59-A6C34878D82A}">
                    <a16:rowId xmlns:a16="http://schemas.microsoft.com/office/drawing/2014/main" val="1374767350"/>
                  </a:ext>
                </a:extLst>
              </a:tr>
              <a:tr h="370840">
                <a:tc>
                  <a:txBody>
                    <a:bodyPr/>
                    <a:lstStyle/>
                    <a:p>
                      <a:pPr algn="l" rtl="0" fontAlgn="b">
                        <a:buNone/>
                      </a:pPr>
                      <a:r>
                        <a:rPr lang="sv-SE" sz="1600" b="0" i="0" u="none" strike="noStrike">
                          <a:solidFill>
                            <a:srgbClr val="000000"/>
                          </a:solidFill>
                          <a:effectLst/>
                          <a:latin typeface="Calibri" panose="020F0502020204030204" pitchFamily="34" charset="0"/>
                        </a:rPr>
                        <a:t>SÄBO (LSS-boende, gruppboende)</a:t>
                      </a:r>
                    </a:p>
                  </a:txBody>
                  <a:tcPr marL="0" marR="0" marT="0" marB="0" anchor="b"/>
                </a:tc>
                <a:tc>
                  <a:txBody>
                    <a:bodyPr/>
                    <a:lstStyle/>
                    <a:p>
                      <a:pPr algn="r" rtl="0" fontAlgn="b">
                        <a:buNone/>
                      </a:pPr>
                      <a:r>
                        <a:rPr lang="sv-SE" sz="1600" b="0" i="0" u="none" strike="noStrike">
                          <a:effectLst/>
                          <a:latin typeface="Calibri" panose="020F0502020204030204" pitchFamily="34" charset="0"/>
                        </a:rPr>
                        <a:t>1 200</a:t>
                      </a:r>
                    </a:p>
                  </a:txBody>
                  <a:tcPr marL="0" marR="0" marT="0" marB="0" anchor="b"/>
                </a:tc>
                <a:tc>
                  <a:txBody>
                    <a:bodyPr/>
                    <a:lstStyle/>
                    <a:p>
                      <a:pPr algn="r" rtl="0" fontAlgn="b">
                        <a:buNone/>
                      </a:pPr>
                      <a:r>
                        <a:rPr lang="sv-SE" sz="1600" b="0" i="0" u="none" strike="noStrike">
                          <a:effectLst/>
                          <a:latin typeface="Calibri" panose="020F0502020204030204" pitchFamily="34" charset="0"/>
                        </a:rPr>
                        <a:t>1 440</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20,0%</a:t>
                      </a:r>
                    </a:p>
                  </a:txBody>
                  <a:tcPr marL="0" marR="0" marT="0" marB="0" anchor="b"/>
                </a:tc>
                <a:extLst>
                  <a:ext uri="{0D108BD9-81ED-4DB2-BD59-A6C34878D82A}">
                    <a16:rowId xmlns:a16="http://schemas.microsoft.com/office/drawing/2014/main" val="1050041932"/>
                  </a:ext>
                </a:extLst>
              </a:tr>
              <a:tr h="370840">
                <a:tc>
                  <a:txBody>
                    <a:bodyPr/>
                    <a:lstStyle/>
                    <a:p>
                      <a:pPr algn="l" rtl="0" fontAlgn="b">
                        <a:buNone/>
                      </a:pPr>
                      <a:r>
                        <a:rPr lang="sv-SE" sz="1600" b="0" i="0" u="none" strike="noStrike">
                          <a:solidFill>
                            <a:srgbClr val="000000"/>
                          </a:solidFill>
                          <a:effectLst/>
                          <a:latin typeface="Calibri" panose="020F0502020204030204" pitchFamily="34" charset="0"/>
                        </a:rPr>
                        <a:t>Ersättning ST läkare</a:t>
                      </a:r>
                    </a:p>
                  </a:txBody>
                  <a:tcPr marL="0" marR="0" marT="0" marB="0" anchor="b"/>
                </a:tc>
                <a:tc>
                  <a:txBody>
                    <a:bodyPr/>
                    <a:lstStyle/>
                    <a:p>
                      <a:pPr algn="r" rtl="0" fontAlgn="b">
                        <a:buNone/>
                      </a:pPr>
                      <a:r>
                        <a:rPr lang="sv-SE" sz="1600" b="0" i="0" u="none" strike="noStrike">
                          <a:effectLst/>
                          <a:latin typeface="Calibri" panose="020F0502020204030204" pitchFamily="34" charset="0"/>
                        </a:rPr>
                        <a:t>77 840</a:t>
                      </a:r>
                    </a:p>
                  </a:txBody>
                  <a:tcPr marL="0" marR="0" marT="0" marB="0" anchor="b"/>
                </a:tc>
                <a:tc>
                  <a:txBody>
                    <a:bodyPr/>
                    <a:lstStyle/>
                    <a:p>
                      <a:pPr algn="r" rtl="0" fontAlgn="b">
                        <a:buNone/>
                      </a:pPr>
                      <a:r>
                        <a:rPr lang="sv-SE" sz="1600" b="0" i="0" u="none" strike="noStrike">
                          <a:effectLst/>
                          <a:latin typeface="Calibri" panose="020F0502020204030204" pitchFamily="34" charset="0"/>
                        </a:rPr>
                        <a:t>80 330</a:t>
                      </a:r>
                    </a:p>
                  </a:txBody>
                  <a:tcPr marL="0" marR="0" marT="0" marB="0" anchor="b"/>
                </a:tc>
                <a:tc>
                  <a:txBody>
                    <a:bodyPr/>
                    <a:lstStyle/>
                    <a:p>
                      <a:pPr algn="r" rtl="0" fontAlgn="b">
                        <a:buNone/>
                      </a:pPr>
                      <a:r>
                        <a:rPr lang="sv-SE" sz="1600" b="0" i="0" u="none" strike="noStrike">
                          <a:solidFill>
                            <a:srgbClr val="000000"/>
                          </a:solidFill>
                          <a:effectLst/>
                          <a:latin typeface="Arial" panose="020B0604020202020204" pitchFamily="34" charset="0"/>
                        </a:rPr>
                        <a:t>3,2%</a:t>
                      </a:r>
                    </a:p>
                  </a:txBody>
                  <a:tcPr marL="0" marR="0" marT="0" marB="0" anchor="b"/>
                </a:tc>
                <a:extLst>
                  <a:ext uri="{0D108BD9-81ED-4DB2-BD59-A6C34878D82A}">
                    <a16:rowId xmlns:a16="http://schemas.microsoft.com/office/drawing/2014/main" val="3761136242"/>
                  </a:ext>
                </a:extLst>
              </a:tr>
              <a:tr h="370840">
                <a:tc>
                  <a:txBody>
                    <a:bodyPr/>
                    <a:lstStyle/>
                    <a:p>
                      <a:endParaRPr lang="sv-SE" sz="1600" dirty="0"/>
                    </a:p>
                  </a:txBody>
                  <a:tcPr/>
                </a:tc>
                <a:tc>
                  <a:txBody>
                    <a:bodyPr/>
                    <a:lstStyle/>
                    <a:p>
                      <a:endParaRPr lang="sv-SE" sz="1600" dirty="0"/>
                    </a:p>
                  </a:txBody>
                  <a:tcPr/>
                </a:tc>
                <a:tc>
                  <a:txBody>
                    <a:bodyPr/>
                    <a:lstStyle/>
                    <a:p>
                      <a:endParaRPr lang="sv-SE" sz="1600"/>
                    </a:p>
                  </a:txBody>
                  <a:tcPr/>
                </a:tc>
                <a:tc>
                  <a:txBody>
                    <a:bodyPr/>
                    <a:lstStyle/>
                    <a:p>
                      <a:endParaRPr lang="sv-SE" sz="1600" dirty="0"/>
                    </a:p>
                  </a:txBody>
                  <a:tcPr/>
                </a:tc>
                <a:extLst>
                  <a:ext uri="{0D108BD9-81ED-4DB2-BD59-A6C34878D82A}">
                    <a16:rowId xmlns:a16="http://schemas.microsoft.com/office/drawing/2014/main" val="369787802"/>
                  </a:ext>
                </a:extLst>
              </a:tr>
              <a:tr h="370840">
                <a:tc>
                  <a:txBody>
                    <a:bodyPr/>
                    <a:lstStyle/>
                    <a:p>
                      <a:r>
                        <a:rPr lang="sv-SE" sz="1600" dirty="0"/>
                        <a:t>Dyra hjälpmedel, budgeteras centralt Hälsoval</a:t>
                      </a:r>
                    </a:p>
                  </a:txBody>
                  <a:tcPr/>
                </a:tc>
                <a:tc>
                  <a:txBody>
                    <a:bodyPr/>
                    <a:lstStyle/>
                    <a:p>
                      <a:endParaRPr lang="sv-SE" sz="1600" dirty="0"/>
                    </a:p>
                  </a:txBody>
                  <a:tcPr/>
                </a:tc>
                <a:tc>
                  <a:txBody>
                    <a:bodyPr/>
                    <a:lstStyle/>
                    <a:p>
                      <a:pPr algn="ctr"/>
                      <a:r>
                        <a:rPr lang="sv-SE" sz="1600" dirty="0"/>
                        <a:t>19,2 mnkr</a:t>
                      </a:r>
                    </a:p>
                  </a:txBody>
                  <a:tcPr/>
                </a:tc>
                <a:tc>
                  <a:txBody>
                    <a:bodyPr/>
                    <a:lstStyle/>
                    <a:p>
                      <a:endParaRPr lang="sv-SE" sz="1600" dirty="0"/>
                    </a:p>
                  </a:txBody>
                  <a:tcPr/>
                </a:tc>
                <a:extLst>
                  <a:ext uri="{0D108BD9-81ED-4DB2-BD59-A6C34878D82A}">
                    <a16:rowId xmlns:a16="http://schemas.microsoft.com/office/drawing/2014/main" val="4045710106"/>
                  </a:ext>
                </a:extLst>
              </a:tr>
            </a:tbl>
          </a:graphicData>
        </a:graphic>
      </p:graphicFrame>
    </p:spTree>
    <p:extLst>
      <p:ext uri="{BB962C8B-B14F-4D97-AF65-F5344CB8AC3E}">
        <p14:creationId xmlns:p14="http://schemas.microsoft.com/office/powerpoint/2010/main" val="23973645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a:extLst>
              <a:ext uri="{FF2B5EF4-FFF2-40B4-BE49-F238E27FC236}">
                <a16:creationId xmlns:a16="http://schemas.microsoft.com/office/drawing/2014/main" id="{59600A90-5463-DC3E-1536-8C834CBE1362}"/>
              </a:ext>
            </a:extLst>
          </p:cNvPr>
          <p:cNvGraphicFramePr>
            <a:graphicFrameLocks noGrp="1"/>
          </p:cNvGraphicFramePr>
          <p:nvPr/>
        </p:nvGraphicFramePr>
        <p:xfrm>
          <a:off x="263352" y="836712"/>
          <a:ext cx="11377264" cy="2376264"/>
        </p:xfrm>
        <a:graphic>
          <a:graphicData uri="http://schemas.openxmlformats.org/drawingml/2006/table">
            <a:tbl>
              <a:tblPr firstRow="1" bandRow="1">
                <a:tableStyleId>{5C22544A-7EE6-4342-B048-85BDC9FD1C3A}</a:tableStyleId>
              </a:tblPr>
              <a:tblGrid>
                <a:gridCol w="2275453">
                  <a:extLst>
                    <a:ext uri="{9D8B030D-6E8A-4147-A177-3AD203B41FA5}">
                      <a16:colId xmlns:a16="http://schemas.microsoft.com/office/drawing/2014/main" val="1841866327"/>
                    </a:ext>
                  </a:extLst>
                </a:gridCol>
                <a:gridCol w="4151963">
                  <a:extLst>
                    <a:ext uri="{9D8B030D-6E8A-4147-A177-3AD203B41FA5}">
                      <a16:colId xmlns:a16="http://schemas.microsoft.com/office/drawing/2014/main" val="809725830"/>
                    </a:ext>
                  </a:extLst>
                </a:gridCol>
                <a:gridCol w="1403689">
                  <a:extLst>
                    <a:ext uri="{9D8B030D-6E8A-4147-A177-3AD203B41FA5}">
                      <a16:colId xmlns:a16="http://schemas.microsoft.com/office/drawing/2014/main" val="3535132591"/>
                    </a:ext>
                  </a:extLst>
                </a:gridCol>
                <a:gridCol w="1270706">
                  <a:extLst>
                    <a:ext uri="{9D8B030D-6E8A-4147-A177-3AD203B41FA5}">
                      <a16:colId xmlns:a16="http://schemas.microsoft.com/office/drawing/2014/main" val="666343646"/>
                    </a:ext>
                  </a:extLst>
                </a:gridCol>
                <a:gridCol w="2275453">
                  <a:extLst>
                    <a:ext uri="{9D8B030D-6E8A-4147-A177-3AD203B41FA5}">
                      <a16:colId xmlns:a16="http://schemas.microsoft.com/office/drawing/2014/main" val="2589196613"/>
                    </a:ext>
                  </a:extLst>
                </a:gridCol>
              </a:tblGrid>
              <a:tr h="692421">
                <a:tc>
                  <a:txBody>
                    <a:bodyPr/>
                    <a:lstStyle/>
                    <a:p>
                      <a:r>
                        <a:rPr lang="sv-SE" dirty="0"/>
                        <a:t>Riktade statsbidrag</a:t>
                      </a:r>
                    </a:p>
                  </a:txBody>
                  <a:tcPr/>
                </a:tc>
                <a:tc>
                  <a:txBody>
                    <a:bodyPr/>
                    <a:lstStyle/>
                    <a:p>
                      <a:r>
                        <a:rPr lang="sv-SE" dirty="0"/>
                        <a:t>Syfte, mål och aktiviteter</a:t>
                      </a:r>
                    </a:p>
                  </a:txBody>
                  <a:tcPr/>
                </a:tc>
                <a:tc>
                  <a:txBody>
                    <a:bodyPr/>
                    <a:lstStyle/>
                    <a:p>
                      <a:r>
                        <a:rPr lang="sv-SE" dirty="0"/>
                        <a:t>Ersättning 2026</a:t>
                      </a:r>
                    </a:p>
                  </a:txBody>
                  <a:tcPr/>
                </a:tc>
                <a:tc>
                  <a:txBody>
                    <a:bodyPr/>
                    <a:lstStyle/>
                    <a:p>
                      <a:r>
                        <a:rPr lang="sv-SE" dirty="0"/>
                        <a:t>Ersättning 2027</a:t>
                      </a:r>
                    </a:p>
                  </a:txBody>
                  <a:tcPr/>
                </a:tc>
                <a:tc>
                  <a:txBody>
                    <a:bodyPr/>
                    <a:lstStyle/>
                    <a:p>
                      <a:r>
                        <a:rPr lang="sv-SE" dirty="0"/>
                        <a:t>Utbetalning</a:t>
                      </a:r>
                    </a:p>
                  </a:txBody>
                  <a:tcPr/>
                </a:tc>
                <a:extLst>
                  <a:ext uri="{0D108BD9-81ED-4DB2-BD59-A6C34878D82A}">
                    <a16:rowId xmlns:a16="http://schemas.microsoft.com/office/drawing/2014/main" val="2783493044"/>
                  </a:ext>
                </a:extLst>
              </a:tr>
              <a:tr h="393421">
                <a:tc>
                  <a:txBody>
                    <a:bodyPr/>
                    <a:lstStyle/>
                    <a:p>
                      <a:r>
                        <a:rPr lang="sv-SE" dirty="0"/>
                        <a:t>God och nära vård</a:t>
                      </a:r>
                    </a:p>
                  </a:txBody>
                  <a:tcPr/>
                </a:tc>
                <a:tc>
                  <a:txBody>
                    <a:bodyPr/>
                    <a:lstStyle/>
                    <a:p>
                      <a:r>
                        <a:rPr lang="sv-SE" dirty="0"/>
                        <a:t>Fast läkarkontakt</a:t>
                      </a:r>
                    </a:p>
                  </a:txBody>
                  <a:tcPr/>
                </a:tc>
                <a:tc>
                  <a:txBody>
                    <a:bodyPr/>
                    <a:lstStyle/>
                    <a:p>
                      <a:r>
                        <a:rPr lang="sv-SE" dirty="0"/>
                        <a:t>5,5 mnkr</a:t>
                      </a:r>
                    </a:p>
                  </a:txBody>
                  <a:tcPr/>
                </a:tc>
                <a:tc>
                  <a:txBody>
                    <a:bodyPr/>
                    <a:lstStyle/>
                    <a:p>
                      <a:r>
                        <a:rPr lang="sv-SE" dirty="0"/>
                        <a:t>Ej klart</a:t>
                      </a:r>
                    </a:p>
                  </a:txBody>
                  <a:tcPr/>
                </a:tc>
                <a:tc>
                  <a:txBody>
                    <a:bodyPr/>
                    <a:lstStyle/>
                    <a:p>
                      <a:r>
                        <a:rPr lang="sv-SE" dirty="0"/>
                        <a:t>Utbetalning dec</a:t>
                      </a:r>
                    </a:p>
                  </a:txBody>
                  <a:tcPr/>
                </a:tc>
                <a:extLst>
                  <a:ext uri="{0D108BD9-81ED-4DB2-BD59-A6C34878D82A}">
                    <a16:rowId xmlns:a16="http://schemas.microsoft.com/office/drawing/2014/main" val="550484394"/>
                  </a:ext>
                </a:extLst>
              </a:tr>
              <a:tr h="1290422">
                <a:tc>
                  <a:txBody>
                    <a:bodyPr/>
                    <a:lstStyle/>
                    <a:p>
                      <a:r>
                        <a:rPr lang="sv-SE" dirty="0"/>
                        <a:t>Psykisk Hälsa</a:t>
                      </a:r>
                    </a:p>
                  </a:txBody>
                  <a:tcPr/>
                </a:tc>
                <a:tc>
                  <a:txBody>
                    <a:bodyPr/>
                    <a:lstStyle/>
                    <a:p>
                      <a:r>
                        <a:rPr lang="sv-SE" dirty="0"/>
                        <a:t>Utveckling av primärvårdens arbete med psykisk ohälsa</a:t>
                      </a:r>
                    </a:p>
                  </a:txBody>
                  <a:tcPr/>
                </a:tc>
                <a:tc>
                  <a:txBody>
                    <a:bodyPr/>
                    <a:lstStyle/>
                    <a:p>
                      <a:r>
                        <a:rPr lang="sv-SE" dirty="0"/>
                        <a:t>15,6 mnkr</a:t>
                      </a:r>
                    </a:p>
                  </a:txBody>
                  <a:tcPr/>
                </a:tc>
                <a:tc>
                  <a:txBody>
                    <a:bodyPr/>
                    <a:lstStyle/>
                    <a:p>
                      <a:r>
                        <a:rPr lang="sv-SE" dirty="0"/>
                        <a:t>Ej klart</a:t>
                      </a:r>
                    </a:p>
                  </a:txBody>
                  <a:tcPr/>
                </a:tc>
                <a:tc>
                  <a:txBody>
                    <a:bodyPr/>
                    <a:lstStyle/>
                    <a:p>
                      <a:r>
                        <a:rPr lang="sv-SE" dirty="0"/>
                        <a:t>Utbetalas juni och dec utifrån antal listade rapporteringskrav.</a:t>
                      </a:r>
                    </a:p>
                  </a:txBody>
                  <a:tcPr/>
                </a:tc>
                <a:extLst>
                  <a:ext uri="{0D108BD9-81ED-4DB2-BD59-A6C34878D82A}">
                    <a16:rowId xmlns:a16="http://schemas.microsoft.com/office/drawing/2014/main" val="3584630063"/>
                  </a:ext>
                </a:extLst>
              </a:tr>
            </a:tbl>
          </a:graphicData>
        </a:graphic>
      </p:graphicFrame>
    </p:spTree>
    <p:extLst>
      <p:ext uri="{BB962C8B-B14F-4D97-AF65-F5344CB8AC3E}">
        <p14:creationId xmlns:p14="http://schemas.microsoft.com/office/powerpoint/2010/main" val="26242116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D90014-498E-3B02-EB33-3B498EE4A4A6}"/>
              </a:ext>
            </a:extLst>
          </p:cNvPr>
          <p:cNvSpPr>
            <a:spLocks noGrp="1"/>
          </p:cNvSpPr>
          <p:nvPr>
            <p:ph type="ctrTitle"/>
          </p:nvPr>
        </p:nvSpPr>
        <p:spPr>
          <a:xfrm>
            <a:off x="485775" y="488157"/>
            <a:ext cx="11220450" cy="5677147"/>
          </a:xfrm>
        </p:spPr>
        <p:txBody>
          <a:bodyPr anchor="ctr">
            <a:normAutofit/>
          </a:bodyPr>
          <a:lstStyle/>
          <a:p>
            <a:br>
              <a:rPr lang="sv-SE" dirty="0"/>
            </a:br>
            <a:br>
              <a:rPr lang="sv-SE" dirty="0"/>
            </a:br>
            <a:br>
              <a:rPr lang="sv-SE" dirty="0"/>
            </a:br>
            <a:r>
              <a:rPr lang="sv-SE" dirty="0"/>
              <a:t>Uppföljning Hälsoval Gävleborg 2025 och planering framåt</a:t>
            </a:r>
          </a:p>
        </p:txBody>
      </p:sp>
      <p:pic>
        <p:nvPicPr>
          <p:cNvPr id="4" name="Bildobjekt 3">
            <a:extLst>
              <a:ext uri="{FF2B5EF4-FFF2-40B4-BE49-F238E27FC236}">
                <a16:creationId xmlns:a16="http://schemas.microsoft.com/office/drawing/2014/main" id="{F49B2D79-B9F3-B362-3943-3259F0229D66}"/>
              </a:ext>
            </a:extLst>
          </p:cNvPr>
          <p:cNvPicPr>
            <a:picLocks noChangeAspect="1"/>
          </p:cNvPicPr>
          <p:nvPr/>
        </p:nvPicPr>
        <p:blipFill>
          <a:blip r:embed="rId3"/>
          <a:stretch>
            <a:fillRect/>
          </a:stretch>
        </p:blipFill>
        <p:spPr>
          <a:xfrm>
            <a:off x="7978524" y="630169"/>
            <a:ext cx="3140124" cy="2162420"/>
          </a:xfrm>
          <a:prstGeom prst="rect">
            <a:avLst/>
          </a:prstGeom>
        </p:spPr>
      </p:pic>
    </p:spTree>
    <p:extLst>
      <p:ext uri="{BB962C8B-B14F-4D97-AF65-F5344CB8AC3E}">
        <p14:creationId xmlns:p14="http://schemas.microsoft.com/office/powerpoint/2010/main" val="14552662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2612827-89A3-AD03-B56B-167E4B709D82}"/>
              </a:ext>
            </a:extLst>
          </p:cNvPr>
          <p:cNvSpPr>
            <a:spLocks noGrp="1"/>
          </p:cNvSpPr>
          <p:nvPr>
            <p:ph type="title"/>
          </p:nvPr>
        </p:nvSpPr>
        <p:spPr/>
        <p:txBody>
          <a:bodyPr/>
          <a:lstStyle/>
          <a:p>
            <a:endParaRPr lang="sv-SE"/>
          </a:p>
        </p:txBody>
      </p:sp>
      <p:pic>
        <p:nvPicPr>
          <p:cNvPr id="5" name="Platshållare för innehåll 4">
            <a:extLst>
              <a:ext uri="{FF2B5EF4-FFF2-40B4-BE49-F238E27FC236}">
                <a16:creationId xmlns:a16="http://schemas.microsoft.com/office/drawing/2014/main" id="{ADEE30C1-3907-783C-1DFB-69CD760DAA03}"/>
              </a:ext>
            </a:extLst>
          </p:cNvPr>
          <p:cNvPicPr>
            <a:picLocks noGrp="1" noChangeAspect="1"/>
          </p:cNvPicPr>
          <p:nvPr>
            <p:ph sz="quarter" idx="10"/>
          </p:nvPr>
        </p:nvPicPr>
        <p:blipFill>
          <a:blip r:embed="rId3" cstate="print">
            <a:extLst>
              <a:ext uri="{28A0092B-C50C-407E-A947-70E740481C1C}">
                <a14:useLocalDpi xmlns:a14="http://schemas.microsoft.com/office/drawing/2010/main" val="0"/>
              </a:ext>
            </a:extLst>
          </a:blip>
          <a:stretch>
            <a:fillRect/>
          </a:stretch>
        </p:blipFill>
        <p:spPr>
          <a:xfrm>
            <a:off x="4079776" y="1700808"/>
            <a:ext cx="5837774" cy="4738688"/>
          </a:xfrm>
          <a:prstGeom prst="rect">
            <a:avLst/>
          </a:prstGeom>
        </p:spPr>
      </p:pic>
      <p:sp>
        <p:nvSpPr>
          <p:cNvPr id="7" name="textruta 6">
            <a:extLst>
              <a:ext uri="{FF2B5EF4-FFF2-40B4-BE49-F238E27FC236}">
                <a16:creationId xmlns:a16="http://schemas.microsoft.com/office/drawing/2014/main" id="{0EA3483F-6A9D-A3D0-5AA6-126101A8C497}"/>
              </a:ext>
            </a:extLst>
          </p:cNvPr>
          <p:cNvSpPr txBox="1"/>
          <p:nvPr/>
        </p:nvSpPr>
        <p:spPr>
          <a:xfrm rot="20147247">
            <a:off x="327869" y="2877732"/>
            <a:ext cx="3173520" cy="1015663"/>
          </a:xfrm>
          <a:prstGeom prst="rect">
            <a:avLst/>
          </a:prstGeom>
          <a:noFill/>
        </p:spPr>
        <p:txBody>
          <a:bodyPr wrap="square" rtlCol="0">
            <a:spAutoFit/>
          </a:bodyPr>
          <a:lstStyle/>
          <a:p>
            <a:r>
              <a:rPr lang="sv-SE" sz="6000" b="1" dirty="0"/>
              <a:t>Cosmic</a:t>
            </a:r>
          </a:p>
        </p:txBody>
      </p:sp>
    </p:spTree>
    <p:extLst>
      <p:ext uri="{BB962C8B-B14F-4D97-AF65-F5344CB8AC3E}">
        <p14:creationId xmlns:p14="http://schemas.microsoft.com/office/powerpoint/2010/main" val="12628557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Platshållare för innehåll 8">
            <a:extLst>
              <a:ext uri="{FF2B5EF4-FFF2-40B4-BE49-F238E27FC236}">
                <a16:creationId xmlns:a16="http://schemas.microsoft.com/office/drawing/2014/main" id="{64D4C648-5C79-6C0B-C62C-9CA8F718E8AD}"/>
              </a:ext>
            </a:extLst>
          </p:cNvPr>
          <p:cNvSpPr>
            <a:spLocks noGrp="1"/>
          </p:cNvSpPr>
          <p:nvPr>
            <p:ph idx="12"/>
          </p:nvPr>
        </p:nvSpPr>
        <p:spPr>
          <a:xfrm>
            <a:off x="485775" y="2276872"/>
            <a:ext cx="5364161" cy="4090590"/>
          </a:xfrm>
        </p:spPr>
        <p:txBody>
          <a:bodyPr>
            <a:normAutofit/>
          </a:bodyPr>
          <a:lstStyle/>
          <a:p>
            <a:pPr>
              <a:lnSpc>
                <a:spcPct val="90000"/>
              </a:lnSpc>
            </a:pPr>
            <a:r>
              <a:rPr lang="sv-SE" sz="1900" b="1"/>
              <a:t>4.2 Årlig avtalsuppföljning </a:t>
            </a:r>
          </a:p>
          <a:p>
            <a:pPr>
              <a:lnSpc>
                <a:spcPct val="90000"/>
              </a:lnSpc>
            </a:pPr>
            <a:r>
              <a:rPr lang="sv-SE" sz="1900"/>
              <a:t>På uppmaning av Hälsovalskontoret ska utföraren årligen redovisa följsamhet till kraven i handbok för Hälsoval Gävleborg. Redovisningen utgår från olika uppföljningsområden med tillhörande indikatorer samt frågor.</a:t>
            </a:r>
          </a:p>
          <a:p>
            <a:pPr>
              <a:lnSpc>
                <a:spcPct val="90000"/>
              </a:lnSpc>
            </a:pPr>
            <a:endParaRPr lang="sv-SE" sz="1900"/>
          </a:p>
          <a:p>
            <a:pPr>
              <a:lnSpc>
                <a:spcPct val="90000"/>
              </a:lnSpc>
            </a:pPr>
            <a:r>
              <a:rPr lang="sv-SE" sz="1900" b="1"/>
              <a:t>4.4 Verksamhetsdialog </a:t>
            </a:r>
          </a:p>
          <a:p>
            <a:pPr>
              <a:lnSpc>
                <a:spcPct val="90000"/>
              </a:lnSpc>
            </a:pPr>
            <a:r>
              <a:rPr lang="sv-SE" sz="1900"/>
              <a:t>Hälsovalskontoret kan kalla utförare till verksamhetsdialog utifrån den inrapporterade årliga avtalsuppföljningen, fortlöpande uppföljningen samt avvikelser. Verksamhetsdialog kan även ske i grupp utifrån olika temaområden. </a:t>
            </a:r>
          </a:p>
        </p:txBody>
      </p:sp>
      <p:pic>
        <p:nvPicPr>
          <p:cNvPr id="2" name="Bildobjekt 1">
            <a:extLst>
              <a:ext uri="{FF2B5EF4-FFF2-40B4-BE49-F238E27FC236}">
                <a16:creationId xmlns:a16="http://schemas.microsoft.com/office/drawing/2014/main" id="{ED91F359-8E38-9B38-2B69-3707DA7A39C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4088" y="2276872"/>
            <a:ext cx="2940111" cy="4090590"/>
          </a:xfrm>
          <a:prstGeom prst="rect">
            <a:avLst/>
          </a:prstGeom>
          <a:noFill/>
        </p:spPr>
      </p:pic>
      <p:sp>
        <p:nvSpPr>
          <p:cNvPr id="8" name="Rubrik 7">
            <a:extLst>
              <a:ext uri="{FF2B5EF4-FFF2-40B4-BE49-F238E27FC236}">
                <a16:creationId xmlns:a16="http://schemas.microsoft.com/office/drawing/2014/main" id="{108934B0-8940-72AB-866C-4AEE7864A7AC}"/>
              </a:ext>
            </a:extLst>
          </p:cNvPr>
          <p:cNvSpPr>
            <a:spLocks noGrp="1"/>
          </p:cNvSpPr>
          <p:nvPr>
            <p:ph type="title"/>
          </p:nvPr>
        </p:nvSpPr>
        <p:spPr>
          <a:xfrm>
            <a:off x="485775" y="490539"/>
            <a:ext cx="11236147" cy="646329"/>
          </a:xfrm>
        </p:spPr>
        <p:txBody>
          <a:bodyPr wrap="square" anchor="t">
            <a:normAutofit/>
          </a:bodyPr>
          <a:lstStyle/>
          <a:p>
            <a:r>
              <a:rPr lang="sv-SE" dirty="0"/>
              <a:t>Handbok Hälsoval uppföljning 2025</a:t>
            </a:r>
          </a:p>
        </p:txBody>
      </p:sp>
    </p:spTree>
    <p:extLst>
      <p:ext uri="{BB962C8B-B14F-4D97-AF65-F5344CB8AC3E}">
        <p14:creationId xmlns:p14="http://schemas.microsoft.com/office/powerpoint/2010/main" val="1656277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innehåll 1">
            <a:extLst>
              <a:ext uri="{FF2B5EF4-FFF2-40B4-BE49-F238E27FC236}">
                <a16:creationId xmlns:a16="http://schemas.microsoft.com/office/drawing/2014/main" id="{13258F06-DE69-D6A7-4827-D41669987345}"/>
              </a:ext>
            </a:extLst>
          </p:cNvPr>
          <p:cNvSpPr>
            <a:spLocks noGrp="1"/>
          </p:cNvSpPr>
          <p:nvPr>
            <p:ph idx="12"/>
          </p:nvPr>
        </p:nvSpPr>
        <p:spPr>
          <a:xfrm>
            <a:off x="485775" y="2276872"/>
            <a:ext cx="5364161" cy="4090590"/>
          </a:xfrm>
        </p:spPr>
        <p:txBody>
          <a:bodyPr>
            <a:normAutofit/>
          </a:bodyPr>
          <a:lstStyle/>
          <a:p>
            <a:pPr>
              <a:lnSpc>
                <a:spcPct val="90000"/>
              </a:lnSpc>
            </a:pPr>
            <a:r>
              <a:rPr lang="sv-SE" sz="1500"/>
              <a:t>Uppföljningen för 2025 har baserats på de uppgifter som hälsocentralerna rapporterat in via en uppföljningsmall. Bedömningen har utgått från samma områden som i uppföljningen för 2024 samt från utfall för ett urval av indikatorer och nyckeltal inom följande områden:</a:t>
            </a:r>
          </a:p>
          <a:p>
            <a:pPr marL="342900" lvl="0" indent="-342900">
              <a:lnSpc>
                <a:spcPct val="90000"/>
              </a:lnSpc>
              <a:buFont typeface="Arial" panose="020B0604020202020204" pitchFamily="34" charset="0"/>
              <a:buChar char="•"/>
            </a:pPr>
            <a:r>
              <a:rPr lang="sv-SE" sz="1500"/>
              <a:t>Verksamhet</a:t>
            </a:r>
          </a:p>
          <a:p>
            <a:pPr marL="342900" lvl="0" indent="-342900">
              <a:lnSpc>
                <a:spcPct val="90000"/>
              </a:lnSpc>
              <a:buFont typeface="Arial" panose="020B0604020202020204" pitchFamily="34" charset="0"/>
              <a:buChar char="•"/>
            </a:pPr>
            <a:r>
              <a:rPr lang="sv-SE" sz="1500"/>
              <a:t>Vårdgaranti</a:t>
            </a:r>
          </a:p>
          <a:p>
            <a:pPr marL="342900" lvl="0" indent="-342900">
              <a:lnSpc>
                <a:spcPct val="90000"/>
              </a:lnSpc>
              <a:buFont typeface="Arial" panose="020B0604020202020204" pitchFamily="34" charset="0"/>
              <a:buChar char="•"/>
            </a:pPr>
            <a:r>
              <a:rPr lang="sv-SE" sz="1500"/>
              <a:t>Fast läkarkontakt, fast vårdkontakt och kontinuitetsindex för läkare</a:t>
            </a:r>
          </a:p>
          <a:p>
            <a:pPr marL="342900" lvl="0" indent="-342900">
              <a:lnSpc>
                <a:spcPct val="90000"/>
              </a:lnSpc>
              <a:buFont typeface="Arial" panose="020B0604020202020204" pitchFamily="34" charset="0"/>
              <a:buChar char="•"/>
            </a:pPr>
            <a:r>
              <a:rPr lang="sv-SE" sz="1500"/>
              <a:t>Läkarmedverkan i hemsjukvård i ordinärt och särskilt boende</a:t>
            </a:r>
          </a:p>
          <a:p>
            <a:pPr marL="342900" lvl="0" indent="-342900">
              <a:lnSpc>
                <a:spcPct val="90000"/>
              </a:lnSpc>
              <a:buFont typeface="Arial" panose="020B0604020202020204" pitchFamily="34" charset="0"/>
              <a:buChar char="•"/>
            </a:pPr>
            <a:r>
              <a:rPr lang="sv-SE" sz="1500"/>
              <a:t>Kvalitet och målrelaterad ersättning inom Hälsoval</a:t>
            </a:r>
          </a:p>
          <a:p>
            <a:pPr marL="342900" lvl="0" indent="-342900">
              <a:lnSpc>
                <a:spcPct val="90000"/>
              </a:lnSpc>
              <a:buFont typeface="Arial" panose="020B0604020202020204" pitchFamily="34" charset="0"/>
              <a:buChar char="•"/>
            </a:pPr>
            <a:r>
              <a:rPr lang="sv-SE" sz="1500"/>
              <a:t>Kvalitet och patientsäkerhet</a:t>
            </a:r>
          </a:p>
          <a:p>
            <a:pPr>
              <a:lnSpc>
                <a:spcPct val="90000"/>
              </a:lnSpc>
            </a:pPr>
            <a:r>
              <a:rPr lang="sv-SE" sz="1500"/>
              <a:t> </a:t>
            </a:r>
          </a:p>
          <a:p>
            <a:pPr>
              <a:lnSpc>
                <a:spcPct val="90000"/>
              </a:lnSpc>
            </a:pPr>
            <a:endParaRPr lang="sv-SE" sz="1500"/>
          </a:p>
        </p:txBody>
      </p:sp>
      <p:pic>
        <p:nvPicPr>
          <p:cNvPr id="5" name="Platshållare för innehåll 4">
            <a:extLst>
              <a:ext uri="{FF2B5EF4-FFF2-40B4-BE49-F238E27FC236}">
                <a16:creationId xmlns:a16="http://schemas.microsoft.com/office/drawing/2014/main" id="{4F6EFD83-1207-D2FC-0C96-DDBA2CE13C8A}"/>
              </a:ext>
            </a:extLst>
          </p:cNvPr>
          <p:cNvPicPr>
            <a:picLocks noChangeAspect="1"/>
          </p:cNvPicPr>
          <p:nvPr/>
        </p:nvPicPr>
        <p:blipFill>
          <a:blip r:embed="rId3"/>
          <a:srcRect r="49841"/>
          <a:stretch>
            <a:fillRect/>
          </a:stretch>
        </p:blipFill>
        <p:spPr>
          <a:xfrm>
            <a:off x="6342063" y="2276879"/>
            <a:ext cx="5364161" cy="4090575"/>
          </a:xfrm>
          <a:prstGeom prst="rect">
            <a:avLst/>
          </a:prstGeom>
          <a:noFill/>
        </p:spPr>
      </p:pic>
      <p:sp>
        <p:nvSpPr>
          <p:cNvPr id="3" name="Rubrik 2">
            <a:extLst>
              <a:ext uri="{FF2B5EF4-FFF2-40B4-BE49-F238E27FC236}">
                <a16:creationId xmlns:a16="http://schemas.microsoft.com/office/drawing/2014/main" id="{7A1F544C-D5B4-F629-37C6-BA52833212E1}"/>
              </a:ext>
            </a:extLst>
          </p:cNvPr>
          <p:cNvSpPr>
            <a:spLocks noGrp="1"/>
          </p:cNvSpPr>
          <p:nvPr>
            <p:ph type="title"/>
          </p:nvPr>
        </p:nvSpPr>
        <p:spPr>
          <a:xfrm>
            <a:off x="485775" y="490539"/>
            <a:ext cx="11236147" cy="646329"/>
          </a:xfrm>
        </p:spPr>
        <p:txBody>
          <a:bodyPr wrap="square" anchor="t">
            <a:normAutofit/>
          </a:bodyPr>
          <a:lstStyle/>
          <a:p>
            <a:r>
              <a:rPr lang="sv-SE" dirty="0"/>
              <a:t>Bakgrund</a:t>
            </a:r>
          </a:p>
        </p:txBody>
      </p:sp>
    </p:spTree>
    <p:extLst>
      <p:ext uri="{BB962C8B-B14F-4D97-AF65-F5344CB8AC3E}">
        <p14:creationId xmlns:p14="http://schemas.microsoft.com/office/powerpoint/2010/main" val="20984275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CAE50897-AB47-0855-4E5E-38EB2975D8C5}"/>
              </a:ext>
            </a:extLst>
          </p:cNvPr>
          <p:cNvSpPr>
            <a:spLocks noGrp="1"/>
          </p:cNvSpPr>
          <p:nvPr>
            <p:ph type="title"/>
          </p:nvPr>
        </p:nvSpPr>
        <p:spPr>
          <a:xfrm>
            <a:off x="485775" y="490539"/>
            <a:ext cx="11220450" cy="646329"/>
          </a:xfrm>
        </p:spPr>
        <p:txBody>
          <a:bodyPr anchor="t">
            <a:normAutofit/>
          </a:bodyPr>
          <a:lstStyle/>
          <a:p>
            <a:r>
              <a:rPr lang="sv-SE" dirty="0"/>
              <a:t>Allmänt</a:t>
            </a:r>
          </a:p>
        </p:txBody>
      </p:sp>
      <p:graphicFrame>
        <p:nvGraphicFramePr>
          <p:cNvPr id="7" name="Platshållare för innehåll 4">
            <a:extLst>
              <a:ext uri="{FF2B5EF4-FFF2-40B4-BE49-F238E27FC236}">
                <a16:creationId xmlns:a16="http://schemas.microsoft.com/office/drawing/2014/main" id="{C4F42A41-7C51-FC34-211A-C0AA3A4ABA21}"/>
              </a:ext>
            </a:extLst>
          </p:cNvPr>
          <p:cNvGraphicFramePr>
            <a:graphicFrameLocks noGrp="1"/>
          </p:cNvGraphicFramePr>
          <p:nvPr>
            <p:ph sz="quarter" idx="10"/>
            <p:extLst>
              <p:ext uri="{D42A27DB-BD31-4B8C-83A1-F6EECF244321}">
                <p14:modId xmlns:p14="http://schemas.microsoft.com/office/powerpoint/2010/main" val="3060106012"/>
              </p:ext>
            </p:extLst>
          </p:nvPr>
        </p:nvGraphicFramePr>
        <p:xfrm>
          <a:off x="485775" y="1136868"/>
          <a:ext cx="9930705" cy="55324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88148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08380F5A-6E2E-6284-DAB7-06CF70BD527E}"/>
              </a:ext>
            </a:extLst>
          </p:cNvPr>
          <p:cNvSpPr>
            <a:spLocks noGrp="1"/>
          </p:cNvSpPr>
          <p:nvPr>
            <p:ph type="title"/>
          </p:nvPr>
        </p:nvSpPr>
        <p:spPr>
          <a:xfrm>
            <a:off x="485775" y="490539"/>
            <a:ext cx="11220450" cy="646329"/>
          </a:xfrm>
        </p:spPr>
        <p:txBody>
          <a:bodyPr anchor="t">
            <a:normAutofit/>
          </a:bodyPr>
          <a:lstStyle/>
          <a:p>
            <a:r>
              <a:rPr lang="sv-SE" dirty="0"/>
              <a:t>Hälsocentraler och listning</a:t>
            </a:r>
          </a:p>
        </p:txBody>
      </p:sp>
      <p:sp>
        <p:nvSpPr>
          <p:cNvPr id="2" name="Platshållare för innehåll 1">
            <a:extLst>
              <a:ext uri="{FF2B5EF4-FFF2-40B4-BE49-F238E27FC236}">
                <a16:creationId xmlns:a16="http://schemas.microsoft.com/office/drawing/2014/main" id="{82477400-50D0-A60C-8727-BBBD1A44550D}"/>
              </a:ext>
            </a:extLst>
          </p:cNvPr>
          <p:cNvSpPr>
            <a:spLocks noGrp="1"/>
          </p:cNvSpPr>
          <p:nvPr>
            <p:ph sz="quarter" idx="10"/>
          </p:nvPr>
        </p:nvSpPr>
        <p:spPr>
          <a:xfrm>
            <a:off x="485775" y="1628800"/>
            <a:ext cx="9267475" cy="4738661"/>
          </a:xfrm>
        </p:spPr>
        <p:txBody>
          <a:bodyPr>
            <a:normAutofit/>
          </a:bodyPr>
          <a:lstStyle/>
          <a:p>
            <a:pPr marL="342900" indent="-342900">
              <a:lnSpc>
                <a:spcPct val="90000"/>
              </a:lnSpc>
              <a:buFont typeface="Arial" panose="020B0604020202020204" pitchFamily="34" charset="0"/>
              <a:buChar char="•"/>
            </a:pPr>
            <a:r>
              <a:rPr lang="sv-SE" sz="2000" dirty="0"/>
              <a:t>2025 fanns det 41 hälsocentraler i Region Gävleborg, 25 av enheterna drevs i offentlig regi, 16 i privat regi (7 vårdgivare) Fördelningen i länet var 21 i Hälsingland och 20 i Gästrikland. Tre filialer uppfyller kraven för </a:t>
            </a:r>
            <a:r>
              <a:rPr lang="sv-SE" sz="2000" dirty="0" err="1"/>
              <a:t>distriktssköterske</a:t>
            </a:r>
            <a:r>
              <a:rPr lang="sv-SE" sz="2000" dirty="0"/>
              <a:t>/sjuksköterskemottagning för 2025 (Nya krav i Handbok Hälsoval 2025) och får ersättning.</a:t>
            </a:r>
          </a:p>
          <a:p>
            <a:pPr marL="342900" indent="-342900">
              <a:lnSpc>
                <a:spcPct val="90000"/>
              </a:lnSpc>
              <a:buFont typeface="Arial" panose="020B0604020202020204" pitchFamily="34" charset="0"/>
              <a:buChar char="•"/>
            </a:pPr>
            <a:r>
              <a:rPr lang="sv-SE" sz="2000" dirty="0"/>
              <a:t>Hälsocentralen har ett eget geografiskt område som den har ett särskilt ansvar för.</a:t>
            </a:r>
          </a:p>
          <a:p>
            <a:pPr marL="342900" indent="-342900">
              <a:lnSpc>
                <a:spcPct val="90000"/>
              </a:lnSpc>
              <a:buFont typeface="Arial" panose="020B0604020202020204" pitchFamily="34" charset="0"/>
              <a:buChar char="•"/>
            </a:pPr>
            <a:r>
              <a:rPr lang="sv-SE" sz="2000" dirty="0"/>
              <a:t>Det finns sex samverkansområden indelade utifrån gällande kommungränser. Inom samverkansområdena samverkar hälsocentralerna kring olika aktiviteter och funktioner ex. jour/beredskap, särskilda boenden och korttidsplatser. </a:t>
            </a:r>
          </a:p>
          <a:p>
            <a:pPr marL="342900" indent="-342900">
              <a:lnSpc>
                <a:spcPct val="90000"/>
              </a:lnSpc>
              <a:buFont typeface="Arial" panose="020B0604020202020204" pitchFamily="34" charset="0"/>
              <a:buChar char="•"/>
            </a:pPr>
            <a:r>
              <a:rPr lang="sv-SE" sz="2000" dirty="0"/>
              <a:t>December 2025 var spridningen mellan den som har minst listade </a:t>
            </a:r>
            <a:r>
              <a:rPr lang="sv-SE" sz="2000" b="1" dirty="0"/>
              <a:t>1981</a:t>
            </a:r>
            <a:r>
              <a:rPr lang="sv-SE" sz="2000" dirty="0"/>
              <a:t>patienter</a:t>
            </a:r>
            <a:r>
              <a:rPr lang="sv-SE" sz="2000" b="1" dirty="0"/>
              <a:t> </a:t>
            </a:r>
            <a:r>
              <a:rPr lang="sv-SE" sz="2000" dirty="0"/>
              <a:t>(Hälsocentralen Sjöstaden hade i dec 409 listade) och högst </a:t>
            </a:r>
            <a:r>
              <a:rPr lang="sv-SE" sz="2000" b="1" dirty="0"/>
              <a:t>18 720</a:t>
            </a:r>
            <a:r>
              <a:rPr lang="sv-SE" sz="2000" dirty="0"/>
              <a:t>. En hälsocentral i Region Gävleborg ansvarar i snitt för </a:t>
            </a:r>
            <a:r>
              <a:rPr lang="sv-SE" sz="2000" b="1" dirty="0"/>
              <a:t>6422 </a:t>
            </a:r>
            <a:r>
              <a:rPr lang="sv-SE" sz="2000" dirty="0"/>
              <a:t>patienter.</a:t>
            </a:r>
          </a:p>
          <a:p>
            <a:pPr marL="342900" indent="-342900">
              <a:lnSpc>
                <a:spcPct val="90000"/>
              </a:lnSpc>
              <a:buFont typeface="Arial" panose="020B0604020202020204" pitchFamily="34" charset="0"/>
              <a:buChar char="•"/>
            </a:pPr>
            <a:endParaRPr lang="sv-SE" sz="2000" dirty="0"/>
          </a:p>
          <a:p>
            <a:pPr>
              <a:lnSpc>
                <a:spcPct val="90000"/>
              </a:lnSpc>
            </a:pPr>
            <a:r>
              <a:rPr lang="sv-SE" sz="2000" dirty="0"/>
              <a:t> </a:t>
            </a:r>
          </a:p>
          <a:p>
            <a:pPr marL="342900" indent="-342900">
              <a:lnSpc>
                <a:spcPct val="90000"/>
              </a:lnSpc>
              <a:buFont typeface="Arial" panose="020B0604020202020204" pitchFamily="34" charset="0"/>
              <a:buChar char="•"/>
            </a:pPr>
            <a:endParaRPr lang="sv-SE" sz="2000" dirty="0"/>
          </a:p>
        </p:txBody>
      </p:sp>
    </p:spTree>
    <p:extLst>
      <p:ext uri="{BB962C8B-B14F-4D97-AF65-F5344CB8AC3E}">
        <p14:creationId xmlns:p14="http://schemas.microsoft.com/office/powerpoint/2010/main" val="32423994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1DBE34A-7316-6C03-7181-368E8D51929F}"/>
              </a:ext>
            </a:extLst>
          </p:cNvPr>
          <p:cNvSpPr>
            <a:spLocks noGrp="1"/>
          </p:cNvSpPr>
          <p:nvPr>
            <p:ph type="title"/>
          </p:nvPr>
        </p:nvSpPr>
        <p:spPr/>
        <p:txBody>
          <a:bodyPr/>
          <a:lstStyle/>
          <a:p>
            <a:r>
              <a:rPr lang="sv-SE" sz="2400" dirty="0"/>
              <a:t>Antalet listade offentliga och privata hälsocentraler i Hälsoval Gävleborg under åren 2024–2025 </a:t>
            </a:r>
            <a:br>
              <a:rPr lang="sv-SE" dirty="0"/>
            </a:br>
            <a:endParaRPr lang="sv-SE" dirty="0"/>
          </a:p>
        </p:txBody>
      </p:sp>
      <p:pic>
        <p:nvPicPr>
          <p:cNvPr id="4" name="Bild 1">
            <a:extLst>
              <a:ext uri="{FF2B5EF4-FFF2-40B4-BE49-F238E27FC236}">
                <a16:creationId xmlns:a16="http://schemas.microsoft.com/office/drawing/2014/main" id="{67417205-423A-563E-54AB-9635D3EE00E6}"/>
              </a:ext>
            </a:extLst>
          </p:cNvPr>
          <p:cNvPicPr>
            <a:picLocks noGrp="1" noChangeAspect="1"/>
          </p:cNvPicPr>
          <p:nvPr>
            <p:ph sz="quarter" idx="10"/>
          </p:nvPr>
        </p:nvPicPr>
        <p:blipFill>
          <a:blip>
            <a:extLst>
              <a:ext uri="{96DAC541-7B7A-43D3-8B79-37D633B846F1}">
                <asvg:svgBlip xmlns:asvg="http://schemas.microsoft.com/office/drawing/2016/SVG/main" r:embed="rId2"/>
              </a:ext>
            </a:extLst>
          </a:blip>
          <a:stretch>
            <a:fillRect/>
          </a:stretch>
        </p:blipFill>
        <p:spPr>
          <a:xfrm>
            <a:off x="907520" y="1628775"/>
            <a:ext cx="8424334" cy="4738688"/>
          </a:xfrm>
          <a:prstGeom prst="rect">
            <a:avLst/>
          </a:prstGeom>
        </p:spPr>
      </p:pic>
    </p:spTree>
    <p:extLst>
      <p:ext uri="{BB962C8B-B14F-4D97-AF65-F5344CB8AC3E}">
        <p14:creationId xmlns:p14="http://schemas.microsoft.com/office/powerpoint/2010/main" val="23222337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ubtitle 1">
            <a:extLst>
              <a:ext uri="{FF2B5EF4-FFF2-40B4-BE49-F238E27FC236}">
                <a16:creationId xmlns:a16="http://schemas.microsoft.com/office/drawing/2014/main" id="{67B5210E-0B48-9B7A-D3C9-B085B00AEB3B}"/>
              </a:ext>
            </a:extLst>
          </p:cNvPr>
          <p:cNvSpPr>
            <a:spLocks noGrp="1"/>
          </p:cNvSpPr>
          <p:nvPr>
            <p:ph type="subTitle" idx="1"/>
          </p:nvPr>
        </p:nvSpPr>
        <p:spPr>
          <a:xfrm>
            <a:off x="497343" y="5875338"/>
            <a:ext cx="11215231" cy="498393"/>
          </a:xfrm>
        </p:spPr>
        <p:txBody>
          <a:bodyPr/>
          <a:lstStyle/>
          <a:p>
            <a:endParaRPr lang="en-US"/>
          </a:p>
        </p:txBody>
      </p:sp>
      <p:sp>
        <p:nvSpPr>
          <p:cNvPr id="4" name="Rubrik 3">
            <a:extLst>
              <a:ext uri="{FF2B5EF4-FFF2-40B4-BE49-F238E27FC236}">
                <a16:creationId xmlns:a16="http://schemas.microsoft.com/office/drawing/2014/main" id="{87D9BA46-458B-0B14-4CAE-AEFD3AC06AA8}"/>
              </a:ext>
            </a:extLst>
          </p:cNvPr>
          <p:cNvSpPr>
            <a:spLocks noGrp="1"/>
          </p:cNvSpPr>
          <p:nvPr>
            <p:ph type="ctrTitle"/>
          </p:nvPr>
        </p:nvSpPr>
        <p:spPr>
          <a:xfrm>
            <a:off x="484188" y="1963738"/>
            <a:ext cx="10076308" cy="3911600"/>
          </a:xfrm>
        </p:spPr>
        <p:txBody>
          <a:bodyPr anchor="b">
            <a:normAutofit/>
          </a:bodyPr>
          <a:lstStyle/>
          <a:p>
            <a:pPr>
              <a:lnSpc>
                <a:spcPct val="90000"/>
              </a:lnSpc>
            </a:pPr>
            <a:br>
              <a:rPr lang="sv-SE" dirty="0"/>
            </a:br>
            <a:br>
              <a:rPr lang="sv-SE" dirty="0"/>
            </a:br>
            <a:br>
              <a:rPr lang="sv-SE" dirty="0"/>
            </a:br>
            <a:r>
              <a:rPr lang="sv-SE" dirty="0"/>
              <a:t>Redovisning ett urval av  uppföljningsområden </a:t>
            </a:r>
          </a:p>
        </p:txBody>
      </p:sp>
    </p:spTree>
    <p:extLst>
      <p:ext uri="{BB962C8B-B14F-4D97-AF65-F5344CB8AC3E}">
        <p14:creationId xmlns:p14="http://schemas.microsoft.com/office/powerpoint/2010/main" val="22068353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tshållare för innehåll 4">
            <a:extLst>
              <a:ext uri="{FF2B5EF4-FFF2-40B4-BE49-F238E27FC236}">
                <a16:creationId xmlns:a16="http://schemas.microsoft.com/office/drawing/2014/main" id="{EAA232B0-99AE-F10B-4A8B-9672828E5CBF}"/>
              </a:ext>
            </a:extLst>
          </p:cNvPr>
          <p:cNvSpPr>
            <a:spLocks noGrp="1"/>
          </p:cNvSpPr>
          <p:nvPr>
            <p:ph idx="12"/>
          </p:nvPr>
        </p:nvSpPr>
        <p:spPr>
          <a:xfrm>
            <a:off x="485775" y="2276872"/>
            <a:ext cx="5364161" cy="4090590"/>
          </a:xfrm>
        </p:spPr>
        <p:txBody>
          <a:bodyPr>
            <a:normAutofit/>
          </a:bodyPr>
          <a:lstStyle/>
          <a:p>
            <a:pPr>
              <a:lnSpc>
                <a:spcPct val="90000"/>
              </a:lnSpc>
            </a:pPr>
            <a:r>
              <a:rPr lang="sv-SE" sz="1900" b="1" dirty="0"/>
              <a:t>Identifierade utmaningar</a:t>
            </a:r>
            <a:endParaRPr lang="sv-SE" sz="1900" dirty="0"/>
          </a:p>
          <a:p>
            <a:pPr marL="342900" lvl="0" indent="-342900">
              <a:lnSpc>
                <a:spcPct val="90000"/>
              </a:lnSpc>
              <a:buFont typeface="Arial" panose="020B0604020202020204" pitchFamily="34" charset="0"/>
              <a:buChar char="•"/>
            </a:pPr>
            <a:r>
              <a:rPr lang="sv-SE" sz="1900" dirty="0"/>
              <a:t>Brist på specialister i allmänmedicin kvarstår</a:t>
            </a:r>
          </a:p>
          <a:p>
            <a:pPr marL="342900" lvl="0" indent="-342900">
              <a:lnSpc>
                <a:spcPct val="90000"/>
              </a:lnSpc>
              <a:buFont typeface="Arial" panose="020B0604020202020204" pitchFamily="34" charset="0"/>
              <a:buChar char="•"/>
            </a:pPr>
            <a:r>
              <a:rPr lang="sv-SE" sz="1900" dirty="0"/>
              <a:t>Flera hälsocentraler är fortsatt beroende av hyrläkare</a:t>
            </a:r>
          </a:p>
          <a:p>
            <a:pPr marL="342900" lvl="0" indent="-342900">
              <a:lnSpc>
                <a:spcPct val="90000"/>
              </a:lnSpc>
              <a:buFont typeface="Arial" panose="020B0604020202020204" pitchFamily="34" charset="0"/>
              <a:buChar char="•"/>
            </a:pPr>
            <a:r>
              <a:rPr lang="sv-SE" sz="1900" dirty="0"/>
              <a:t>Rekrytering av läkare uppges vara den största bemanningsutmaningen och på totalen ses fortsatt en stor brist på specialister i allmänmedicin</a:t>
            </a:r>
          </a:p>
          <a:p>
            <a:pPr marL="342900" indent="-342900">
              <a:lnSpc>
                <a:spcPct val="90000"/>
              </a:lnSpc>
              <a:buFont typeface="Arial" panose="020B0604020202020204" pitchFamily="34" charset="0"/>
              <a:buChar char="•"/>
            </a:pPr>
            <a:r>
              <a:rPr lang="sv-SE" sz="1900" dirty="0"/>
              <a:t>Vissa verksamheter rapporterar sårbarhet i tillgången till arbetsterapeutkompetens. Även tillgången till distriktssköterskor och sjuksköterskor med diabeteskompetens lyfts fram som ett sårbart område.</a:t>
            </a:r>
          </a:p>
          <a:p>
            <a:pPr marL="342900" lvl="0" indent="-342900">
              <a:lnSpc>
                <a:spcPct val="90000"/>
              </a:lnSpc>
              <a:buFont typeface="Arial" panose="020B0604020202020204" pitchFamily="34" charset="0"/>
              <a:buChar char="•"/>
            </a:pPr>
            <a:endParaRPr lang="sv-SE" sz="1900" dirty="0"/>
          </a:p>
          <a:p>
            <a:pPr>
              <a:lnSpc>
                <a:spcPct val="90000"/>
              </a:lnSpc>
            </a:pPr>
            <a:endParaRPr lang="sv-SE" sz="1900" dirty="0"/>
          </a:p>
        </p:txBody>
      </p:sp>
      <p:sp>
        <p:nvSpPr>
          <p:cNvPr id="3" name="Rubrik 2">
            <a:extLst>
              <a:ext uri="{FF2B5EF4-FFF2-40B4-BE49-F238E27FC236}">
                <a16:creationId xmlns:a16="http://schemas.microsoft.com/office/drawing/2014/main" id="{8B0CBF1F-439B-5F4F-9A4A-7E235BB06ABE}"/>
              </a:ext>
            </a:extLst>
          </p:cNvPr>
          <p:cNvSpPr>
            <a:spLocks noGrp="1"/>
          </p:cNvSpPr>
          <p:nvPr>
            <p:ph type="title"/>
          </p:nvPr>
        </p:nvSpPr>
        <p:spPr>
          <a:xfrm>
            <a:off x="485775" y="490539"/>
            <a:ext cx="11236147" cy="646329"/>
          </a:xfrm>
        </p:spPr>
        <p:txBody>
          <a:bodyPr wrap="square" anchor="t">
            <a:normAutofit/>
          </a:bodyPr>
          <a:lstStyle/>
          <a:p>
            <a:r>
              <a:rPr lang="sv-SE"/>
              <a:t>Bemanning och Kompetens</a:t>
            </a:r>
          </a:p>
        </p:txBody>
      </p:sp>
      <p:graphicFrame>
        <p:nvGraphicFramePr>
          <p:cNvPr id="7" name="Platshållare för innehåll 1">
            <a:extLst>
              <a:ext uri="{FF2B5EF4-FFF2-40B4-BE49-F238E27FC236}">
                <a16:creationId xmlns:a16="http://schemas.microsoft.com/office/drawing/2014/main" id="{82D5D49E-E90E-F30E-3EFA-B22C57805D9B}"/>
              </a:ext>
            </a:extLst>
          </p:cNvPr>
          <p:cNvGraphicFramePr>
            <a:graphicFrameLocks noGrp="1"/>
          </p:cNvGraphicFramePr>
          <p:nvPr>
            <p:ph idx="13"/>
          </p:nvPr>
        </p:nvGraphicFramePr>
        <p:xfrm>
          <a:off x="6342063" y="2276872"/>
          <a:ext cx="5364161" cy="40905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848188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EF1A072E-46DC-18FD-CBF5-20B7137FBDE3}"/>
              </a:ext>
            </a:extLst>
          </p:cNvPr>
          <p:cNvSpPr>
            <a:spLocks noGrp="1"/>
          </p:cNvSpPr>
          <p:nvPr>
            <p:ph type="title"/>
          </p:nvPr>
        </p:nvSpPr>
        <p:spPr>
          <a:xfrm>
            <a:off x="485775" y="490539"/>
            <a:ext cx="11220450" cy="646329"/>
          </a:xfrm>
        </p:spPr>
        <p:txBody>
          <a:bodyPr anchor="t">
            <a:normAutofit/>
          </a:bodyPr>
          <a:lstStyle/>
          <a:p>
            <a:r>
              <a:rPr lang="sv-SE"/>
              <a:t>Vårdsamordnare –nytt krav 2025</a:t>
            </a:r>
          </a:p>
        </p:txBody>
      </p:sp>
      <p:sp>
        <p:nvSpPr>
          <p:cNvPr id="4" name="Platshållare för innehåll 3">
            <a:extLst>
              <a:ext uri="{FF2B5EF4-FFF2-40B4-BE49-F238E27FC236}">
                <a16:creationId xmlns:a16="http://schemas.microsoft.com/office/drawing/2014/main" id="{77561E94-E391-F5AF-8FFD-3366A246277D}"/>
              </a:ext>
            </a:extLst>
          </p:cNvPr>
          <p:cNvSpPr>
            <a:spLocks noGrp="1"/>
          </p:cNvSpPr>
          <p:nvPr>
            <p:ph idx="13"/>
          </p:nvPr>
        </p:nvSpPr>
        <p:spPr>
          <a:xfrm>
            <a:off x="6343649" y="1628800"/>
            <a:ext cx="5362576" cy="4735488"/>
          </a:xfrm>
        </p:spPr>
        <p:txBody>
          <a:bodyPr>
            <a:normAutofit/>
          </a:bodyPr>
          <a:lstStyle/>
          <a:p>
            <a:r>
              <a:rPr lang="sv-SE" b="1" dirty="0"/>
              <a:t>Positiva iakttagelser</a:t>
            </a:r>
            <a:endParaRPr lang="sv-SE" dirty="0"/>
          </a:p>
          <a:p>
            <a:pPr marL="342900" lvl="0" indent="-342900">
              <a:buFont typeface="Arial" panose="020B0604020202020204" pitchFamily="34" charset="0"/>
              <a:buChar char="•"/>
            </a:pPr>
            <a:r>
              <a:rPr lang="sv-SE" dirty="0"/>
              <a:t>Många hälsocentraler har redan funktioner som motsvarar uppdraget, exempelvis vårdkoordinatorer eller hembesökssjuksköterskor</a:t>
            </a:r>
          </a:p>
          <a:p>
            <a:pPr marL="342900" lvl="0" indent="-342900">
              <a:buFont typeface="Arial" panose="020B0604020202020204" pitchFamily="34" charset="0"/>
              <a:buChar char="•"/>
            </a:pPr>
            <a:r>
              <a:rPr lang="sv-SE" dirty="0"/>
              <a:t>Flera verksamheter arbetar aktivt med samordning kring patienter med komplexa behov</a:t>
            </a:r>
          </a:p>
          <a:p>
            <a:endParaRPr lang="sv-SE" dirty="0"/>
          </a:p>
        </p:txBody>
      </p:sp>
      <p:graphicFrame>
        <p:nvGraphicFramePr>
          <p:cNvPr id="7" name="Platshållare för innehåll 4">
            <a:extLst>
              <a:ext uri="{FF2B5EF4-FFF2-40B4-BE49-F238E27FC236}">
                <a16:creationId xmlns:a16="http://schemas.microsoft.com/office/drawing/2014/main" id="{E5430E75-0132-A14C-D357-07FDFC3E9437}"/>
              </a:ext>
            </a:extLst>
          </p:cNvPr>
          <p:cNvGraphicFramePr>
            <a:graphicFrameLocks noGrp="1"/>
          </p:cNvGraphicFramePr>
          <p:nvPr>
            <p:ph idx="12"/>
          </p:nvPr>
        </p:nvGraphicFramePr>
        <p:xfrm>
          <a:off x="485774" y="1628800"/>
          <a:ext cx="5362575" cy="4735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42084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ACB1EDAF-EB3D-C0EF-8176-789DF80F8FEC}"/>
              </a:ext>
            </a:extLst>
          </p:cNvPr>
          <p:cNvSpPr>
            <a:spLocks noGrp="1"/>
          </p:cNvSpPr>
          <p:nvPr>
            <p:ph type="title"/>
          </p:nvPr>
        </p:nvSpPr>
        <p:spPr/>
        <p:txBody>
          <a:bodyPr/>
          <a:lstStyle/>
          <a:p>
            <a:r>
              <a:rPr lang="sv-SE" dirty="0"/>
              <a:t>Nationella patientenkäten</a:t>
            </a:r>
          </a:p>
        </p:txBody>
      </p:sp>
      <p:sp>
        <p:nvSpPr>
          <p:cNvPr id="2" name="Platshållare för innehåll 1">
            <a:extLst>
              <a:ext uri="{FF2B5EF4-FFF2-40B4-BE49-F238E27FC236}">
                <a16:creationId xmlns:a16="http://schemas.microsoft.com/office/drawing/2014/main" id="{84440BAB-7805-C518-0A28-9410C12C4DD6}"/>
              </a:ext>
            </a:extLst>
          </p:cNvPr>
          <p:cNvSpPr>
            <a:spLocks noGrp="1"/>
          </p:cNvSpPr>
          <p:nvPr>
            <p:ph sz="quarter" idx="10"/>
          </p:nvPr>
        </p:nvSpPr>
        <p:spPr/>
        <p:txBody>
          <a:bodyPr/>
          <a:lstStyle/>
          <a:p>
            <a:pPr marL="342900" indent="-342900">
              <a:buFont typeface="Arial" panose="020B0604020202020204" pitchFamily="34" charset="0"/>
              <a:buChar char="•"/>
            </a:pPr>
            <a:r>
              <a:rPr lang="sv-SE" dirty="0"/>
              <a:t>Nationell patientenkät primärvård heter nu Vårdcentraler och hälsocentraler. Bantat frågeformulär med färre delfrågor och annan skala from höstens mätning. </a:t>
            </a:r>
          </a:p>
          <a:p>
            <a:pPr marL="342900" indent="-342900">
              <a:buFont typeface="Arial" panose="020B0604020202020204" pitchFamily="34" charset="0"/>
              <a:buChar char="•"/>
            </a:pPr>
            <a:r>
              <a:rPr lang="sv-SE" b="1" dirty="0"/>
              <a:t>Sammantaget innebär revideringsarbetet att tidigare tidsserier bryts och resultaten inte är jämförbara med tidigare patientenkäter. </a:t>
            </a:r>
          </a:p>
          <a:p>
            <a:pPr marL="342900" indent="-342900">
              <a:buFont typeface="Arial" panose="020B0604020202020204" pitchFamily="34" charset="0"/>
              <a:buChar char="•"/>
            </a:pPr>
            <a:r>
              <a:rPr lang="sv-SE" dirty="0"/>
              <a:t>Dimensionerna har bantats och reviderats något och det finns nu ett helhetsupplevelsemått som baserar sig på i princip alla frågor. Tidigare var helhetsupplevelsen enbart baserad på några få övergripande frågor.</a:t>
            </a:r>
          </a:p>
          <a:p>
            <a:r>
              <a:rPr lang="sv-SE" dirty="0"/>
              <a:t> </a:t>
            </a:r>
          </a:p>
          <a:p>
            <a:endParaRPr lang="sv-SE" dirty="0"/>
          </a:p>
        </p:txBody>
      </p:sp>
    </p:spTree>
    <p:extLst>
      <p:ext uri="{BB962C8B-B14F-4D97-AF65-F5344CB8AC3E}">
        <p14:creationId xmlns:p14="http://schemas.microsoft.com/office/powerpoint/2010/main" val="32222486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4D8C62-8370-3BED-D242-6FCE428DA7B8}"/>
              </a:ext>
            </a:extLst>
          </p:cNvPr>
          <p:cNvSpPr>
            <a:spLocks noGrp="1"/>
          </p:cNvSpPr>
          <p:nvPr>
            <p:ph type="title"/>
          </p:nvPr>
        </p:nvSpPr>
        <p:spPr/>
        <p:txBody>
          <a:bodyPr/>
          <a:lstStyle/>
          <a:p>
            <a:endParaRPr lang="sv-SE"/>
          </a:p>
        </p:txBody>
      </p:sp>
      <p:pic>
        <p:nvPicPr>
          <p:cNvPr id="4" name="Platshållare för innehåll 3">
            <a:extLst>
              <a:ext uri="{FF2B5EF4-FFF2-40B4-BE49-F238E27FC236}">
                <a16:creationId xmlns:a16="http://schemas.microsoft.com/office/drawing/2014/main" id="{45A8279D-F3DF-6392-F93C-FB1D922B7029}"/>
              </a:ext>
            </a:extLst>
          </p:cNvPr>
          <p:cNvPicPr>
            <a:picLocks noGrp="1" noChangeAspect="1"/>
          </p:cNvPicPr>
          <p:nvPr>
            <p:ph sz="quarter" idx="10"/>
          </p:nvPr>
        </p:nvPicPr>
        <p:blipFill>
          <a:blip r:embed="rId3"/>
          <a:stretch>
            <a:fillRect/>
          </a:stretch>
        </p:blipFill>
        <p:spPr>
          <a:xfrm>
            <a:off x="451256" y="1357068"/>
            <a:ext cx="5321573" cy="4292821"/>
          </a:xfrm>
          <a:prstGeom prst="rect">
            <a:avLst/>
          </a:prstGeom>
        </p:spPr>
      </p:pic>
      <p:pic>
        <p:nvPicPr>
          <p:cNvPr id="5" name="Bildobjekt 4">
            <a:extLst>
              <a:ext uri="{FF2B5EF4-FFF2-40B4-BE49-F238E27FC236}">
                <a16:creationId xmlns:a16="http://schemas.microsoft.com/office/drawing/2014/main" id="{4088E2CC-9755-5780-CA03-E8DA5017B6C1}"/>
              </a:ext>
            </a:extLst>
          </p:cNvPr>
          <p:cNvPicPr>
            <a:picLocks noChangeAspect="1"/>
          </p:cNvPicPr>
          <p:nvPr/>
        </p:nvPicPr>
        <p:blipFill>
          <a:blip r:embed="rId4"/>
          <a:stretch>
            <a:fillRect/>
          </a:stretch>
        </p:blipFill>
        <p:spPr>
          <a:xfrm>
            <a:off x="5951984" y="1340768"/>
            <a:ext cx="5904656" cy="3465712"/>
          </a:xfrm>
          <a:prstGeom prst="rect">
            <a:avLst/>
          </a:prstGeom>
        </p:spPr>
      </p:pic>
    </p:spTree>
    <p:extLst>
      <p:ext uri="{BB962C8B-B14F-4D97-AF65-F5344CB8AC3E}">
        <p14:creationId xmlns:p14="http://schemas.microsoft.com/office/powerpoint/2010/main" val="14142968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DAB44D82-45D7-29D3-39ED-938B03BB25D6}"/>
              </a:ext>
            </a:extLst>
          </p:cNvPr>
          <p:cNvSpPr>
            <a:spLocks noGrp="1"/>
          </p:cNvSpPr>
          <p:nvPr>
            <p:ph type="title"/>
          </p:nvPr>
        </p:nvSpPr>
        <p:spPr/>
        <p:txBody>
          <a:bodyPr anchor="t">
            <a:noAutofit/>
          </a:bodyPr>
          <a:lstStyle/>
          <a:p>
            <a:r>
              <a:rPr lang="sv-SE" sz="2400" dirty="0"/>
              <a:t>Antal och andel fast läkarkontakt totalt i Region Gävleborg OBS februari 2026</a:t>
            </a:r>
            <a:br>
              <a:rPr lang="sv-SE" sz="2400" dirty="0"/>
            </a:br>
            <a:r>
              <a:rPr lang="sv-SE" sz="2400" i="1" dirty="0"/>
              <a:t> </a:t>
            </a:r>
            <a:br>
              <a:rPr lang="sv-SE" sz="2400" dirty="0"/>
            </a:br>
            <a:endParaRPr lang="sv-SE" sz="2400" dirty="0"/>
          </a:p>
        </p:txBody>
      </p:sp>
      <p:pic>
        <p:nvPicPr>
          <p:cNvPr id="4" name="Bild 1">
            <a:extLst>
              <a:ext uri="{FF2B5EF4-FFF2-40B4-BE49-F238E27FC236}">
                <a16:creationId xmlns:a16="http://schemas.microsoft.com/office/drawing/2014/main" id="{1A0D75BB-B1A0-4073-A015-CB859BF48689}"/>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a:fillRect/>
          </a:stretch>
        </p:blipFill>
        <p:spPr>
          <a:xfrm>
            <a:off x="907520" y="1628775"/>
            <a:ext cx="8424334" cy="4738688"/>
          </a:xfrm>
        </p:spPr>
      </p:pic>
    </p:spTree>
    <p:extLst>
      <p:ext uri="{BB962C8B-B14F-4D97-AF65-F5344CB8AC3E}">
        <p14:creationId xmlns:p14="http://schemas.microsoft.com/office/powerpoint/2010/main" val="41489363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32908AAB-BCDF-F2F7-BF99-777D4FCC89D5}"/>
              </a:ext>
            </a:extLst>
          </p:cNvPr>
          <p:cNvSpPr>
            <a:spLocks noGrp="1"/>
          </p:cNvSpPr>
          <p:nvPr>
            <p:ph type="title"/>
          </p:nvPr>
        </p:nvSpPr>
        <p:spPr>
          <a:xfrm>
            <a:off x="485775" y="490539"/>
            <a:ext cx="11220450" cy="646329"/>
          </a:xfrm>
        </p:spPr>
        <p:txBody>
          <a:bodyPr anchor="t">
            <a:normAutofit/>
          </a:bodyPr>
          <a:lstStyle/>
          <a:p>
            <a:r>
              <a:rPr lang="sv-SE" sz="1900"/>
              <a:t>Andel fast läkarkontakt per hälsocentral</a:t>
            </a:r>
            <a:br>
              <a:rPr lang="sv-SE" sz="1900"/>
            </a:br>
            <a:endParaRPr lang="sv-SE" sz="1900"/>
          </a:p>
        </p:txBody>
      </p:sp>
      <p:graphicFrame>
        <p:nvGraphicFramePr>
          <p:cNvPr id="6" name="Platshållare för innehåll 5">
            <a:extLst>
              <a:ext uri="{FF2B5EF4-FFF2-40B4-BE49-F238E27FC236}">
                <a16:creationId xmlns:a16="http://schemas.microsoft.com/office/drawing/2014/main" id="{469EA37B-58A0-D66F-9F05-F96E02A5B17B}"/>
              </a:ext>
            </a:extLst>
          </p:cNvPr>
          <p:cNvGraphicFramePr>
            <a:graphicFrameLocks noGrp="1"/>
          </p:cNvGraphicFramePr>
          <p:nvPr>
            <p:ph sz="quarter" idx="10"/>
          </p:nvPr>
        </p:nvGraphicFramePr>
        <p:xfrm>
          <a:off x="485775" y="1628775"/>
          <a:ext cx="9267825" cy="47386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77566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A5A23C7-E01C-F0D6-8A66-99A07BE643ED}"/>
              </a:ext>
            </a:extLst>
          </p:cNvPr>
          <p:cNvSpPr>
            <a:spLocks noGrp="1"/>
          </p:cNvSpPr>
          <p:nvPr>
            <p:ph type="title"/>
          </p:nvPr>
        </p:nvSpPr>
        <p:spPr>
          <a:xfrm>
            <a:off x="335360" y="81465"/>
            <a:ext cx="11220450" cy="1200327"/>
          </a:xfrm>
        </p:spPr>
        <p:txBody>
          <a:bodyPr/>
          <a:lstStyle/>
          <a:p>
            <a:r>
              <a:rPr lang="sv-SE" dirty="0"/>
              <a:t>2.3.2. Fast läkarkontakt</a:t>
            </a:r>
            <a:br>
              <a:rPr lang="sv-SE" dirty="0"/>
            </a:br>
            <a:endParaRPr lang="sv-SE" dirty="0"/>
          </a:p>
        </p:txBody>
      </p:sp>
      <p:sp>
        <p:nvSpPr>
          <p:cNvPr id="3" name="Platshållare för innehåll 2">
            <a:extLst>
              <a:ext uri="{FF2B5EF4-FFF2-40B4-BE49-F238E27FC236}">
                <a16:creationId xmlns:a16="http://schemas.microsoft.com/office/drawing/2014/main" id="{8DCC97CB-816B-5FAB-2551-C688820AEA40}"/>
              </a:ext>
            </a:extLst>
          </p:cNvPr>
          <p:cNvSpPr>
            <a:spLocks noGrp="1"/>
          </p:cNvSpPr>
          <p:nvPr>
            <p:ph sz="quarter" idx="10"/>
          </p:nvPr>
        </p:nvSpPr>
        <p:spPr>
          <a:xfrm>
            <a:off x="485775" y="1412776"/>
            <a:ext cx="11514881" cy="4954685"/>
          </a:xfrm>
        </p:spPr>
        <p:txBody>
          <a:bodyPr/>
          <a:lstStyle/>
          <a:p>
            <a:r>
              <a:rPr lang="sv-SE" dirty="0"/>
              <a:t>Specialist i allmänmedicin får vara fast läkarkontakt. Läkare som genomgår specialisttjänstgöring i allmänmedicin kan också vara fast läkarkontakt liksom specialist i geriatrik och specialist i barn- och ungdomsmedicin. Färdig specialist i allmänmedicin i väntan på bevis om specialistkompetens kan vara fastläkarkontakt. </a:t>
            </a:r>
          </a:p>
          <a:p>
            <a:endParaRPr lang="sv-SE" dirty="0"/>
          </a:p>
          <a:p>
            <a:r>
              <a:rPr lang="sv-SE" dirty="0"/>
              <a:t>Dispens kan beviljas för läkare med annan specialitet som arbetat länge i primärvård och bedöms lämplig för uppdraget av Medicinsk rådgivare vid Hälsovalskontoret.</a:t>
            </a:r>
          </a:p>
        </p:txBody>
      </p:sp>
    </p:spTree>
    <p:extLst>
      <p:ext uri="{BB962C8B-B14F-4D97-AF65-F5344CB8AC3E}">
        <p14:creationId xmlns:p14="http://schemas.microsoft.com/office/powerpoint/2010/main" val="34637593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tshållare för innehåll 6">
            <a:extLst>
              <a:ext uri="{FF2B5EF4-FFF2-40B4-BE49-F238E27FC236}">
                <a16:creationId xmlns:a16="http://schemas.microsoft.com/office/drawing/2014/main" id="{21430CBC-9F77-AAFB-D002-674C2C185517}"/>
              </a:ext>
            </a:extLst>
          </p:cNvPr>
          <p:cNvSpPr>
            <a:spLocks noGrp="1"/>
          </p:cNvSpPr>
          <p:nvPr>
            <p:ph idx="13"/>
          </p:nvPr>
        </p:nvSpPr>
        <p:spPr/>
        <p:txBody>
          <a:bodyPr/>
          <a:lstStyle/>
          <a:p>
            <a:endParaRPr lang="sv-SE" dirty="0"/>
          </a:p>
        </p:txBody>
      </p:sp>
      <p:sp>
        <p:nvSpPr>
          <p:cNvPr id="3" name="Rubrik 2">
            <a:extLst>
              <a:ext uri="{FF2B5EF4-FFF2-40B4-BE49-F238E27FC236}">
                <a16:creationId xmlns:a16="http://schemas.microsoft.com/office/drawing/2014/main" id="{C16848EE-1298-5D23-90BE-DC1E08BDD16B}"/>
              </a:ext>
            </a:extLst>
          </p:cNvPr>
          <p:cNvSpPr>
            <a:spLocks noGrp="1"/>
          </p:cNvSpPr>
          <p:nvPr>
            <p:ph type="title"/>
          </p:nvPr>
        </p:nvSpPr>
        <p:spPr>
          <a:xfrm>
            <a:off x="485775" y="490539"/>
            <a:ext cx="11220450" cy="1477325"/>
          </a:xfrm>
        </p:spPr>
        <p:txBody>
          <a:bodyPr/>
          <a:lstStyle/>
          <a:p>
            <a:r>
              <a:rPr lang="sv-SE" sz="2000" dirty="0"/>
              <a:t>Kontinuitetsindex, läkare för alla patienter, senaste 18 månaderna, läkare (Ko05L) OBS augusti 2026</a:t>
            </a:r>
            <a:br>
              <a:rPr lang="sv-SE" sz="2000" dirty="0"/>
            </a:br>
            <a:r>
              <a:rPr lang="sv-SE" sz="2000" dirty="0"/>
              <a:t>Kontinuitetsindex, läkare vid kronisk sjukdom, senaste 18 månaderna, Ko01L) OBS augusti 2026</a:t>
            </a:r>
            <a:br>
              <a:rPr lang="sv-SE" sz="2000" dirty="0"/>
            </a:br>
            <a:endParaRPr lang="sv-SE" sz="2000" dirty="0"/>
          </a:p>
        </p:txBody>
      </p:sp>
      <p:pic>
        <p:nvPicPr>
          <p:cNvPr id="10" name="Platshållare för innehåll 9">
            <a:extLst>
              <a:ext uri="{FF2B5EF4-FFF2-40B4-BE49-F238E27FC236}">
                <a16:creationId xmlns:a16="http://schemas.microsoft.com/office/drawing/2014/main" id="{73902CF0-4964-5215-867F-8F0C796DD4C6}"/>
              </a:ext>
            </a:extLst>
          </p:cNvPr>
          <p:cNvPicPr>
            <a:picLocks noGrp="1" noChangeAspect="1"/>
          </p:cNvPicPr>
          <p:nvPr>
            <p:ph idx="12"/>
          </p:nvPr>
        </p:nvPicPr>
        <p:blipFill>
          <a:blip r:embed="rId3"/>
          <a:stretch>
            <a:fillRect/>
          </a:stretch>
        </p:blipFill>
        <p:spPr>
          <a:xfrm>
            <a:off x="485775" y="3224402"/>
            <a:ext cx="5362575" cy="1544258"/>
          </a:xfrm>
          <a:prstGeom prst="rect">
            <a:avLst/>
          </a:prstGeom>
        </p:spPr>
      </p:pic>
      <p:pic>
        <p:nvPicPr>
          <p:cNvPr id="11" name="Bildobjekt 10">
            <a:extLst>
              <a:ext uri="{FF2B5EF4-FFF2-40B4-BE49-F238E27FC236}">
                <a16:creationId xmlns:a16="http://schemas.microsoft.com/office/drawing/2014/main" id="{BA756CB4-E0F2-F88E-9585-8D4832B8E197}"/>
              </a:ext>
            </a:extLst>
          </p:cNvPr>
          <p:cNvPicPr>
            <a:picLocks noChangeAspect="1"/>
          </p:cNvPicPr>
          <p:nvPr/>
        </p:nvPicPr>
        <p:blipFill>
          <a:blip r:embed="rId4"/>
          <a:stretch>
            <a:fillRect/>
          </a:stretch>
        </p:blipFill>
        <p:spPr>
          <a:xfrm>
            <a:off x="6343649" y="3252838"/>
            <a:ext cx="5039360" cy="1515110"/>
          </a:xfrm>
          <a:prstGeom prst="rect">
            <a:avLst/>
          </a:prstGeom>
        </p:spPr>
      </p:pic>
    </p:spTree>
    <p:extLst>
      <p:ext uri="{BB962C8B-B14F-4D97-AF65-F5344CB8AC3E}">
        <p14:creationId xmlns:p14="http://schemas.microsoft.com/office/powerpoint/2010/main" val="38290208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F433B51C-0689-D655-56B4-35BF0655CAE7}"/>
              </a:ext>
            </a:extLst>
          </p:cNvPr>
          <p:cNvSpPr>
            <a:spLocks noGrp="1"/>
          </p:cNvSpPr>
          <p:nvPr>
            <p:ph type="title"/>
          </p:nvPr>
        </p:nvSpPr>
        <p:spPr>
          <a:xfrm>
            <a:off x="485775" y="493712"/>
            <a:ext cx="11220450" cy="646329"/>
          </a:xfrm>
        </p:spPr>
        <p:txBody>
          <a:bodyPr vert="horz" lIns="91438" tIns="45719" rIns="91438" bIns="45719" rtlCol="0" anchor="t" anchorCtr="0">
            <a:normAutofit/>
          </a:bodyPr>
          <a:lstStyle/>
          <a:p>
            <a:r>
              <a:rPr lang="sv-SE" b="1" kern="1200" dirty="0">
                <a:latin typeface="+mj-lt"/>
                <a:ea typeface="+mj-ea"/>
                <a:cs typeface="+mj-cs"/>
              </a:rPr>
              <a:t>Läkarmedverkan SÄBO</a:t>
            </a:r>
          </a:p>
        </p:txBody>
      </p:sp>
      <p:sp>
        <p:nvSpPr>
          <p:cNvPr id="4" name="textruta 3">
            <a:extLst>
              <a:ext uri="{FF2B5EF4-FFF2-40B4-BE49-F238E27FC236}">
                <a16:creationId xmlns:a16="http://schemas.microsoft.com/office/drawing/2014/main" id="{041855EB-86DC-B54E-F814-B26846E37EE7}"/>
              </a:ext>
            </a:extLst>
          </p:cNvPr>
          <p:cNvSpPr txBox="1"/>
          <p:nvPr/>
        </p:nvSpPr>
        <p:spPr>
          <a:xfrm>
            <a:off x="485775" y="332656"/>
            <a:ext cx="11220450" cy="936104"/>
          </a:xfrm>
          <a:prstGeom prst="rect">
            <a:avLst/>
          </a:prstGeom>
        </p:spPr>
        <p:txBody>
          <a:bodyPr vert="horz" lIns="91438" tIns="45719" rIns="91438" bIns="45719" rtlCol="0">
            <a:normAutofit/>
          </a:bodyPr>
          <a:lstStyle/>
          <a:p>
            <a:pPr>
              <a:spcBef>
                <a:spcPts val="600"/>
              </a:spcBef>
            </a:pPr>
            <a:endParaRPr lang="sv-SE" sz="2800" kern="1200" dirty="0">
              <a:highlight>
                <a:srgbClr val="FFFF00"/>
              </a:highlight>
              <a:latin typeface="+mn-lt"/>
              <a:ea typeface="+mn-ea"/>
              <a:cs typeface="+mn-cs"/>
            </a:endParaRPr>
          </a:p>
        </p:txBody>
      </p:sp>
      <p:graphicFrame>
        <p:nvGraphicFramePr>
          <p:cNvPr id="12" name="Platshållare för innehåll 1">
            <a:extLst>
              <a:ext uri="{FF2B5EF4-FFF2-40B4-BE49-F238E27FC236}">
                <a16:creationId xmlns:a16="http://schemas.microsoft.com/office/drawing/2014/main" id="{C3230A8F-7DEF-DD40-EE06-4A2428780A56}"/>
              </a:ext>
            </a:extLst>
          </p:cNvPr>
          <p:cNvGraphicFramePr>
            <a:graphicFrameLocks noGrp="1"/>
          </p:cNvGraphicFramePr>
          <p:nvPr>
            <p:ph sz="quarter" idx="10"/>
          </p:nvPr>
        </p:nvGraphicFramePr>
        <p:xfrm>
          <a:off x="485775" y="1963738"/>
          <a:ext cx="9267475" cy="4403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31333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0DA6E948-2E22-D2E9-4281-BF4746A5309D}"/>
              </a:ext>
            </a:extLst>
          </p:cNvPr>
          <p:cNvSpPr>
            <a:spLocks noGrp="1"/>
          </p:cNvSpPr>
          <p:nvPr>
            <p:ph type="title"/>
          </p:nvPr>
        </p:nvSpPr>
        <p:spPr>
          <a:xfrm>
            <a:off x="485775" y="490539"/>
            <a:ext cx="11220450" cy="646329"/>
          </a:xfrm>
        </p:spPr>
        <p:txBody>
          <a:bodyPr/>
          <a:lstStyle/>
          <a:p>
            <a:endParaRPr lang="en-US"/>
          </a:p>
        </p:txBody>
      </p:sp>
      <p:sp>
        <p:nvSpPr>
          <p:cNvPr id="2" name="Platshållare för innehåll 1">
            <a:extLst>
              <a:ext uri="{FF2B5EF4-FFF2-40B4-BE49-F238E27FC236}">
                <a16:creationId xmlns:a16="http://schemas.microsoft.com/office/drawing/2014/main" id="{D4A17D19-91DE-E061-DA01-8DB6D428C09A}"/>
              </a:ext>
            </a:extLst>
          </p:cNvPr>
          <p:cNvSpPr>
            <a:spLocks noGrp="1"/>
          </p:cNvSpPr>
          <p:nvPr>
            <p:ph sz="quarter" idx="10"/>
          </p:nvPr>
        </p:nvSpPr>
        <p:spPr>
          <a:xfrm>
            <a:off x="485775" y="1628800"/>
            <a:ext cx="9267475" cy="4738661"/>
          </a:xfrm>
        </p:spPr>
        <p:txBody>
          <a:bodyPr>
            <a:normAutofit/>
          </a:bodyPr>
          <a:lstStyle/>
          <a:p>
            <a:r>
              <a:rPr lang="sv-SE" dirty="0"/>
              <a:t>Uppföljningen visar att det finns variationer i efterlevnaden av riktmärket om minst sex minuter per boende och vecka. </a:t>
            </a:r>
          </a:p>
          <a:p>
            <a:endParaRPr lang="sv-SE" b="1" dirty="0"/>
          </a:p>
          <a:p>
            <a:r>
              <a:rPr lang="sv-SE" b="1" dirty="0"/>
              <a:t>De verksamheter där uppgifterna varit otydliga har fått följdfrågor och inkommit med kompletterande svar. Utifrån dessa kompletteringar bedöms merparten av hälsocentralerna ha goda förutsättningar att säkerställa en ändamålsenlig läkarmedverkan vid SÄBO.</a:t>
            </a:r>
          </a:p>
          <a:p>
            <a:endParaRPr lang="sv-SE" dirty="0"/>
          </a:p>
          <a:p>
            <a:endParaRPr lang="sv-SE" dirty="0"/>
          </a:p>
          <a:p>
            <a:endParaRPr lang="sv-SE" dirty="0"/>
          </a:p>
          <a:p>
            <a:endParaRPr lang="sv-SE" dirty="0"/>
          </a:p>
        </p:txBody>
      </p:sp>
    </p:spTree>
    <p:extLst>
      <p:ext uri="{BB962C8B-B14F-4D97-AF65-F5344CB8AC3E}">
        <p14:creationId xmlns:p14="http://schemas.microsoft.com/office/powerpoint/2010/main" val="17718842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8866EC4-B253-E305-4A3A-FE90902E8D32}"/>
              </a:ext>
            </a:extLst>
          </p:cNvPr>
          <p:cNvSpPr>
            <a:spLocks noGrp="1"/>
          </p:cNvSpPr>
          <p:nvPr>
            <p:ph type="title"/>
          </p:nvPr>
        </p:nvSpPr>
        <p:spPr>
          <a:xfrm>
            <a:off x="485775" y="490539"/>
            <a:ext cx="11220450" cy="646329"/>
          </a:xfrm>
        </p:spPr>
        <p:txBody>
          <a:bodyPr anchor="t">
            <a:normAutofit/>
          </a:bodyPr>
          <a:lstStyle/>
          <a:p>
            <a:r>
              <a:rPr lang="sv-SE" dirty="0"/>
              <a:t>Målrelaterad ersättning</a:t>
            </a:r>
          </a:p>
        </p:txBody>
      </p:sp>
      <p:sp>
        <p:nvSpPr>
          <p:cNvPr id="2" name="Platshållare för innehåll 1">
            <a:extLst>
              <a:ext uri="{FF2B5EF4-FFF2-40B4-BE49-F238E27FC236}">
                <a16:creationId xmlns:a16="http://schemas.microsoft.com/office/drawing/2014/main" id="{81D45549-4767-D567-F2AC-73C8A8828B62}"/>
              </a:ext>
            </a:extLst>
          </p:cNvPr>
          <p:cNvSpPr>
            <a:spLocks noGrp="1"/>
          </p:cNvSpPr>
          <p:nvPr>
            <p:ph sz="quarter" idx="10"/>
          </p:nvPr>
        </p:nvSpPr>
        <p:spPr>
          <a:xfrm>
            <a:off x="485775" y="1628800"/>
            <a:ext cx="10722793" cy="4738661"/>
          </a:xfrm>
        </p:spPr>
        <p:txBody>
          <a:bodyPr>
            <a:normAutofit/>
          </a:bodyPr>
          <a:lstStyle/>
          <a:p>
            <a:pPr marL="342900" indent="-342900">
              <a:buFont typeface="Arial" panose="020B0604020202020204" pitchFamily="34" charset="0"/>
              <a:buChar char="•"/>
            </a:pPr>
            <a:r>
              <a:rPr lang="sv-SE" dirty="0"/>
              <a:t>Hälsosamtal 40-åringar </a:t>
            </a:r>
            <a:r>
              <a:rPr lang="sv-SE" b="1" dirty="0"/>
              <a:t>– </a:t>
            </a:r>
            <a:r>
              <a:rPr lang="sv-SE" i="1" dirty="0"/>
              <a:t>Behöver säkras upp att dessa samtal genomförs nu resten av året samt framåt</a:t>
            </a:r>
          </a:p>
          <a:p>
            <a:pPr marL="342900" indent="-342900">
              <a:buFont typeface="Arial" panose="020B0604020202020204" pitchFamily="34" charset="0"/>
              <a:buChar char="•"/>
            </a:pPr>
            <a:r>
              <a:rPr lang="sv-SE" dirty="0"/>
              <a:t>Utvecklingsarbeten (Inga krav på redovisning under 2025 och 2026)</a:t>
            </a:r>
            <a:r>
              <a:rPr lang="sv-SE" b="1" i="1" dirty="0"/>
              <a:t> </a:t>
            </a:r>
            <a:r>
              <a:rPr lang="sv-SE" i="1" dirty="0"/>
              <a:t>För 2027 rullar det på som vanligt igen</a:t>
            </a:r>
          </a:p>
          <a:p>
            <a:pPr marL="342900" indent="-342900">
              <a:buFont typeface="Arial" panose="020B0604020202020204" pitchFamily="34" charset="0"/>
              <a:buChar char="•"/>
            </a:pPr>
            <a:r>
              <a:rPr lang="sv-SE" dirty="0"/>
              <a:t>Hembesök utfört av läkare</a:t>
            </a:r>
          </a:p>
          <a:p>
            <a:pPr marL="342900" indent="-342900">
              <a:buFont typeface="Arial" panose="020B0604020202020204" pitchFamily="34" charset="0"/>
              <a:buChar char="•"/>
            </a:pPr>
            <a:r>
              <a:rPr lang="sv-SE" b="1" dirty="0"/>
              <a:t>Antibiotikaförskrivning (Ingen förändring av målvärde inför 2027)</a:t>
            </a:r>
          </a:p>
          <a:p>
            <a:pPr marL="342900" indent="-342900">
              <a:buFont typeface="Arial" panose="020B0604020202020204" pitchFamily="34" charset="0"/>
              <a:buChar char="•"/>
            </a:pPr>
            <a:r>
              <a:rPr lang="sv-SE" b="1" dirty="0"/>
              <a:t>Förskrivning av narkotikaklassade läkemedel (Ingen förändring av målvärde inför 2027)</a:t>
            </a:r>
          </a:p>
          <a:p>
            <a:pPr marL="342900" indent="-342900">
              <a:buFont typeface="Arial" panose="020B0604020202020204" pitchFamily="34" charset="0"/>
              <a:buChar char="•"/>
            </a:pPr>
            <a:r>
              <a:rPr lang="sv-SE" b="1" dirty="0"/>
              <a:t>Telefontillgänglighet</a:t>
            </a:r>
          </a:p>
        </p:txBody>
      </p:sp>
    </p:spTree>
    <p:extLst>
      <p:ext uri="{BB962C8B-B14F-4D97-AF65-F5344CB8AC3E}">
        <p14:creationId xmlns:p14="http://schemas.microsoft.com/office/powerpoint/2010/main" val="37637355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6B036B87-8941-4AF3-724D-29A1BE106EAF}"/>
              </a:ext>
            </a:extLst>
          </p:cNvPr>
          <p:cNvSpPr>
            <a:spLocks noGrp="1"/>
          </p:cNvSpPr>
          <p:nvPr>
            <p:ph type="title"/>
          </p:nvPr>
        </p:nvSpPr>
        <p:spPr/>
        <p:txBody>
          <a:bodyPr/>
          <a:lstStyle/>
          <a:p>
            <a:r>
              <a:rPr lang="sv-SE" dirty="0"/>
              <a:t>Kvalitét-Patientsäkerhet </a:t>
            </a:r>
          </a:p>
        </p:txBody>
      </p:sp>
      <p:sp>
        <p:nvSpPr>
          <p:cNvPr id="2" name="Platshållare för innehåll 1">
            <a:extLst>
              <a:ext uri="{FF2B5EF4-FFF2-40B4-BE49-F238E27FC236}">
                <a16:creationId xmlns:a16="http://schemas.microsoft.com/office/drawing/2014/main" id="{8FC29C6A-A049-3937-6DC2-E5AF8B9B85D6}"/>
              </a:ext>
            </a:extLst>
          </p:cNvPr>
          <p:cNvSpPr>
            <a:spLocks noGrp="1"/>
          </p:cNvSpPr>
          <p:nvPr>
            <p:ph sz="quarter" idx="10"/>
          </p:nvPr>
        </p:nvSpPr>
        <p:spPr/>
        <p:txBody>
          <a:bodyPr/>
          <a:lstStyle/>
          <a:p>
            <a:pPr marL="342900" indent="-342900">
              <a:buFont typeface="Arial" panose="020B0604020202020204" pitchFamily="34" charset="0"/>
              <a:buChar char="•"/>
            </a:pPr>
            <a:r>
              <a:rPr lang="sv-SE" dirty="0"/>
              <a:t>Ledningssystem för kvalitet och patientsäkerhet enligt SOSFS 2011:9</a:t>
            </a:r>
          </a:p>
          <a:p>
            <a:pPr marL="342900" indent="-342900">
              <a:buFont typeface="Arial" panose="020B0604020202020204" pitchFamily="34" charset="0"/>
              <a:buChar char="•"/>
            </a:pPr>
            <a:r>
              <a:rPr lang="sv-SE" dirty="0"/>
              <a:t>Patientsäkerhetsdialog SÄBO</a:t>
            </a:r>
          </a:p>
          <a:p>
            <a:pPr marL="342900" indent="-342900">
              <a:buFont typeface="Arial" panose="020B0604020202020204" pitchFamily="34" charset="0"/>
              <a:buChar char="•"/>
            </a:pPr>
            <a:endParaRPr lang="sv-SE" dirty="0"/>
          </a:p>
          <a:p>
            <a:pPr marL="342900" indent="-342900">
              <a:buFont typeface="Arial" panose="020B0604020202020204" pitchFamily="34" charset="0"/>
              <a:buChar char="•"/>
            </a:pPr>
            <a:endParaRPr lang="sv-SE" dirty="0"/>
          </a:p>
        </p:txBody>
      </p:sp>
    </p:spTree>
    <p:extLst>
      <p:ext uri="{BB962C8B-B14F-4D97-AF65-F5344CB8AC3E}">
        <p14:creationId xmlns:p14="http://schemas.microsoft.com/office/powerpoint/2010/main" val="17220230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EB575584-2879-F1B3-0F58-3B918B0B99DC}"/>
              </a:ext>
            </a:extLst>
          </p:cNvPr>
          <p:cNvSpPr>
            <a:spLocks noGrp="1"/>
          </p:cNvSpPr>
          <p:nvPr>
            <p:ph type="title"/>
          </p:nvPr>
        </p:nvSpPr>
        <p:spPr/>
        <p:txBody>
          <a:bodyPr/>
          <a:lstStyle/>
          <a:p>
            <a:r>
              <a:rPr lang="sv-SE" dirty="0"/>
              <a:t>Narkotikaklassade läkemedel</a:t>
            </a:r>
          </a:p>
        </p:txBody>
      </p:sp>
      <p:pic>
        <p:nvPicPr>
          <p:cNvPr id="8" name="Bild 1">
            <a:extLst>
              <a:ext uri="{FF2B5EF4-FFF2-40B4-BE49-F238E27FC236}">
                <a16:creationId xmlns:a16="http://schemas.microsoft.com/office/drawing/2014/main" id="{96CAA7AA-E6F7-BFCF-DF24-7C2C9DE11156}"/>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a:fillRect/>
          </a:stretch>
        </p:blipFill>
        <p:spPr>
          <a:xfrm>
            <a:off x="907520" y="1628775"/>
            <a:ext cx="8424334" cy="4738688"/>
          </a:xfrm>
          <a:prstGeom prst="rect">
            <a:avLst/>
          </a:prstGeom>
        </p:spPr>
      </p:pic>
    </p:spTree>
    <p:extLst>
      <p:ext uri="{BB962C8B-B14F-4D97-AF65-F5344CB8AC3E}">
        <p14:creationId xmlns:p14="http://schemas.microsoft.com/office/powerpoint/2010/main" val="32616840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114346E-A6B5-6216-E5C1-F8631C6C65F3}"/>
              </a:ext>
            </a:extLst>
          </p:cNvPr>
          <p:cNvSpPr>
            <a:spLocks noGrp="1"/>
          </p:cNvSpPr>
          <p:nvPr>
            <p:ph type="title"/>
          </p:nvPr>
        </p:nvSpPr>
        <p:spPr/>
        <p:txBody>
          <a:bodyPr/>
          <a:lstStyle/>
          <a:p>
            <a:r>
              <a:rPr lang="sv-SE" dirty="0"/>
              <a:t>Antibiotika</a:t>
            </a:r>
          </a:p>
        </p:txBody>
      </p:sp>
      <p:pic>
        <p:nvPicPr>
          <p:cNvPr id="4" name="Bild 1">
            <a:extLst>
              <a:ext uri="{FF2B5EF4-FFF2-40B4-BE49-F238E27FC236}">
                <a16:creationId xmlns:a16="http://schemas.microsoft.com/office/drawing/2014/main" id="{DD7D25ED-6EEE-3CFC-26FF-9C762CC489EF}"/>
              </a:ext>
            </a:extLst>
          </p:cNvPr>
          <p:cNvPicPr>
            <a:picLocks noGrp="1" noChangeAspect="1"/>
          </p:cNvPicPr>
          <p:nvPr>
            <p:ph sz="quarter" idx="10"/>
          </p:nvPr>
        </p:nvPicPr>
        <p:blipFill>
          <a:blip>
            <a:extLst>
              <a:ext uri="{96DAC541-7B7A-43D3-8B79-37D633B846F1}">
                <asvg:svgBlip xmlns:asvg="http://schemas.microsoft.com/office/drawing/2016/SVG/main" r:embed="rId3"/>
              </a:ext>
            </a:extLst>
          </a:blip>
          <a:stretch>
            <a:fillRect/>
          </a:stretch>
        </p:blipFill>
        <p:spPr>
          <a:xfrm>
            <a:off x="907520" y="1628775"/>
            <a:ext cx="8424334" cy="4738688"/>
          </a:xfrm>
          <a:prstGeom prst="rect">
            <a:avLst/>
          </a:prstGeom>
        </p:spPr>
      </p:pic>
    </p:spTree>
    <p:extLst>
      <p:ext uri="{BB962C8B-B14F-4D97-AF65-F5344CB8AC3E}">
        <p14:creationId xmlns:p14="http://schemas.microsoft.com/office/powerpoint/2010/main" val="285893623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667C3C6-67D4-C455-16E6-B9E6C2CF2FBE}"/>
              </a:ext>
            </a:extLst>
          </p:cNvPr>
          <p:cNvSpPr>
            <a:spLocks noGrp="1"/>
          </p:cNvSpPr>
          <p:nvPr>
            <p:ph type="title"/>
          </p:nvPr>
        </p:nvSpPr>
        <p:spPr/>
        <p:txBody>
          <a:bodyPr/>
          <a:lstStyle/>
          <a:p>
            <a:r>
              <a:rPr lang="sv-SE" dirty="0"/>
              <a:t>Vårdgarantin 0</a:t>
            </a:r>
          </a:p>
        </p:txBody>
      </p:sp>
      <p:sp>
        <p:nvSpPr>
          <p:cNvPr id="5" name="Platshållare för innehåll 4">
            <a:extLst>
              <a:ext uri="{FF2B5EF4-FFF2-40B4-BE49-F238E27FC236}">
                <a16:creationId xmlns:a16="http://schemas.microsoft.com/office/drawing/2014/main" id="{0EF62BED-584D-F3C5-73C1-27BE447D849C}"/>
              </a:ext>
            </a:extLst>
          </p:cNvPr>
          <p:cNvSpPr>
            <a:spLocks noGrp="1"/>
          </p:cNvSpPr>
          <p:nvPr>
            <p:ph sz="quarter" idx="10"/>
          </p:nvPr>
        </p:nvSpPr>
        <p:spPr>
          <a:xfrm>
            <a:off x="485775" y="1628800"/>
            <a:ext cx="11010825" cy="4738661"/>
          </a:xfrm>
        </p:spPr>
        <p:txBody>
          <a:bodyPr/>
          <a:lstStyle/>
          <a:p>
            <a:r>
              <a:rPr lang="sv-SE" dirty="0"/>
              <a:t> </a:t>
            </a:r>
          </a:p>
          <a:p>
            <a:pPr marL="342900" indent="-342900">
              <a:buFont typeface="Arial" panose="020B0604020202020204" pitchFamily="34" charset="0"/>
              <a:buChar char="•"/>
            </a:pPr>
            <a:r>
              <a:rPr lang="sv-SE" dirty="0"/>
              <a:t>I december nådde </a:t>
            </a:r>
            <a:r>
              <a:rPr lang="sv-SE" b="1" dirty="0"/>
              <a:t>25 av länets 41 </a:t>
            </a:r>
            <a:r>
              <a:rPr lang="sv-SE" dirty="0"/>
              <a:t>hälsocentraler målet om 95 procents tillgänglighet</a:t>
            </a:r>
          </a:p>
          <a:p>
            <a:endParaRPr lang="sv-SE" dirty="0"/>
          </a:p>
          <a:p>
            <a:pPr marL="342900" indent="-342900">
              <a:buFont typeface="Arial" panose="020B0604020202020204" pitchFamily="34" charset="0"/>
              <a:buChar char="•"/>
            </a:pPr>
            <a:r>
              <a:rPr lang="sv-SE" dirty="0"/>
              <a:t>I  September nådde </a:t>
            </a:r>
            <a:r>
              <a:rPr lang="sv-SE" b="1" dirty="0"/>
              <a:t>28 av länets 41 </a:t>
            </a:r>
            <a:r>
              <a:rPr lang="sv-SE" dirty="0"/>
              <a:t>hälsocentraler målet om 95 procents tillgänglighet</a:t>
            </a:r>
          </a:p>
          <a:p>
            <a:pPr marL="342900" indent="-342900">
              <a:buFont typeface="Arial" panose="020B0604020202020204" pitchFamily="34" charset="0"/>
              <a:buChar char="•"/>
            </a:pPr>
            <a:endParaRPr lang="sv-SE" b="1" dirty="0"/>
          </a:p>
          <a:p>
            <a:pPr marL="342900" indent="-342900">
              <a:buFont typeface="Arial" panose="020B0604020202020204" pitchFamily="34" charset="0"/>
              <a:buChar char="•"/>
            </a:pPr>
            <a:endParaRPr lang="sv-SE" b="1" dirty="0"/>
          </a:p>
          <a:p>
            <a:r>
              <a:rPr lang="sv-SE" dirty="0"/>
              <a:t> </a:t>
            </a:r>
          </a:p>
          <a:p>
            <a:endParaRPr lang="sv-SE" dirty="0"/>
          </a:p>
        </p:txBody>
      </p:sp>
    </p:spTree>
    <p:extLst>
      <p:ext uri="{BB962C8B-B14F-4D97-AF65-F5344CB8AC3E}">
        <p14:creationId xmlns:p14="http://schemas.microsoft.com/office/powerpoint/2010/main" val="21380953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D058F05-E256-54AD-454C-BCB39CDAFD2E}"/>
              </a:ext>
            </a:extLst>
          </p:cNvPr>
          <p:cNvSpPr>
            <a:spLocks noGrp="1"/>
          </p:cNvSpPr>
          <p:nvPr>
            <p:ph type="title"/>
          </p:nvPr>
        </p:nvSpPr>
        <p:spPr/>
        <p:txBody>
          <a:bodyPr/>
          <a:lstStyle/>
          <a:p>
            <a:r>
              <a:rPr lang="sv-SE" dirty="0"/>
              <a:t>Utfall telefontillgänglighet aug-</a:t>
            </a:r>
            <a:r>
              <a:rPr lang="sv-SE" dirty="0" err="1"/>
              <a:t>sept</a:t>
            </a:r>
            <a:r>
              <a:rPr lang="sv-SE" dirty="0"/>
              <a:t> 2026</a:t>
            </a:r>
          </a:p>
        </p:txBody>
      </p:sp>
      <p:pic>
        <p:nvPicPr>
          <p:cNvPr id="1027" name="Diagram 1">
            <a:extLst>
              <a:ext uri="{FF2B5EF4-FFF2-40B4-BE49-F238E27FC236}">
                <a16:creationId xmlns:a16="http://schemas.microsoft.com/office/drawing/2014/main" id="{5702D27D-1BBB-3B6B-C7C1-8E8E810354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664" y="1238250"/>
            <a:ext cx="9641784" cy="5287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91561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86CD3D2-1280-7111-EDFE-73CCEBC9AEEA}"/>
              </a:ext>
            </a:extLst>
          </p:cNvPr>
          <p:cNvSpPr>
            <a:spLocks noGrp="1"/>
          </p:cNvSpPr>
          <p:nvPr>
            <p:ph type="title"/>
          </p:nvPr>
        </p:nvSpPr>
        <p:spPr/>
        <p:txBody>
          <a:bodyPr/>
          <a:lstStyle/>
          <a:p>
            <a:r>
              <a:rPr lang="sv-SE" dirty="0"/>
              <a:t>Vårdgarantin 3 och övrigt</a:t>
            </a:r>
          </a:p>
        </p:txBody>
      </p:sp>
      <p:sp>
        <p:nvSpPr>
          <p:cNvPr id="3" name="Platshållare för innehåll 2">
            <a:extLst>
              <a:ext uri="{FF2B5EF4-FFF2-40B4-BE49-F238E27FC236}">
                <a16:creationId xmlns:a16="http://schemas.microsoft.com/office/drawing/2014/main" id="{787A8936-EF72-C0FC-1E7D-2AE396BB8474}"/>
              </a:ext>
            </a:extLst>
          </p:cNvPr>
          <p:cNvSpPr>
            <a:spLocks noGrp="1"/>
          </p:cNvSpPr>
          <p:nvPr>
            <p:ph sz="quarter" idx="10"/>
          </p:nvPr>
        </p:nvSpPr>
        <p:spPr>
          <a:xfrm>
            <a:off x="485775" y="1268760"/>
            <a:ext cx="9267475" cy="5098701"/>
          </a:xfrm>
        </p:spPr>
        <p:txBody>
          <a:bodyPr/>
          <a:lstStyle/>
          <a:p>
            <a:pPr marL="342900" indent="-342900" fontAlgn="t">
              <a:buFont typeface="Arial" panose="020B0604020202020204" pitchFamily="34" charset="0"/>
              <a:buChar char="•"/>
            </a:pPr>
            <a:r>
              <a:rPr lang="sv-SE" dirty="0"/>
              <a:t>Efter införandet av Cosmic saknas tillförlitlig statistik för uppföljning av indikatorn under 2025</a:t>
            </a:r>
            <a:endParaRPr lang="sv-SE" b="1" dirty="0"/>
          </a:p>
          <a:p>
            <a:pPr marL="342900" indent="-342900" fontAlgn="t">
              <a:buFont typeface="Arial" panose="020B0604020202020204" pitchFamily="34" charset="0"/>
              <a:buChar char="•"/>
            </a:pPr>
            <a:r>
              <a:rPr lang="sv-SE" b="1" dirty="0"/>
              <a:t>För att säkerställa en enhetlig registrering inom primärvården har en rutin tagits fram </a:t>
            </a:r>
            <a:r>
              <a:rPr lang="sv-SE" dirty="0">
                <a:hlinkClick r:id="rId2"/>
              </a:rPr>
              <a:t>Vårdgaranti, registrering i Cosmic - Instruktion- Hälsoval Region Gävleborg (1).pdf</a:t>
            </a:r>
            <a:r>
              <a:rPr lang="sv-SE" dirty="0"/>
              <a:t>  (Finns på samverkanswebben)</a:t>
            </a:r>
          </a:p>
          <a:p>
            <a:pPr lvl="0" fontAlgn="t"/>
            <a:endParaRPr lang="sv-SE" b="1" dirty="0"/>
          </a:p>
          <a:p>
            <a:pPr lvl="0" fontAlgn="t"/>
            <a:r>
              <a:rPr lang="sv-SE" b="1" dirty="0"/>
              <a:t>ÖVRIGT</a:t>
            </a:r>
          </a:p>
          <a:p>
            <a:pPr marL="342900" lvl="0" indent="-342900" fontAlgn="t">
              <a:buFont typeface="Arial" panose="020B0604020202020204" pitchFamily="34" charset="0"/>
              <a:buChar char="•"/>
            </a:pPr>
            <a:r>
              <a:rPr lang="sv-SE" dirty="0"/>
              <a:t>SKR:s webbplats "Väntetider i vården" kommer mest troligt inte uppdateras efter </a:t>
            </a:r>
            <a:r>
              <a:rPr lang="sv-SE" dirty="0" err="1"/>
              <a:t>årskiftet</a:t>
            </a:r>
            <a:endParaRPr lang="sv-SE" dirty="0"/>
          </a:p>
          <a:p>
            <a:pPr marL="342900" lvl="0" indent="-342900" fontAlgn="t">
              <a:buFont typeface="Arial" panose="020B0604020202020204" pitchFamily="34" charset="0"/>
              <a:buChar char="•"/>
            </a:pPr>
            <a:r>
              <a:rPr lang="sv-SE" dirty="0"/>
              <a:t>Regionerna rapporterar nu utfall för vårdgarantin 0 och 3 dagar direkt till Socialstyrelsen</a:t>
            </a:r>
          </a:p>
          <a:p>
            <a:pPr marL="342900" lvl="0" indent="-342900" fontAlgn="t">
              <a:buFont typeface="Arial" panose="020B0604020202020204" pitchFamily="34" charset="0"/>
              <a:buChar char="•"/>
            </a:pPr>
            <a:r>
              <a:rPr lang="sv-SE" dirty="0"/>
              <a:t>Digitala kontakter via chatt ingår också i rapporteringen. </a:t>
            </a:r>
            <a:r>
              <a:rPr lang="sv-SE" i="1" dirty="0"/>
              <a:t>Oklart vad som inkluderas </a:t>
            </a:r>
            <a:endParaRPr lang="sv-SE" dirty="0"/>
          </a:p>
          <a:p>
            <a:pPr marL="342900" indent="-342900">
              <a:buFont typeface="Arial" panose="020B0604020202020204" pitchFamily="34" charset="0"/>
              <a:buChar char="•"/>
            </a:pPr>
            <a:endParaRPr lang="sv-SE" sz="3200" dirty="0"/>
          </a:p>
          <a:p>
            <a:pPr marL="342900" indent="-342900" fontAlgn="t">
              <a:buFont typeface="Arial" panose="020B0604020202020204" pitchFamily="34" charset="0"/>
              <a:buChar char="•"/>
            </a:pPr>
            <a:endParaRPr lang="sv-SE" b="1" dirty="0"/>
          </a:p>
          <a:p>
            <a:endParaRPr lang="sv-SE" dirty="0"/>
          </a:p>
        </p:txBody>
      </p:sp>
    </p:spTree>
    <p:extLst>
      <p:ext uri="{BB962C8B-B14F-4D97-AF65-F5344CB8AC3E}">
        <p14:creationId xmlns:p14="http://schemas.microsoft.com/office/powerpoint/2010/main" val="296984658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43EF1FE7-1FF9-464D-1DF0-A58198940F66}"/>
              </a:ext>
            </a:extLst>
          </p:cNvPr>
          <p:cNvPicPr>
            <a:picLocks noChangeAspect="1"/>
          </p:cNvPicPr>
          <p:nvPr/>
        </p:nvPicPr>
        <p:blipFill>
          <a:blip r:embed="rId3"/>
          <a:stretch>
            <a:fillRect/>
          </a:stretch>
        </p:blipFill>
        <p:spPr>
          <a:xfrm>
            <a:off x="1415480" y="2355663"/>
            <a:ext cx="2645679" cy="2729521"/>
          </a:xfrm>
          <a:prstGeom prst="rect">
            <a:avLst/>
          </a:prstGeom>
          <a:noFill/>
        </p:spPr>
      </p:pic>
      <p:pic>
        <p:nvPicPr>
          <p:cNvPr id="6" name="Platshållare för innehåll 5">
            <a:extLst>
              <a:ext uri="{FF2B5EF4-FFF2-40B4-BE49-F238E27FC236}">
                <a16:creationId xmlns:a16="http://schemas.microsoft.com/office/drawing/2014/main" id="{B8FA9D1F-3A0C-0316-74B5-786A8263BE86}"/>
              </a:ext>
            </a:extLst>
          </p:cNvPr>
          <p:cNvPicPr>
            <a:picLocks noGrp="1" noChangeAspect="1"/>
          </p:cNvPicPr>
          <p:nvPr>
            <p:ph idx="13"/>
          </p:nvPr>
        </p:nvPicPr>
        <p:blipFill>
          <a:blip r:embed="rId4"/>
          <a:stretch>
            <a:fillRect/>
          </a:stretch>
        </p:blipFill>
        <p:spPr>
          <a:xfrm>
            <a:off x="5642454" y="2324998"/>
            <a:ext cx="5364161" cy="3526935"/>
          </a:xfrm>
          <a:prstGeom prst="rect">
            <a:avLst/>
          </a:prstGeom>
          <a:noFill/>
        </p:spPr>
      </p:pic>
      <p:sp>
        <p:nvSpPr>
          <p:cNvPr id="3" name="Rubrik 2">
            <a:extLst>
              <a:ext uri="{FF2B5EF4-FFF2-40B4-BE49-F238E27FC236}">
                <a16:creationId xmlns:a16="http://schemas.microsoft.com/office/drawing/2014/main" id="{75411A63-5D11-5E65-86E7-97622A1F5FDD}"/>
              </a:ext>
            </a:extLst>
          </p:cNvPr>
          <p:cNvSpPr>
            <a:spLocks noGrp="1"/>
          </p:cNvSpPr>
          <p:nvPr>
            <p:ph type="title"/>
          </p:nvPr>
        </p:nvSpPr>
        <p:spPr>
          <a:xfrm>
            <a:off x="485775" y="490539"/>
            <a:ext cx="11236147" cy="646329"/>
          </a:xfrm>
        </p:spPr>
        <p:txBody>
          <a:bodyPr wrap="square" anchor="t">
            <a:normAutofit/>
          </a:bodyPr>
          <a:lstStyle/>
          <a:p>
            <a:r>
              <a:rPr lang="sv-SE" sz="1900"/>
              <a:t>Utökade uppdraget samordnat omhändertagande av vuxna med flerfunktionsnedsättning</a:t>
            </a:r>
          </a:p>
        </p:txBody>
      </p:sp>
    </p:spTree>
    <p:extLst>
      <p:ext uri="{BB962C8B-B14F-4D97-AF65-F5344CB8AC3E}">
        <p14:creationId xmlns:p14="http://schemas.microsoft.com/office/powerpoint/2010/main" val="121216549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0B39AB-5B79-18B6-EC9F-A6D1284B3F96}"/>
              </a:ext>
            </a:extLst>
          </p:cNvPr>
          <p:cNvSpPr>
            <a:spLocks noGrp="1"/>
          </p:cNvSpPr>
          <p:nvPr>
            <p:ph type="title"/>
          </p:nvPr>
        </p:nvSpPr>
        <p:spPr/>
        <p:txBody>
          <a:bodyPr/>
          <a:lstStyle/>
          <a:p>
            <a:r>
              <a:rPr lang="sv-SE" dirty="0"/>
              <a:t>Sammanfattning</a:t>
            </a:r>
          </a:p>
        </p:txBody>
      </p:sp>
      <p:sp>
        <p:nvSpPr>
          <p:cNvPr id="3" name="Platshållare för innehåll 2">
            <a:extLst>
              <a:ext uri="{FF2B5EF4-FFF2-40B4-BE49-F238E27FC236}">
                <a16:creationId xmlns:a16="http://schemas.microsoft.com/office/drawing/2014/main" id="{565848F6-3944-2A22-3646-9AEEDE1A8E31}"/>
              </a:ext>
            </a:extLst>
          </p:cNvPr>
          <p:cNvSpPr>
            <a:spLocks noGrp="1"/>
          </p:cNvSpPr>
          <p:nvPr>
            <p:ph sz="quarter" idx="10"/>
          </p:nvPr>
        </p:nvSpPr>
        <p:spPr>
          <a:xfrm>
            <a:off x="335360" y="1628800"/>
            <a:ext cx="11220450" cy="4738661"/>
          </a:xfrm>
        </p:spPr>
        <p:txBody>
          <a:bodyPr/>
          <a:lstStyle/>
          <a:p>
            <a:pPr marL="342900" indent="-342900">
              <a:buFont typeface="Arial" panose="020B0604020202020204" pitchFamily="34" charset="0"/>
              <a:buChar char="•"/>
            </a:pPr>
            <a:r>
              <a:rPr lang="sv-SE" dirty="0"/>
              <a:t>Många av de utvecklingsområden som identifierades i föregående avtalsuppföljning kvarstår fortfarande</a:t>
            </a:r>
          </a:p>
          <a:p>
            <a:pPr marL="342900" indent="-342900">
              <a:buFont typeface="Arial" panose="020B0604020202020204" pitchFamily="34" charset="0"/>
              <a:buChar char="•"/>
            </a:pPr>
            <a:r>
              <a:rPr lang="sv-SE" dirty="0"/>
              <a:t>Samtidigt kan flera hälsocentraler uppvisa förbättringar inom områden såsom kontinuitet, andelen patienter med fast läkarkontakt samt förskrivning av antibiotika och narkotikaklassade läkemedel</a:t>
            </a:r>
          </a:p>
          <a:p>
            <a:endParaRPr lang="sv-SE" b="1" dirty="0"/>
          </a:p>
        </p:txBody>
      </p:sp>
    </p:spTree>
    <p:extLst>
      <p:ext uri="{BB962C8B-B14F-4D97-AF65-F5344CB8AC3E}">
        <p14:creationId xmlns:p14="http://schemas.microsoft.com/office/powerpoint/2010/main" val="35857800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461FC4D-8E21-BD30-4F4B-CB1CF6F05224}"/>
              </a:ext>
            </a:extLst>
          </p:cNvPr>
          <p:cNvSpPr>
            <a:spLocks noGrp="1"/>
          </p:cNvSpPr>
          <p:nvPr>
            <p:ph type="title"/>
          </p:nvPr>
        </p:nvSpPr>
        <p:spPr>
          <a:xfrm>
            <a:off x="450522" y="332656"/>
            <a:ext cx="11220450" cy="1200327"/>
          </a:xfrm>
        </p:spPr>
        <p:txBody>
          <a:bodyPr/>
          <a:lstStyle/>
          <a:p>
            <a:r>
              <a:rPr lang="sv-SE" dirty="0"/>
              <a:t>Uppföljning och planering framåt(Preliminär)</a:t>
            </a:r>
            <a:br>
              <a:rPr lang="sv-SE" dirty="0"/>
            </a:br>
            <a:endParaRPr lang="sv-SE" dirty="0"/>
          </a:p>
        </p:txBody>
      </p:sp>
      <p:sp>
        <p:nvSpPr>
          <p:cNvPr id="3" name="Platshållare för innehåll 2">
            <a:extLst>
              <a:ext uri="{FF2B5EF4-FFF2-40B4-BE49-F238E27FC236}">
                <a16:creationId xmlns:a16="http://schemas.microsoft.com/office/drawing/2014/main" id="{3BF95DDE-97F1-607D-1990-665169A40077}"/>
              </a:ext>
            </a:extLst>
          </p:cNvPr>
          <p:cNvSpPr>
            <a:spLocks noGrp="1"/>
          </p:cNvSpPr>
          <p:nvPr>
            <p:ph sz="quarter" idx="10"/>
          </p:nvPr>
        </p:nvSpPr>
        <p:spPr>
          <a:xfrm>
            <a:off x="485775" y="1052736"/>
            <a:ext cx="11220450" cy="5314725"/>
          </a:xfrm>
        </p:spPr>
        <p:txBody>
          <a:bodyPr/>
          <a:lstStyle/>
          <a:p>
            <a:pPr marL="342900" lvl="0" indent="-342900" fontAlgn="t">
              <a:buFont typeface="Arial" panose="020B0604020202020204" pitchFamily="34" charset="0"/>
              <a:buChar char="•"/>
            </a:pPr>
            <a:r>
              <a:rPr lang="sv-SE" dirty="0"/>
              <a:t>En enkät kommer att skickas ut i stället för Excel-filen i mitten av januari. Enkäten kommer att innehålla ett mindre antal frågeställningar.</a:t>
            </a:r>
          </a:p>
          <a:p>
            <a:pPr marL="342900" lvl="0" indent="-342900" fontAlgn="t">
              <a:buFont typeface="Arial" panose="020B0604020202020204" pitchFamily="34" charset="0"/>
              <a:buChar char="•"/>
            </a:pPr>
            <a:r>
              <a:rPr lang="sv-SE" dirty="0"/>
              <a:t>Arbete pågår gällande uppföljning av kvalitetsmått, PVQ-indikatorer, </a:t>
            </a:r>
            <a:r>
              <a:rPr lang="sv-SE" dirty="0" err="1"/>
              <a:t>Medrave</a:t>
            </a:r>
            <a:r>
              <a:rPr lang="sv-SE" dirty="0"/>
              <a:t>. Utifrån från detta arbete ev. en temauppföljning i grupp under hösten 2027. </a:t>
            </a:r>
            <a:r>
              <a:rPr lang="sv-SE" b="1" i="1" dirty="0"/>
              <a:t>Mer information kommer</a:t>
            </a:r>
          </a:p>
          <a:p>
            <a:pPr marL="342900" lvl="0" indent="-342900" fontAlgn="t">
              <a:buFont typeface="Arial" panose="020B0604020202020204" pitchFamily="34" charset="0"/>
              <a:buChar char="•"/>
            </a:pPr>
            <a:r>
              <a:rPr lang="sv-SE" dirty="0"/>
              <a:t>HVK planerar också för att begära in patientsäkerhetsberättelser för 2026</a:t>
            </a:r>
          </a:p>
          <a:p>
            <a:pPr fontAlgn="t"/>
            <a:r>
              <a:rPr lang="sv-SE" b="1" dirty="0"/>
              <a:t>Prioritering av dialoger under våren 2027</a:t>
            </a:r>
          </a:p>
          <a:p>
            <a:pPr fontAlgn="t"/>
            <a:r>
              <a:rPr lang="sv-SE" dirty="0"/>
              <a:t>Följande verksamheter prioriteras för dialog:</a:t>
            </a:r>
          </a:p>
          <a:p>
            <a:pPr marL="342900" lvl="0" indent="-342900" fontAlgn="t">
              <a:buFont typeface="Arial" panose="020B0604020202020204" pitchFamily="34" charset="0"/>
              <a:buChar char="•"/>
            </a:pPr>
            <a:r>
              <a:rPr lang="sv-SE" dirty="0"/>
              <a:t>Hälsocentraler med ny chef.</a:t>
            </a:r>
          </a:p>
          <a:p>
            <a:pPr marL="342900" lvl="0" indent="-342900" fontAlgn="t">
              <a:buFont typeface="Arial" panose="020B0604020202020204" pitchFamily="34" charset="0"/>
              <a:buChar char="•"/>
            </a:pPr>
            <a:r>
              <a:rPr lang="sv-SE" dirty="0"/>
              <a:t>Hälsocentraler som inte har haft dialog sedan 2022 eller 2023.</a:t>
            </a:r>
          </a:p>
          <a:p>
            <a:pPr marL="342900" lvl="0" indent="-342900" fontAlgn="t">
              <a:buFont typeface="Arial" panose="020B0604020202020204" pitchFamily="34" charset="0"/>
              <a:buChar char="•"/>
            </a:pPr>
            <a:r>
              <a:rPr lang="sv-SE" dirty="0"/>
              <a:t>Hälsocentraler med utfall i indikatorerna som motiverar särskild uppföljning.</a:t>
            </a:r>
          </a:p>
          <a:p>
            <a:pPr marL="342900" lvl="0" indent="-342900" fontAlgn="t">
              <a:buFont typeface="Arial" panose="020B0604020202020204" pitchFamily="34" charset="0"/>
              <a:buChar char="•"/>
            </a:pPr>
            <a:r>
              <a:rPr lang="sv-SE" dirty="0"/>
              <a:t>Hälsocentraler där annan uppföljning pågår eller där ett särskilt behov av dialog har identifierats.</a:t>
            </a:r>
          </a:p>
          <a:p>
            <a:endParaRPr lang="sv-SE" dirty="0"/>
          </a:p>
        </p:txBody>
      </p:sp>
    </p:spTree>
    <p:extLst>
      <p:ext uri="{BB962C8B-B14F-4D97-AF65-F5344CB8AC3E}">
        <p14:creationId xmlns:p14="http://schemas.microsoft.com/office/powerpoint/2010/main" val="20047332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39F8B748-35E9-21C1-EAB4-17146136F0FD}"/>
              </a:ext>
            </a:extLst>
          </p:cNvPr>
          <p:cNvSpPr>
            <a:spLocks noGrp="1"/>
          </p:cNvSpPr>
          <p:nvPr>
            <p:ph type="title"/>
          </p:nvPr>
        </p:nvSpPr>
        <p:spPr/>
        <p:txBody>
          <a:bodyPr/>
          <a:lstStyle/>
          <a:p>
            <a:r>
              <a:rPr lang="sv-SE" dirty="0"/>
              <a:t>Övrigt</a:t>
            </a:r>
            <a:endParaRPr lang="sv-SE" dirty="0">
              <a:highlight>
                <a:srgbClr val="FFFF00"/>
              </a:highlight>
            </a:endParaRPr>
          </a:p>
        </p:txBody>
      </p:sp>
      <p:sp>
        <p:nvSpPr>
          <p:cNvPr id="4" name="Platshållare för innehåll 3">
            <a:extLst>
              <a:ext uri="{FF2B5EF4-FFF2-40B4-BE49-F238E27FC236}">
                <a16:creationId xmlns:a16="http://schemas.microsoft.com/office/drawing/2014/main" id="{7B53118B-3463-C6A2-1321-51ED9E326F61}"/>
              </a:ext>
            </a:extLst>
          </p:cNvPr>
          <p:cNvSpPr>
            <a:spLocks noGrp="1"/>
          </p:cNvSpPr>
          <p:nvPr>
            <p:ph sz="quarter" idx="10"/>
          </p:nvPr>
        </p:nvSpPr>
        <p:spPr>
          <a:xfrm>
            <a:off x="485775" y="1628800"/>
            <a:ext cx="10938817" cy="4738661"/>
          </a:xfrm>
        </p:spPr>
        <p:txBody>
          <a:bodyPr/>
          <a:lstStyle/>
          <a:p>
            <a:r>
              <a:rPr lang="sv-SE" b="1" dirty="0"/>
              <a:t>3.48. Informationsansvar </a:t>
            </a:r>
          </a:p>
          <a:p>
            <a:r>
              <a:rPr lang="sv-SE" dirty="0"/>
              <a:t>Utföraren ska informera Region Gävleborg om förhållanden som kan vara av vikt för fullföljandet av uppdraget, så som: • anmälningar till och beslut av Socialstyrelsen och Inspektionen för vård och omsorg (IVO), </a:t>
            </a:r>
            <a:endParaRPr lang="sv-SE" b="1" i="1" dirty="0"/>
          </a:p>
          <a:p>
            <a:endParaRPr lang="sv-SE" b="1" i="1" dirty="0"/>
          </a:p>
          <a:p>
            <a:r>
              <a:rPr lang="sv-SE" i="1" dirty="0">
                <a:highlight>
                  <a:srgbClr val="FFFF00"/>
                </a:highlight>
              </a:rPr>
              <a:t>Något underlag från själva anmälan eller utredningen behöver inte skickas in. Hälsovalskontoret behöver endast få information om att en anmälan har gjorts. Meddela därför Hälsovalskontoret via e-post i samband med att anmälan lämnas </a:t>
            </a:r>
          </a:p>
        </p:txBody>
      </p:sp>
    </p:spTree>
    <p:extLst>
      <p:ext uri="{BB962C8B-B14F-4D97-AF65-F5344CB8AC3E}">
        <p14:creationId xmlns:p14="http://schemas.microsoft.com/office/powerpoint/2010/main" val="38952268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914A786-A28E-928B-3D9D-F02AB2D5EE56}"/>
              </a:ext>
            </a:extLst>
          </p:cNvPr>
          <p:cNvSpPr>
            <a:spLocks noGrp="1"/>
          </p:cNvSpPr>
          <p:nvPr>
            <p:ph type="title"/>
          </p:nvPr>
        </p:nvSpPr>
        <p:spPr/>
        <p:txBody>
          <a:bodyPr/>
          <a:lstStyle/>
          <a:p>
            <a:r>
              <a:rPr lang="sv-SE" dirty="0"/>
              <a:t>Utvärdering </a:t>
            </a:r>
          </a:p>
        </p:txBody>
      </p:sp>
      <p:sp>
        <p:nvSpPr>
          <p:cNvPr id="3" name="Platshållare för innehåll 2">
            <a:extLst>
              <a:ext uri="{FF2B5EF4-FFF2-40B4-BE49-F238E27FC236}">
                <a16:creationId xmlns:a16="http://schemas.microsoft.com/office/drawing/2014/main" id="{F6BDFC7C-2C94-5FBF-46A7-7ADF3019A700}"/>
              </a:ext>
            </a:extLst>
          </p:cNvPr>
          <p:cNvSpPr>
            <a:spLocks noGrp="1"/>
          </p:cNvSpPr>
          <p:nvPr>
            <p:ph sz="quarter" idx="10"/>
          </p:nvPr>
        </p:nvSpPr>
        <p:spPr/>
        <p:txBody>
          <a:bodyPr/>
          <a:lstStyle/>
          <a:p>
            <a:r>
              <a:rPr lang="sv-SE" dirty="0">
                <a:hlinkClick r:id="rId2"/>
              </a:rPr>
              <a:t> Utvärdering </a:t>
            </a:r>
            <a:endParaRPr lang="sv-SE" dirty="0"/>
          </a:p>
        </p:txBody>
      </p:sp>
    </p:spTree>
    <p:extLst>
      <p:ext uri="{BB962C8B-B14F-4D97-AF65-F5344CB8AC3E}">
        <p14:creationId xmlns:p14="http://schemas.microsoft.com/office/powerpoint/2010/main" val="261824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098FBDB-0385-90AC-7DA7-DF4846B2716C}"/>
              </a:ext>
            </a:extLst>
          </p:cNvPr>
          <p:cNvSpPr>
            <a:spLocks noGrp="1"/>
          </p:cNvSpPr>
          <p:nvPr>
            <p:ph type="title"/>
          </p:nvPr>
        </p:nvSpPr>
        <p:spPr/>
        <p:txBody>
          <a:bodyPr/>
          <a:lstStyle/>
          <a:p>
            <a:r>
              <a:rPr lang="sv-SE" dirty="0"/>
              <a:t>Säkerhet och beredskap </a:t>
            </a:r>
          </a:p>
        </p:txBody>
      </p:sp>
      <p:sp>
        <p:nvSpPr>
          <p:cNvPr id="3" name="Platshållare för innehåll 2">
            <a:extLst>
              <a:ext uri="{FF2B5EF4-FFF2-40B4-BE49-F238E27FC236}">
                <a16:creationId xmlns:a16="http://schemas.microsoft.com/office/drawing/2014/main" id="{94811C63-AB9D-3072-40F6-901F96C42720}"/>
              </a:ext>
            </a:extLst>
          </p:cNvPr>
          <p:cNvSpPr>
            <a:spLocks noGrp="1"/>
          </p:cNvSpPr>
          <p:nvPr>
            <p:ph sz="quarter" idx="10"/>
          </p:nvPr>
        </p:nvSpPr>
        <p:spPr/>
        <p:txBody>
          <a:bodyPr/>
          <a:lstStyle/>
          <a:p>
            <a:r>
              <a:rPr lang="sv-SE">
                <a:hlinkClick r:id="rId2"/>
              </a:rPr>
              <a:t>Frågor </a:t>
            </a:r>
            <a:endParaRPr lang="sv-SE" dirty="0"/>
          </a:p>
        </p:txBody>
      </p:sp>
    </p:spTree>
    <p:extLst>
      <p:ext uri="{BB962C8B-B14F-4D97-AF65-F5344CB8AC3E}">
        <p14:creationId xmlns:p14="http://schemas.microsoft.com/office/powerpoint/2010/main" val="35891895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pic>
        <p:nvPicPr>
          <p:cNvPr id="3" name="Bildobjekt 2"/>
          <p:cNvPicPr>
            <a:picLocks noChangeAspect="1"/>
          </p:cNvPicPr>
          <p:nvPr/>
        </p:nvPicPr>
        <p:blipFill rotWithShape="1">
          <a:blip r:embed="rId2">
            <a:extLst>
              <a:ext uri="{28A0092B-C50C-407E-A947-70E740481C1C}">
                <a14:useLocalDpi xmlns:a14="http://schemas.microsoft.com/office/drawing/2010/main" val="0"/>
              </a:ext>
            </a:extLst>
          </a:blip>
          <a:srcRect l="6105" t="2685" b="280"/>
          <a:stretch/>
        </p:blipFill>
        <p:spPr>
          <a:xfrm>
            <a:off x="8523452" y="-18733"/>
            <a:ext cx="3653885" cy="4015741"/>
          </a:xfrm>
          <a:prstGeom prst="rect">
            <a:avLst/>
          </a:prstGeom>
        </p:spPr>
      </p:pic>
      <p:sp>
        <p:nvSpPr>
          <p:cNvPr id="4" name="Rubrik 2"/>
          <p:cNvSpPr txBox="1">
            <a:spLocks/>
          </p:cNvSpPr>
          <p:nvPr/>
        </p:nvSpPr>
        <p:spPr>
          <a:xfrm>
            <a:off x="485775" y="490538"/>
            <a:ext cx="3458740" cy="719137"/>
          </a:xfrm>
          <a:prstGeom prst="rect">
            <a:avLst/>
          </a:prstGeom>
        </p:spPr>
        <p:txBody>
          <a:bodyPr/>
          <a:lst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a:lstStyle>
          <a:p>
            <a:r>
              <a:rPr lang="sv-SE" dirty="0"/>
              <a:t>Instruktion</a:t>
            </a:r>
          </a:p>
        </p:txBody>
      </p:sp>
      <p:sp>
        <p:nvSpPr>
          <p:cNvPr id="5" name="Underrubrik 1"/>
          <p:cNvSpPr txBox="1">
            <a:spLocks/>
          </p:cNvSpPr>
          <p:nvPr/>
        </p:nvSpPr>
        <p:spPr>
          <a:xfrm>
            <a:off x="485775" y="1412777"/>
            <a:ext cx="6235301" cy="3035250"/>
          </a:xfrm>
          <a:prstGeom prst="rect">
            <a:avLst/>
          </a:prstGeom>
        </p:spPr>
        <p:txBody>
          <a:bodyPr/>
          <a:lstStyle>
            <a:lvl1pPr marL="182558" indent="-182558" algn="l" defTabSz="914377" rtl="0" eaLnBrk="1" latinLnBrk="0" hangingPunct="1">
              <a:lnSpc>
                <a:spcPct val="100000"/>
              </a:lnSpc>
              <a:spcBef>
                <a:spcPts val="600"/>
              </a:spcBef>
              <a:buFont typeface="Arial" panose="020B0604020202020204" pitchFamily="34" charset="0"/>
              <a:buChar char="•"/>
              <a:defRPr sz="2200" kern="1200">
                <a:solidFill>
                  <a:schemeClr val="tx1"/>
                </a:solidFill>
                <a:latin typeface="+mn-lt"/>
                <a:ea typeface="+mn-ea"/>
                <a:cs typeface="+mn-cs"/>
              </a:defRPr>
            </a:lvl1pPr>
            <a:lvl2pPr marL="444489" indent="-169858" algn="l" defTabSz="914377" rtl="0" eaLnBrk="1" latinLnBrk="0" hangingPunct="1">
              <a:lnSpc>
                <a:spcPct val="100000"/>
              </a:lnSpc>
              <a:spcBef>
                <a:spcPts val="600"/>
              </a:spcBef>
              <a:buFont typeface="Arial" panose="020B0604020202020204" pitchFamily="34" charset="0"/>
              <a:buChar char="•"/>
              <a:defRPr sz="2200" kern="1200">
                <a:solidFill>
                  <a:schemeClr val="tx1"/>
                </a:solidFill>
                <a:latin typeface="+mn-lt"/>
                <a:ea typeface="+mn-ea"/>
                <a:cs typeface="+mn-cs"/>
              </a:defRPr>
            </a:lvl2pPr>
            <a:lvl3pPr marL="809605" indent="-182558" algn="l" defTabSz="914377"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254094" indent="-182558" algn="l" defTabSz="914377" rtl="0" eaLnBrk="1" latinLnBrk="0" hangingPunct="1">
              <a:lnSpc>
                <a:spcPct val="100000"/>
              </a:lnSpc>
              <a:spcBef>
                <a:spcPts val="600"/>
              </a:spcBef>
              <a:buFont typeface="Arial" panose="020B0604020202020204" pitchFamily="34" charset="0"/>
              <a:buChar char="•"/>
              <a:defRPr sz="2000" i="0" kern="1200">
                <a:solidFill>
                  <a:schemeClr val="tx1"/>
                </a:solidFill>
                <a:latin typeface="+mn-lt"/>
                <a:ea typeface="+mn-ea"/>
                <a:cs typeface="+mn-cs"/>
              </a:defRPr>
            </a:lvl4pPr>
            <a:lvl5pPr marL="1619210" indent="-182558" algn="l" defTabSz="914377" rtl="0" eaLnBrk="1" latinLnBrk="0" hangingPunct="1">
              <a:lnSpc>
                <a:spcPct val="100000"/>
              </a:lnSpc>
              <a:spcBef>
                <a:spcPts val="600"/>
              </a:spcBef>
              <a:buFont typeface="Arial" panose="020B0604020202020204" pitchFamily="34" charset="0"/>
              <a:buChar char="•"/>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r>
              <a:rPr lang="sv-SE" sz="1600" dirty="0"/>
              <a:t>Välj </a:t>
            </a:r>
            <a:r>
              <a:rPr lang="sv-SE" sz="1600" b="1" dirty="0"/>
              <a:t>ett</a:t>
            </a:r>
            <a:r>
              <a:rPr lang="sv-SE" sz="1600" dirty="0"/>
              <a:t> av våra färgteman till alla bilder i din presentation, </a:t>
            </a:r>
            <a:br>
              <a:rPr lang="sv-SE" sz="1600" dirty="0"/>
            </a:br>
            <a:r>
              <a:rPr lang="sv-SE" sz="1600" dirty="0"/>
              <a:t>blanda inte olika färgteman.</a:t>
            </a:r>
          </a:p>
          <a:p>
            <a:r>
              <a:rPr lang="sv-SE" sz="1600" dirty="0"/>
              <a:t>Högerklicka på en sida för att byta layout.</a:t>
            </a:r>
          </a:p>
          <a:p>
            <a:r>
              <a:rPr lang="sv-SE" sz="1600" dirty="0"/>
              <a:t>När du byter färg på grafik, använd endast de </a:t>
            </a:r>
            <a:br>
              <a:rPr lang="sv-SE" sz="1600" dirty="0"/>
            </a:br>
            <a:r>
              <a:rPr lang="sv-SE" sz="1600" dirty="0"/>
              <a:t>översta temafärgerna. Ta bort konturfärg. </a:t>
            </a:r>
          </a:p>
          <a:p>
            <a:r>
              <a:rPr lang="sv-SE" sz="1600" b="1" dirty="0"/>
              <a:t>Logotypen</a:t>
            </a:r>
            <a:r>
              <a:rPr lang="sv-SE" sz="1600" dirty="0"/>
              <a:t> är bara med på första och </a:t>
            </a:r>
            <a:br>
              <a:rPr lang="sv-SE" sz="1600" dirty="0"/>
            </a:br>
            <a:r>
              <a:rPr lang="sv-SE" sz="1600" dirty="0"/>
              <a:t>sista sidan i presentationen.  </a:t>
            </a:r>
          </a:p>
          <a:p>
            <a:r>
              <a:rPr lang="sv-SE" sz="1600" dirty="0"/>
              <a:t>Använd förinställda marginaler och stödlinjer som </a:t>
            </a:r>
            <a:br>
              <a:rPr lang="sv-SE" sz="1600" dirty="0"/>
            </a:br>
            <a:r>
              <a:rPr lang="sv-SE" sz="1600" dirty="0"/>
              <a:t>stöd i din presentation. Bocka i rutan </a:t>
            </a:r>
            <a:r>
              <a:rPr lang="sv-SE" sz="1600" b="1" dirty="0"/>
              <a:t>stödlinjer</a:t>
            </a:r>
            <a:r>
              <a:rPr lang="sv-SE" sz="1600" dirty="0"/>
              <a:t> </a:t>
            </a:r>
            <a:br>
              <a:rPr lang="sv-SE" sz="1600" dirty="0"/>
            </a:br>
            <a:r>
              <a:rPr lang="sv-SE" sz="1600" dirty="0"/>
              <a:t>under fliken </a:t>
            </a:r>
            <a:r>
              <a:rPr lang="sv-SE" sz="1600" b="1" dirty="0"/>
              <a:t>Visa</a:t>
            </a:r>
            <a:r>
              <a:rPr lang="sv-SE" sz="1600" dirty="0"/>
              <a:t> för att se dem. (Alt+F9)</a:t>
            </a:r>
          </a:p>
          <a:p>
            <a:endParaRPr lang="sv-SE" sz="1600" dirty="0"/>
          </a:p>
        </p:txBody>
      </p:sp>
      <p:sp>
        <p:nvSpPr>
          <p:cNvPr id="6" name="Platshållare för innehåll 3"/>
          <p:cNvSpPr txBox="1">
            <a:spLocks/>
          </p:cNvSpPr>
          <p:nvPr/>
        </p:nvSpPr>
        <p:spPr>
          <a:xfrm>
            <a:off x="485775" y="5316584"/>
            <a:ext cx="10434761" cy="1136504"/>
          </a:xfrm>
          <a:prstGeom prst="rect">
            <a:avLst/>
          </a:prstGeom>
        </p:spPr>
        <p:txBody>
          <a:bodyPr>
            <a:normAutofit/>
          </a:bodyPr>
          <a:lstStyle>
            <a:lvl1pPr marL="182558" indent="-182558" algn="l" defTabSz="914377" rtl="0" eaLnBrk="1" latinLnBrk="0" hangingPunct="1">
              <a:lnSpc>
                <a:spcPct val="100000"/>
              </a:lnSpc>
              <a:spcBef>
                <a:spcPts val="600"/>
              </a:spcBef>
              <a:buFont typeface="Arial" panose="020B0604020202020204" pitchFamily="34" charset="0"/>
              <a:buChar char="•"/>
              <a:defRPr sz="2200" kern="1200">
                <a:solidFill>
                  <a:schemeClr val="tx1"/>
                </a:solidFill>
                <a:latin typeface="+mn-lt"/>
                <a:ea typeface="+mn-ea"/>
                <a:cs typeface="+mn-cs"/>
              </a:defRPr>
            </a:lvl1pPr>
            <a:lvl2pPr marL="444489" indent="-169858" algn="l" defTabSz="914377" rtl="0" eaLnBrk="1" latinLnBrk="0" hangingPunct="1">
              <a:lnSpc>
                <a:spcPct val="100000"/>
              </a:lnSpc>
              <a:spcBef>
                <a:spcPts val="600"/>
              </a:spcBef>
              <a:buFont typeface="Arial" panose="020B0604020202020204" pitchFamily="34" charset="0"/>
              <a:buChar char="•"/>
              <a:defRPr sz="2200" kern="1200">
                <a:solidFill>
                  <a:schemeClr val="tx1"/>
                </a:solidFill>
                <a:latin typeface="+mn-lt"/>
                <a:ea typeface="+mn-ea"/>
                <a:cs typeface="+mn-cs"/>
              </a:defRPr>
            </a:lvl2pPr>
            <a:lvl3pPr marL="809605" indent="-182558" algn="l" defTabSz="914377"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254094" indent="-182558" algn="l" defTabSz="914377" rtl="0" eaLnBrk="1" latinLnBrk="0" hangingPunct="1">
              <a:lnSpc>
                <a:spcPct val="100000"/>
              </a:lnSpc>
              <a:spcBef>
                <a:spcPts val="600"/>
              </a:spcBef>
              <a:buFont typeface="Arial" panose="020B0604020202020204" pitchFamily="34" charset="0"/>
              <a:buChar char="•"/>
              <a:defRPr sz="2000" i="0" kern="1200">
                <a:solidFill>
                  <a:schemeClr val="tx1"/>
                </a:solidFill>
                <a:latin typeface="+mn-lt"/>
                <a:ea typeface="+mn-ea"/>
                <a:cs typeface="+mn-cs"/>
              </a:defRPr>
            </a:lvl4pPr>
            <a:lvl5pPr marL="1619210" indent="-182558" algn="l" defTabSz="914377" rtl="0" eaLnBrk="1" latinLnBrk="0" hangingPunct="1">
              <a:lnSpc>
                <a:spcPct val="100000"/>
              </a:lnSpc>
              <a:spcBef>
                <a:spcPts val="600"/>
              </a:spcBef>
              <a:buFont typeface="Arial" panose="020B0604020202020204" pitchFamily="34" charset="0"/>
              <a:buChar char="•"/>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indent="0">
              <a:buFont typeface="Arial" panose="020B0604020202020204" pitchFamily="34" charset="0"/>
              <a:buNone/>
            </a:pPr>
            <a:r>
              <a:rPr lang="sv-SE" sz="2400" dirty="0">
                <a:latin typeface="Segoe UI Black" panose="020B0A02040204020203" pitchFamily="34" charset="0"/>
                <a:ea typeface="Segoe UI Black" panose="020B0A02040204020203" pitchFamily="34" charset="0"/>
              </a:rPr>
              <a:t>Tips!</a:t>
            </a:r>
          </a:p>
          <a:p>
            <a:pPr marL="0" indent="0">
              <a:buFont typeface="Arial" panose="020B0604020202020204" pitchFamily="34" charset="0"/>
              <a:buNone/>
            </a:pPr>
            <a:r>
              <a:rPr lang="sv-SE" sz="1600" dirty="0">
                <a:latin typeface="Segoe UI" panose="020B0502040204020203" pitchFamily="34" charset="0"/>
                <a:ea typeface="Segoe UI Black" panose="020B0A02040204020203" pitchFamily="34" charset="0"/>
                <a:cs typeface="Segoe UI" panose="020B0502040204020203" pitchFamily="34" charset="0"/>
              </a:rPr>
              <a:t>Information om Region Gävleborgs grafiska profil finns på </a:t>
            </a:r>
            <a:r>
              <a:rPr lang="sv-SE" sz="1600" dirty="0">
                <a:latin typeface="Segoe UI" panose="020B0502040204020203" pitchFamily="34" charset="0"/>
                <a:ea typeface="Segoe UI Black" panose="020B0A02040204020203" pitchFamily="34" charset="0"/>
                <a:cs typeface="Segoe UI" panose="020B0502040204020203" pitchFamily="34" charset="0"/>
                <a:hlinkClick r:id="rId3"/>
              </a:rPr>
              <a:t>regiongavleborg.se/</a:t>
            </a:r>
            <a:r>
              <a:rPr lang="sv-SE" sz="1600" dirty="0" err="1">
                <a:latin typeface="Segoe UI" panose="020B0502040204020203" pitchFamily="34" charset="0"/>
                <a:ea typeface="Segoe UI Black" panose="020B0A02040204020203" pitchFamily="34" charset="0"/>
                <a:cs typeface="Segoe UI" panose="020B0502040204020203" pitchFamily="34" charset="0"/>
                <a:hlinkClick r:id="rId3"/>
              </a:rPr>
              <a:t>varumarkeswebben</a:t>
            </a:r>
            <a:r>
              <a:rPr lang="sv-SE" sz="1600" dirty="0">
                <a:latin typeface="Segoe UI" panose="020B0502040204020203" pitchFamily="34" charset="0"/>
                <a:ea typeface="Segoe UI Black" panose="020B0A02040204020203" pitchFamily="34" charset="0"/>
                <a:cs typeface="Segoe UI" panose="020B0502040204020203" pitchFamily="34" charset="0"/>
              </a:rPr>
              <a:t> </a:t>
            </a:r>
          </a:p>
          <a:p>
            <a:pPr marL="0" indent="0">
              <a:buFont typeface="Arial" panose="020B0604020202020204" pitchFamily="34" charset="0"/>
              <a:buNone/>
            </a:pPr>
            <a:r>
              <a:rPr lang="sv-SE" sz="1600" dirty="0">
                <a:latin typeface="Segoe UI" panose="020B0502040204020203" pitchFamily="34" charset="0"/>
                <a:ea typeface="Segoe UI Black" panose="020B0A02040204020203" pitchFamily="34" charset="0"/>
                <a:cs typeface="Segoe UI" panose="020B0502040204020203" pitchFamily="34" charset="0"/>
              </a:rPr>
              <a:t>Där kan du se instruktioner och exempel på hur vi använder logotyp, färg, typsnitt och bild.</a:t>
            </a:r>
          </a:p>
        </p:txBody>
      </p:sp>
      <p:cxnSp>
        <p:nvCxnSpPr>
          <p:cNvPr id="8" name="Rak pilkoppling 7"/>
          <p:cNvCxnSpPr>
            <a:cxnSpLocks/>
          </p:cNvCxnSpPr>
          <p:nvPr/>
        </p:nvCxnSpPr>
        <p:spPr>
          <a:xfrm>
            <a:off x="4655840" y="2132856"/>
            <a:ext cx="4065113" cy="132945"/>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Rektangel 10"/>
          <p:cNvSpPr/>
          <p:nvPr/>
        </p:nvSpPr>
        <p:spPr>
          <a:xfrm>
            <a:off x="8720953" y="2141508"/>
            <a:ext cx="1456507" cy="288677"/>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4" name="Rak pilkoppling 23"/>
          <p:cNvCxnSpPr/>
          <p:nvPr/>
        </p:nvCxnSpPr>
        <p:spPr>
          <a:xfrm>
            <a:off x="4511824" y="2708275"/>
            <a:ext cx="1415256" cy="21666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grpSp>
        <p:nvGrpSpPr>
          <p:cNvPr id="2" name="Grupp 1">
            <a:extLst>
              <a:ext uri="{FF2B5EF4-FFF2-40B4-BE49-F238E27FC236}">
                <a16:creationId xmlns:a16="http://schemas.microsoft.com/office/drawing/2014/main" id="{63BEDCCB-279D-DD48-49A5-C6861B32C9F6}"/>
              </a:ext>
            </a:extLst>
          </p:cNvPr>
          <p:cNvGrpSpPr/>
          <p:nvPr/>
        </p:nvGrpSpPr>
        <p:grpSpPr>
          <a:xfrm>
            <a:off x="5962418" y="2430185"/>
            <a:ext cx="1929200" cy="1501251"/>
            <a:chOff x="5245575" y="3429000"/>
            <a:chExt cx="1929200" cy="1501251"/>
          </a:xfrm>
        </p:grpSpPr>
        <p:pic>
          <p:nvPicPr>
            <p:cNvPr id="7" name="Bildobjekt 6">
              <a:extLst>
                <a:ext uri="{FF2B5EF4-FFF2-40B4-BE49-F238E27FC236}">
                  <a16:creationId xmlns:a16="http://schemas.microsoft.com/office/drawing/2014/main" id="{03EC77F1-5CBE-1B73-EFF7-1968372F422C}"/>
                </a:ext>
              </a:extLst>
            </p:cNvPr>
            <p:cNvPicPr>
              <a:picLocks noChangeAspect="1"/>
            </p:cNvPicPr>
            <p:nvPr/>
          </p:nvPicPr>
          <p:blipFill rotWithShape="1">
            <a:blip r:embed="rId4">
              <a:extLst>
                <a:ext uri="{28A0092B-C50C-407E-A947-70E740481C1C}">
                  <a14:useLocalDpi xmlns:a14="http://schemas.microsoft.com/office/drawing/2010/main" val="0"/>
                </a:ext>
              </a:extLst>
            </a:blip>
            <a:srcRect l="4621" t="10047" r="3630" b="1005"/>
            <a:stretch/>
          </p:blipFill>
          <p:spPr>
            <a:xfrm>
              <a:off x="5272712" y="3450679"/>
              <a:ext cx="1814601" cy="1440160"/>
            </a:xfrm>
            <a:prstGeom prst="rect">
              <a:avLst/>
            </a:prstGeom>
          </p:spPr>
        </p:pic>
        <p:sp>
          <p:nvSpPr>
            <p:cNvPr id="10" name="Rektangel 9">
              <a:extLst>
                <a:ext uri="{FF2B5EF4-FFF2-40B4-BE49-F238E27FC236}">
                  <a16:creationId xmlns:a16="http://schemas.microsoft.com/office/drawing/2014/main" id="{793CE022-8B5C-A45B-1093-304CEC56C580}"/>
                </a:ext>
              </a:extLst>
            </p:cNvPr>
            <p:cNvSpPr/>
            <p:nvPr/>
          </p:nvSpPr>
          <p:spPr>
            <a:xfrm>
              <a:off x="5245575" y="4105518"/>
              <a:ext cx="1929200" cy="824733"/>
            </a:xfrm>
            <a:prstGeom prst="rect">
              <a:avLst/>
            </a:prstGeom>
            <a:solidFill>
              <a:schemeClr val="bg1">
                <a:alpha val="7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A9AB81CD-E57B-6AEF-6634-952C183412C1}"/>
                </a:ext>
              </a:extLst>
            </p:cNvPr>
            <p:cNvSpPr/>
            <p:nvPr/>
          </p:nvSpPr>
          <p:spPr>
            <a:xfrm>
              <a:off x="5299850" y="3906911"/>
              <a:ext cx="1787463" cy="198607"/>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 name="Rektangel 13">
              <a:extLst>
                <a:ext uri="{FF2B5EF4-FFF2-40B4-BE49-F238E27FC236}">
                  <a16:creationId xmlns:a16="http://schemas.microsoft.com/office/drawing/2014/main" id="{F17B4054-B0C6-3116-23A6-3B9410C4CD0C}"/>
                </a:ext>
              </a:extLst>
            </p:cNvPr>
            <p:cNvSpPr/>
            <p:nvPr/>
          </p:nvSpPr>
          <p:spPr>
            <a:xfrm>
              <a:off x="6344216" y="3429000"/>
              <a:ext cx="770234" cy="236594"/>
            </a:xfrm>
            <a:prstGeom prst="rect">
              <a:avLst/>
            </a:prstGeom>
            <a:solidFill>
              <a:schemeClr val="bg1">
                <a:alpha val="7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grpSp>
    </p:spTree>
    <p:extLst>
      <p:ext uri="{BB962C8B-B14F-4D97-AF65-F5344CB8AC3E}">
        <p14:creationId xmlns:p14="http://schemas.microsoft.com/office/powerpoint/2010/main" val="41213331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Vänster klammerparentes 6">
            <a:extLst>
              <a:ext uri="{FF2B5EF4-FFF2-40B4-BE49-F238E27FC236}">
                <a16:creationId xmlns:a16="http://schemas.microsoft.com/office/drawing/2014/main" id="{B6E48567-ED54-B5ED-8ED1-A67FBB17DCE7}"/>
              </a:ext>
            </a:extLst>
          </p:cNvPr>
          <p:cNvSpPr/>
          <p:nvPr/>
        </p:nvSpPr>
        <p:spPr>
          <a:xfrm>
            <a:off x="7082358" y="424975"/>
            <a:ext cx="452916" cy="5942488"/>
          </a:xfrm>
          <a:prstGeom prst="leftBrace">
            <a:avLst>
              <a:gd name="adj1" fmla="val 56690"/>
              <a:gd name="adj2" fmla="val 32402"/>
            </a:avLst>
          </a:prstGeom>
          <a:ln w="19050">
            <a:solidFill>
              <a:schemeClr val="tx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sv-SE"/>
          </a:p>
        </p:txBody>
      </p:sp>
      <p:sp>
        <p:nvSpPr>
          <p:cNvPr id="2" name="Rektangel: diagonala rundade hörn 1">
            <a:extLst>
              <a:ext uri="{FF2B5EF4-FFF2-40B4-BE49-F238E27FC236}">
                <a16:creationId xmlns:a16="http://schemas.microsoft.com/office/drawing/2014/main" id="{0DB48E92-9A7B-8EE7-350A-2E32CFB94434}"/>
              </a:ext>
            </a:extLst>
          </p:cNvPr>
          <p:cNvSpPr/>
          <p:nvPr/>
        </p:nvSpPr>
        <p:spPr>
          <a:xfrm rot="5400000">
            <a:off x="8129553" y="2193405"/>
            <a:ext cx="1356385" cy="2309406"/>
          </a:xfrm>
          <a:prstGeom prst="round2DiagRect">
            <a:avLst>
              <a:gd name="adj1" fmla="val 27337"/>
              <a:gd name="adj2" fmla="val 1543"/>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vert="vert270" rtlCol="0" anchor="ctr"/>
          <a:lstStyle/>
          <a:p>
            <a:pPr algn="ctr"/>
            <a:endParaRPr lang="sv-SE" dirty="0"/>
          </a:p>
        </p:txBody>
      </p:sp>
      <p:sp>
        <p:nvSpPr>
          <p:cNvPr id="3" name="Rektangel: diagonala rundade hörn 2">
            <a:extLst>
              <a:ext uri="{FF2B5EF4-FFF2-40B4-BE49-F238E27FC236}">
                <a16:creationId xmlns:a16="http://schemas.microsoft.com/office/drawing/2014/main" id="{467ECA20-A8E2-E5C0-1C07-7276FDE799C8}"/>
              </a:ext>
            </a:extLst>
          </p:cNvPr>
          <p:cNvSpPr/>
          <p:nvPr/>
        </p:nvSpPr>
        <p:spPr>
          <a:xfrm rot="5400000">
            <a:off x="10279294" y="2667805"/>
            <a:ext cx="1356385" cy="1360609"/>
          </a:xfrm>
          <a:prstGeom prst="round2DiagRect">
            <a:avLst>
              <a:gd name="adj1" fmla="val 27337"/>
              <a:gd name="adj2" fmla="val 1543"/>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vert="vert270" rtlCol="0" anchor="ctr"/>
          <a:lstStyle/>
          <a:p>
            <a:pPr algn="ctr"/>
            <a:endParaRPr lang="sv-SE" dirty="0"/>
          </a:p>
        </p:txBody>
      </p:sp>
      <p:sp>
        <p:nvSpPr>
          <p:cNvPr id="23" name="Rubrik 2"/>
          <p:cNvSpPr txBox="1">
            <a:spLocks/>
          </p:cNvSpPr>
          <p:nvPr/>
        </p:nvSpPr>
        <p:spPr>
          <a:xfrm>
            <a:off x="486049" y="490537"/>
            <a:ext cx="7313340" cy="1278725"/>
          </a:xfrm>
          <a:prstGeom prst="rect">
            <a:avLst/>
          </a:prstGeom>
        </p:spPr>
        <p:txBody>
          <a:bodyPr/>
          <a:lstStyle>
            <a:lvl1pPr algn="l" defTabSz="914377" rtl="0" eaLnBrk="1" latinLnBrk="0" hangingPunct="1">
              <a:lnSpc>
                <a:spcPct val="90000"/>
              </a:lnSpc>
              <a:spcBef>
                <a:spcPct val="0"/>
              </a:spcBef>
              <a:buNone/>
              <a:defRPr sz="4000" b="1" kern="1200">
                <a:solidFill>
                  <a:schemeClr val="tx1"/>
                </a:solidFill>
                <a:latin typeface="+mj-lt"/>
                <a:ea typeface="+mj-ea"/>
                <a:cs typeface="+mj-cs"/>
              </a:defRPr>
            </a:lvl1pPr>
          </a:lstStyle>
          <a:p>
            <a:r>
              <a:rPr lang="sv-SE" dirty="0"/>
              <a:t>Region Gävleborgs </a:t>
            </a:r>
          </a:p>
          <a:p>
            <a:r>
              <a:rPr lang="sv-SE" dirty="0"/>
              <a:t>grafiska element</a:t>
            </a:r>
          </a:p>
        </p:txBody>
      </p:sp>
      <p:sp>
        <p:nvSpPr>
          <p:cNvPr id="24" name="Underrubrik 1"/>
          <p:cNvSpPr txBox="1">
            <a:spLocks/>
          </p:cNvSpPr>
          <p:nvPr/>
        </p:nvSpPr>
        <p:spPr>
          <a:xfrm>
            <a:off x="549028" y="1989138"/>
            <a:ext cx="5546972" cy="1799901"/>
          </a:xfrm>
          <a:prstGeom prst="rect">
            <a:avLst/>
          </a:prstGeom>
        </p:spPr>
        <p:txBody>
          <a:bodyPr/>
          <a:lstStyle>
            <a:lvl1pPr marL="182558" indent="-182558" algn="l" defTabSz="914377" rtl="0" eaLnBrk="1" latinLnBrk="0" hangingPunct="1">
              <a:lnSpc>
                <a:spcPct val="100000"/>
              </a:lnSpc>
              <a:spcBef>
                <a:spcPts val="600"/>
              </a:spcBef>
              <a:buFont typeface="Arial" panose="020B0604020202020204" pitchFamily="34" charset="0"/>
              <a:buChar char="•"/>
              <a:defRPr sz="2200" kern="1200">
                <a:solidFill>
                  <a:schemeClr val="tx1"/>
                </a:solidFill>
                <a:latin typeface="+mn-lt"/>
                <a:ea typeface="+mn-ea"/>
                <a:cs typeface="+mn-cs"/>
              </a:defRPr>
            </a:lvl1pPr>
            <a:lvl2pPr marL="444489" indent="-169858" algn="l" defTabSz="914377" rtl="0" eaLnBrk="1" latinLnBrk="0" hangingPunct="1">
              <a:lnSpc>
                <a:spcPct val="100000"/>
              </a:lnSpc>
              <a:spcBef>
                <a:spcPts val="600"/>
              </a:spcBef>
              <a:buFont typeface="Arial" panose="020B0604020202020204" pitchFamily="34" charset="0"/>
              <a:buChar char="•"/>
              <a:defRPr sz="2200" kern="1200">
                <a:solidFill>
                  <a:schemeClr val="tx1"/>
                </a:solidFill>
                <a:latin typeface="+mn-lt"/>
                <a:ea typeface="+mn-ea"/>
                <a:cs typeface="+mn-cs"/>
              </a:defRPr>
            </a:lvl2pPr>
            <a:lvl3pPr marL="809605" indent="-182558" algn="l" defTabSz="914377"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254094" indent="-182558" algn="l" defTabSz="914377" rtl="0" eaLnBrk="1" latinLnBrk="0" hangingPunct="1">
              <a:lnSpc>
                <a:spcPct val="100000"/>
              </a:lnSpc>
              <a:spcBef>
                <a:spcPts val="600"/>
              </a:spcBef>
              <a:buFont typeface="Arial" panose="020B0604020202020204" pitchFamily="34" charset="0"/>
              <a:buChar char="•"/>
              <a:defRPr sz="2000" i="0" kern="1200">
                <a:solidFill>
                  <a:schemeClr val="tx1"/>
                </a:solidFill>
                <a:latin typeface="+mn-lt"/>
                <a:ea typeface="+mn-ea"/>
                <a:cs typeface="+mn-cs"/>
              </a:defRPr>
            </a:lvl4pPr>
            <a:lvl5pPr marL="1619210" indent="-182558" algn="l" defTabSz="914377" rtl="0" eaLnBrk="1" latinLnBrk="0" hangingPunct="1">
              <a:lnSpc>
                <a:spcPct val="100000"/>
              </a:lnSpc>
              <a:spcBef>
                <a:spcPts val="600"/>
              </a:spcBef>
              <a:buFont typeface="Arial" panose="020B0604020202020204" pitchFamily="34" charset="0"/>
              <a:buChar char="•"/>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indent="0">
              <a:buNone/>
            </a:pPr>
            <a:endParaRPr lang="sv-SE" dirty="0"/>
          </a:p>
        </p:txBody>
      </p:sp>
      <p:sp>
        <p:nvSpPr>
          <p:cNvPr id="25" name="Freeform 5"/>
          <p:cNvSpPr>
            <a:spLocks/>
          </p:cNvSpPr>
          <p:nvPr/>
        </p:nvSpPr>
        <p:spPr bwMode="auto">
          <a:xfrm>
            <a:off x="7833245" y="465402"/>
            <a:ext cx="1735190" cy="1606024"/>
          </a:xfrm>
          <a:custGeom>
            <a:avLst/>
            <a:gdLst>
              <a:gd name="T0" fmla="*/ 1774 w 2889"/>
              <a:gd name="T1" fmla="*/ 152 h 2672"/>
              <a:gd name="T2" fmla="*/ 1198 w 2889"/>
              <a:gd name="T3" fmla="*/ 74 h 2672"/>
              <a:gd name="T4" fmla="*/ 827 w 2889"/>
              <a:gd name="T5" fmla="*/ 468 h 2672"/>
              <a:gd name="T6" fmla="*/ 356 w 2889"/>
              <a:gd name="T7" fmla="*/ 824 h 2672"/>
              <a:gd name="T8" fmla="*/ 196 w 2889"/>
              <a:gd name="T9" fmla="*/ 1771 h 2672"/>
              <a:gd name="T10" fmla="*/ 807 w 2889"/>
              <a:gd name="T11" fmla="*/ 2071 h 2672"/>
              <a:gd name="T12" fmla="*/ 1148 w 2889"/>
              <a:gd name="T13" fmla="*/ 2423 h 2672"/>
              <a:gd name="T14" fmla="*/ 2061 w 2889"/>
              <a:gd name="T15" fmla="*/ 2548 h 2672"/>
              <a:gd name="T16" fmla="*/ 2608 w 2889"/>
              <a:gd name="T17" fmla="*/ 1700 h 2672"/>
              <a:gd name="T18" fmla="*/ 2583 w 2889"/>
              <a:gd name="T19" fmla="*/ 1407 h 2672"/>
              <a:gd name="T20" fmla="*/ 2817 w 2889"/>
              <a:gd name="T21" fmla="*/ 1027 h 2672"/>
              <a:gd name="T22" fmla="*/ 2881 w 2889"/>
              <a:gd name="T23" fmla="*/ 839 h 2672"/>
              <a:gd name="T24" fmla="*/ 2873 w 2889"/>
              <a:gd name="T25" fmla="*/ 673 h 2672"/>
              <a:gd name="T26" fmla="*/ 2540 w 2889"/>
              <a:gd name="T27" fmla="*/ 370 h 2672"/>
              <a:gd name="T28" fmla="*/ 2079 w 2889"/>
              <a:gd name="T29" fmla="*/ 354 h 2672"/>
              <a:gd name="T30" fmla="*/ 1774 w 2889"/>
              <a:gd name="T31" fmla="*/ 152 h 2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9" h="2672">
                <a:moveTo>
                  <a:pt x="1774" y="152"/>
                </a:moveTo>
                <a:cubicBezTo>
                  <a:pt x="1626" y="12"/>
                  <a:pt x="1388" y="0"/>
                  <a:pt x="1198" y="74"/>
                </a:cubicBezTo>
                <a:cubicBezTo>
                  <a:pt x="1009" y="147"/>
                  <a:pt x="945" y="302"/>
                  <a:pt x="827" y="468"/>
                </a:cubicBezTo>
                <a:cubicBezTo>
                  <a:pt x="715" y="624"/>
                  <a:pt x="490" y="698"/>
                  <a:pt x="356" y="824"/>
                </a:cubicBezTo>
                <a:cubicBezTo>
                  <a:pt x="0" y="1161"/>
                  <a:pt x="29" y="1596"/>
                  <a:pt x="196" y="1771"/>
                </a:cubicBezTo>
                <a:cubicBezTo>
                  <a:pt x="424" y="2009"/>
                  <a:pt x="586" y="1953"/>
                  <a:pt x="807" y="2071"/>
                </a:cubicBezTo>
                <a:cubicBezTo>
                  <a:pt x="962" y="2154"/>
                  <a:pt x="1048" y="2351"/>
                  <a:pt x="1148" y="2423"/>
                </a:cubicBezTo>
                <a:cubicBezTo>
                  <a:pt x="1438" y="2630"/>
                  <a:pt x="1719" y="2672"/>
                  <a:pt x="2061" y="2548"/>
                </a:cubicBezTo>
                <a:cubicBezTo>
                  <a:pt x="2402" y="2424"/>
                  <a:pt x="2652" y="2061"/>
                  <a:pt x="2608" y="1700"/>
                </a:cubicBezTo>
                <a:cubicBezTo>
                  <a:pt x="2596" y="1602"/>
                  <a:pt x="2565" y="1504"/>
                  <a:pt x="2583" y="1407"/>
                </a:cubicBezTo>
                <a:cubicBezTo>
                  <a:pt x="2610" y="1259"/>
                  <a:pt x="2743" y="1157"/>
                  <a:pt x="2817" y="1027"/>
                </a:cubicBezTo>
                <a:cubicBezTo>
                  <a:pt x="2851" y="969"/>
                  <a:pt x="2872" y="905"/>
                  <a:pt x="2881" y="839"/>
                </a:cubicBezTo>
                <a:cubicBezTo>
                  <a:pt x="2889" y="784"/>
                  <a:pt x="2888" y="727"/>
                  <a:pt x="2873" y="673"/>
                </a:cubicBezTo>
                <a:cubicBezTo>
                  <a:pt x="2832" y="522"/>
                  <a:pt x="2691" y="415"/>
                  <a:pt x="2540" y="370"/>
                </a:cubicBezTo>
                <a:cubicBezTo>
                  <a:pt x="2390" y="326"/>
                  <a:pt x="2224" y="390"/>
                  <a:pt x="2079" y="354"/>
                </a:cubicBezTo>
                <a:cubicBezTo>
                  <a:pt x="1949" y="322"/>
                  <a:pt x="1836" y="211"/>
                  <a:pt x="1774" y="152"/>
                </a:cubicBez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vert="horz" wrap="square" lIns="91440" tIns="45720" rIns="91440" bIns="45720" numCol="1" anchor="t" anchorCtr="0" compatLnSpc="1">
            <a:prstTxWarp prst="textNoShape">
              <a:avLst/>
            </a:prstTxWarp>
          </a:bodyPr>
          <a:lstStyle/>
          <a:p>
            <a:endParaRPr lang="sv-SE"/>
          </a:p>
        </p:txBody>
      </p:sp>
      <p:sp>
        <p:nvSpPr>
          <p:cNvPr id="27" name="Freeform 13"/>
          <p:cNvSpPr>
            <a:spLocks/>
          </p:cNvSpPr>
          <p:nvPr/>
        </p:nvSpPr>
        <p:spPr bwMode="auto">
          <a:xfrm>
            <a:off x="10178299" y="535923"/>
            <a:ext cx="1436282" cy="1639065"/>
          </a:xfrm>
          <a:custGeom>
            <a:avLst/>
            <a:gdLst>
              <a:gd name="T0" fmla="*/ 2664 w 2675"/>
              <a:gd name="T1" fmla="*/ 1353 h 3053"/>
              <a:gd name="T2" fmla="*/ 1335 w 2675"/>
              <a:gd name="T3" fmla="*/ 1 h 3053"/>
              <a:gd name="T4" fmla="*/ 0 w 2675"/>
              <a:gd name="T5" fmla="*/ 1333 h 3053"/>
              <a:gd name="T6" fmla="*/ 1074 w 2675"/>
              <a:gd name="T7" fmla="*/ 2638 h 3053"/>
              <a:gd name="T8" fmla="*/ 1076 w 2675"/>
              <a:gd name="T9" fmla="*/ 2991 h 3053"/>
              <a:gd name="T10" fmla="*/ 1144 w 2675"/>
              <a:gd name="T11" fmla="*/ 3036 h 3053"/>
              <a:gd name="T12" fmla="*/ 2141 w 2675"/>
              <a:gd name="T13" fmla="*/ 2394 h 3053"/>
              <a:gd name="T14" fmla="*/ 2136 w 2675"/>
              <a:gd name="T15" fmla="*/ 2395 h 3053"/>
              <a:gd name="T16" fmla="*/ 2664 w 2675"/>
              <a:gd name="T17" fmla="*/ 1353 h 3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75" h="3053">
                <a:moveTo>
                  <a:pt x="2664" y="1353"/>
                </a:moveTo>
                <a:cubicBezTo>
                  <a:pt x="2675" y="617"/>
                  <a:pt x="2070" y="2"/>
                  <a:pt x="1335" y="1"/>
                </a:cubicBezTo>
                <a:cubicBezTo>
                  <a:pt x="598" y="0"/>
                  <a:pt x="0" y="597"/>
                  <a:pt x="0" y="1333"/>
                </a:cubicBezTo>
                <a:cubicBezTo>
                  <a:pt x="0" y="1976"/>
                  <a:pt x="469" y="2512"/>
                  <a:pt x="1074" y="2638"/>
                </a:cubicBezTo>
                <a:cubicBezTo>
                  <a:pt x="1076" y="2991"/>
                  <a:pt x="1076" y="2991"/>
                  <a:pt x="1076" y="2991"/>
                </a:cubicBezTo>
                <a:cubicBezTo>
                  <a:pt x="1074" y="3027"/>
                  <a:pt x="1114" y="3053"/>
                  <a:pt x="1144" y="3036"/>
                </a:cubicBezTo>
                <a:cubicBezTo>
                  <a:pt x="1375" y="2908"/>
                  <a:pt x="2067" y="2468"/>
                  <a:pt x="2141" y="2394"/>
                </a:cubicBezTo>
                <a:cubicBezTo>
                  <a:pt x="2136" y="2395"/>
                  <a:pt x="2136" y="2395"/>
                  <a:pt x="2136" y="2395"/>
                </a:cubicBezTo>
                <a:cubicBezTo>
                  <a:pt x="2452" y="2156"/>
                  <a:pt x="2658" y="1779"/>
                  <a:pt x="2664" y="1353"/>
                </a:cubicBez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
        <p:nvSpPr>
          <p:cNvPr id="28" name="Freeform 17"/>
          <p:cNvSpPr>
            <a:spLocks/>
          </p:cNvSpPr>
          <p:nvPr/>
        </p:nvSpPr>
        <p:spPr bwMode="auto">
          <a:xfrm>
            <a:off x="10091201" y="4662920"/>
            <a:ext cx="1523380" cy="1327229"/>
          </a:xfrm>
          <a:custGeom>
            <a:avLst/>
            <a:gdLst>
              <a:gd name="T0" fmla="*/ 1662 w 1662"/>
              <a:gd name="T1" fmla="*/ 1448 h 1448"/>
              <a:gd name="T2" fmla="*/ 0 w 1662"/>
              <a:gd name="T3" fmla="*/ 1448 h 1448"/>
              <a:gd name="T4" fmla="*/ 1662 w 1662"/>
              <a:gd name="T5" fmla="*/ 0 h 1448"/>
              <a:gd name="T6" fmla="*/ 1662 w 1662"/>
              <a:gd name="T7" fmla="*/ 1448 h 1448"/>
            </a:gdLst>
            <a:ahLst/>
            <a:cxnLst>
              <a:cxn ang="0">
                <a:pos x="T0" y="T1"/>
              </a:cxn>
              <a:cxn ang="0">
                <a:pos x="T2" y="T3"/>
              </a:cxn>
              <a:cxn ang="0">
                <a:pos x="T4" y="T5"/>
              </a:cxn>
              <a:cxn ang="0">
                <a:pos x="T6" y="T7"/>
              </a:cxn>
            </a:cxnLst>
            <a:rect l="0" t="0" r="r" b="b"/>
            <a:pathLst>
              <a:path w="1662" h="1448">
                <a:moveTo>
                  <a:pt x="1662" y="1448"/>
                </a:moveTo>
                <a:lnTo>
                  <a:pt x="0" y="1448"/>
                </a:lnTo>
                <a:lnTo>
                  <a:pt x="1662" y="0"/>
                </a:lnTo>
                <a:lnTo>
                  <a:pt x="1662" y="1448"/>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sv-SE"/>
          </a:p>
        </p:txBody>
      </p:sp>
      <p:sp>
        <p:nvSpPr>
          <p:cNvPr id="36" name="Ellips 35"/>
          <p:cNvSpPr/>
          <p:nvPr/>
        </p:nvSpPr>
        <p:spPr>
          <a:xfrm>
            <a:off x="8076822" y="4624790"/>
            <a:ext cx="1423935" cy="1423935"/>
          </a:xfrm>
          <a:prstGeom prst="ellipse">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37" name="Underrubrik 1"/>
          <p:cNvSpPr txBox="1">
            <a:spLocks/>
          </p:cNvSpPr>
          <p:nvPr/>
        </p:nvSpPr>
        <p:spPr>
          <a:xfrm>
            <a:off x="485775" y="1989139"/>
            <a:ext cx="6628675" cy="4319586"/>
          </a:xfrm>
          <a:prstGeom prst="rect">
            <a:avLst/>
          </a:prstGeom>
        </p:spPr>
        <p:txBody>
          <a:bodyPr/>
          <a:lstStyle>
            <a:lvl1pPr marL="182558" indent="-182558" algn="l" defTabSz="914377" rtl="0" eaLnBrk="1" latinLnBrk="0" hangingPunct="1">
              <a:lnSpc>
                <a:spcPct val="100000"/>
              </a:lnSpc>
              <a:spcBef>
                <a:spcPts val="600"/>
              </a:spcBef>
              <a:buFont typeface="Arial" panose="020B0604020202020204" pitchFamily="34" charset="0"/>
              <a:buChar char="•"/>
              <a:defRPr sz="2200" kern="1200">
                <a:solidFill>
                  <a:schemeClr val="tx1"/>
                </a:solidFill>
                <a:latin typeface="+mn-lt"/>
                <a:ea typeface="+mn-ea"/>
                <a:cs typeface="+mn-cs"/>
              </a:defRPr>
            </a:lvl1pPr>
            <a:lvl2pPr marL="444489" indent="-169858" algn="l" defTabSz="914377" rtl="0" eaLnBrk="1" latinLnBrk="0" hangingPunct="1">
              <a:lnSpc>
                <a:spcPct val="100000"/>
              </a:lnSpc>
              <a:spcBef>
                <a:spcPts val="600"/>
              </a:spcBef>
              <a:buFont typeface="Arial" panose="020B0604020202020204" pitchFamily="34" charset="0"/>
              <a:buChar char="•"/>
              <a:defRPr sz="2200" kern="1200">
                <a:solidFill>
                  <a:schemeClr val="tx1"/>
                </a:solidFill>
                <a:latin typeface="+mn-lt"/>
                <a:ea typeface="+mn-ea"/>
                <a:cs typeface="+mn-cs"/>
              </a:defRPr>
            </a:lvl2pPr>
            <a:lvl3pPr marL="809605" indent="-182558" algn="l" defTabSz="914377"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254094" indent="-182558" algn="l" defTabSz="914377" rtl="0" eaLnBrk="1" latinLnBrk="0" hangingPunct="1">
              <a:lnSpc>
                <a:spcPct val="100000"/>
              </a:lnSpc>
              <a:spcBef>
                <a:spcPts val="600"/>
              </a:spcBef>
              <a:buFont typeface="Arial" panose="020B0604020202020204" pitchFamily="34" charset="0"/>
              <a:buChar char="•"/>
              <a:defRPr sz="2000" i="0" kern="1200">
                <a:solidFill>
                  <a:schemeClr val="tx1"/>
                </a:solidFill>
                <a:latin typeface="+mn-lt"/>
                <a:ea typeface="+mn-ea"/>
                <a:cs typeface="+mn-cs"/>
              </a:defRPr>
            </a:lvl4pPr>
            <a:lvl5pPr marL="1619210" indent="-182558" algn="l" defTabSz="914377" rtl="0" eaLnBrk="1" latinLnBrk="0" hangingPunct="1">
              <a:lnSpc>
                <a:spcPct val="100000"/>
              </a:lnSpc>
              <a:spcBef>
                <a:spcPts val="600"/>
              </a:spcBef>
              <a:buFont typeface="Arial" panose="020B0604020202020204" pitchFamily="34" charset="0"/>
              <a:buChar char="•"/>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r>
              <a:rPr lang="sv-SE" sz="1600" dirty="0"/>
              <a:t>Använd gärna någon av våra </a:t>
            </a:r>
            <a:r>
              <a:rPr lang="sv-SE" sz="1600" b="1" dirty="0"/>
              <a:t>former</a:t>
            </a:r>
            <a:r>
              <a:rPr lang="sv-SE" sz="1600" dirty="0"/>
              <a:t> i din presentation för att lyfta fram korta texter. Använd formerna sparsamt för bästa effekt, </a:t>
            </a:r>
            <a:br>
              <a:rPr lang="sv-SE" sz="1600" dirty="0"/>
            </a:br>
            <a:r>
              <a:rPr lang="sv-SE" sz="1600" dirty="0"/>
              <a:t>blanda inte flera på samma sida.</a:t>
            </a:r>
          </a:p>
          <a:p>
            <a:r>
              <a:rPr lang="sv-SE" sz="1600" dirty="0"/>
              <a:t>Kopiera en form till den sida du vill ha den på, ändra storlek genom att hålla nere </a:t>
            </a:r>
            <a:r>
              <a:rPr lang="sv-SE" sz="1600" b="1" dirty="0" err="1"/>
              <a:t>shift</a:t>
            </a:r>
            <a:r>
              <a:rPr lang="sv-SE" sz="1600" dirty="0"/>
              <a:t> samtidigt som du drar i ett hörn. Då förstoras formen skalenligt utan att förvrängas. </a:t>
            </a:r>
          </a:p>
          <a:p>
            <a:r>
              <a:rPr lang="sv-SE" sz="1600" dirty="0"/>
              <a:t>När du byter </a:t>
            </a:r>
            <a:r>
              <a:rPr lang="sv-SE" sz="1600" b="1" dirty="0"/>
              <a:t>färg</a:t>
            </a:r>
            <a:r>
              <a:rPr lang="sv-SE" sz="1600" dirty="0"/>
              <a:t>, välj bland de översta </a:t>
            </a:r>
            <a:br>
              <a:rPr lang="sv-SE" sz="1600" dirty="0"/>
            </a:br>
            <a:r>
              <a:rPr lang="sv-SE" sz="1600" dirty="0"/>
              <a:t>temafärgerna. Ta bort konturfärg.</a:t>
            </a:r>
            <a:endParaRPr lang="sv-SE" dirty="0"/>
          </a:p>
          <a:p>
            <a:r>
              <a:rPr lang="sv-SE" sz="1600" dirty="0"/>
              <a:t>Tänk på att kontrast är viktigt för </a:t>
            </a:r>
            <a:r>
              <a:rPr lang="sv-SE" sz="1600" b="1" dirty="0"/>
              <a:t>läsbarheten</a:t>
            </a:r>
            <a:r>
              <a:rPr lang="sv-SE" sz="1600" dirty="0"/>
              <a:t>. </a:t>
            </a:r>
            <a:br>
              <a:rPr lang="sv-SE" sz="1600" dirty="0"/>
            </a:br>
            <a:r>
              <a:rPr lang="sv-SE" sz="1600" dirty="0"/>
              <a:t>Använd svart text på ljusa färger och vit text </a:t>
            </a:r>
            <a:br>
              <a:rPr lang="sv-SE" sz="1600" dirty="0"/>
            </a:br>
            <a:r>
              <a:rPr lang="sv-SE" sz="1600" dirty="0"/>
              <a:t>på mörka färger. </a:t>
            </a:r>
          </a:p>
          <a:p>
            <a:r>
              <a:rPr lang="sv-SE" sz="1600" dirty="0"/>
              <a:t>Använd gärna våra </a:t>
            </a:r>
            <a:r>
              <a:rPr lang="sv-SE" sz="1600" b="1" dirty="0"/>
              <a:t>ikoner</a:t>
            </a:r>
            <a:r>
              <a:rPr lang="sv-SE" sz="1600" dirty="0"/>
              <a:t> som finns på följande sidor. </a:t>
            </a:r>
            <a:br>
              <a:rPr lang="sv-SE" sz="1600" dirty="0"/>
            </a:br>
            <a:r>
              <a:rPr lang="sv-SE" sz="1600" dirty="0"/>
              <a:t>De används i svart eller vitt på en form eller färgad bakgrund.</a:t>
            </a:r>
            <a:br>
              <a:rPr lang="sv-SE" sz="1600" dirty="0"/>
            </a:br>
            <a:endParaRPr lang="sv-SE" sz="1600" dirty="0"/>
          </a:p>
        </p:txBody>
      </p:sp>
      <p:cxnSp>
        <p:nvCxnSpPr>
          <p:cNvPr id="42" name="Rak pilkoppling 41"/>
          <p:cNvCxnSpPr>
            <a:cxnSpLocks/>
          </p:cNvCxnSpPr>
          <p:nvPr/>
        </p:nvCxnSpPr>
        <p:spPr>
          <a:xfrm>
            <a:off x="4450625" y="3789039"/>
            <a:ext cx="788900" cy="14401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9" name="Rak pilkoppling 38"/>
          <p:cNvCxnSpPr>
            <a:cxnSpLocks/>
          </p:cNvCxnSpPr>
          <p:nvPr/>
        </p:nvCxnSpPr>
        <p:spPr>
          <a:xfrm>
            <a:off x="6477405" y="5423372"/>
            <a:ext cx="2000095" cy="0"/>
          </a:xfrm>
          <a:prstGeom prst="straightConnector1">
            <a:avLst/>
          </a:prstGeom>
          <a:ln w="19050" cap="rnd">
            <a:round/>
            <a:tailEnd type="arrow" w="lg" len="med"/>
          </a:ln>
        </p:spPr>
        <p:style>
          <a:lnRef idx="3">
            <a:schemeClr val="dk1"/>
          </a:lnRef>
          <a:fillRef idx="0">
            <a:schemeClr val="dk1"/>
          </a:fillRef>
          <a:effectRef idx="2">
            <a:schemeClr val="dk1"/>
          </a:effectRef>
          <a:fontRef idx="minor">
            <a:schemeClr val="tx1"/>
          </a:fontRef>
        </p:style>
      </p:cxnSp>
      <p:grpSp>
        <p:nvGrpSpPr>
          <p:cNvPr id="13" name="Grupp 12">
            <a:extLst>
              <a:ext uri="{FF2B5EF4-FFF2-40B4-BE49-F238E27FC236}">
                <a16:creationId xmlns:a16="http://schemas.microsoft.com/office/drawing/2014/main" id="{F9370687-32A6-2142-6F3A-6CB9AE7DF349}"/>
              </a:ext>
            </a:extLst>
          </p:cNvPr>
          <p:cNvGrpSpPr/>
          <p:nvPr/>
        </p:nvGrpSpPr>
        <p:grpSpPr>
          <a:xfrm>
            <a:off x="5245575" y="3429000"/>
            <a:ext cx="1929200" cy="1501251"/>
            <a:chOff x="5245575" y="3429000"/>
            <a:chExt cx="1929200" cy="1501251"/>
          </a:xfrm>
        </p:grpSpPr>
        <p:pic>
          <p:nvPicPr>
            <p:cNvPr id="17" name="Bildobjekt 16"/>
            <p:cNvPicPr>
              <a:picLocks noChangeAspect="1"/>
            </p:cNvPicPr>
            <p:nvPr/>
          </p:nvPicPr>
          <p:blipFill rotWithShape="1">
            <a:blip r:embed="rId2">
              <a:extLst>
                <a:ext uri="{28A0092B-C50C-407E-A947-70E740481C1C}">
                  <a14:useLocalDpi xmlns:a14="http://schemas.microsoft.com/office/drawing/2010/main" val="0"/>
                </a:ext>
              </a:extLst>
            </a:blip>
            <a:srcRect l="4621" t="10047" r="3630" b="1005"/>
            <a:stretch/>
          </p:blipFill>
          <p:spPr>
            <a:xfrm>
              <a:off x="5272712" y="3450679"/>
              <a:ext cx="1814601" cy="1440160"/>
            </a:xfrm>
            <a:prstGeom prst="rect">
              <a:avLst/>
            </a:prstGeom>
          </p:spPr>
        </p:pic>
        <p:sp>
          <p:nvSpPr>
            <p:cNvPr id="11" name="Rektangel 10">
              <a:extLst>
                <a:ext uri="{FF2B5EF4-FFF2-40B4-BE49-F238E27FC236}">
                  <a16:creationId xmlns:a16="http://schemas.microsoft.com/office/drawing/2014/main" id="{9A096FC9-3001-5D48-7984-DE734A8E073F}"/>
                </a:ext>
              </a:extLst>
            </p:cNvPr>
            <p:cNvSpPr/>
            <p:nvPr/>
          </p:nvSpPr>
          <p:spPr>
            <a:xfrm>
              <a:off x="5245575" y="4105518"/>
              <a:ext cx="1929200" cy="824733"/>
            </a:xfrm>
            <a:prstGeom prst="rect">
              <a:avLst/>
            </a:prstGeom>
            <a:solidFill>
              <a:schemeClr val="bg1">
                <a:alpha val="7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18" name="Rektangel 17"/>
            <p:cNvSpPr/>
            <p:nvPr/>
          </p:nvSpPr>
          <p:spPr>
            <a:xfrm>
              <a:off x="5299850" y="3906911"/>
              <a:ext cx="1787463" cy="198607"/>
            </a:xfrm>
            <a:prstGeom prst="rect">
              <a:avLst/>
            </a:pr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a:extLst>
                <a:ext uri="{FF2B5EF4-FFF2-40B4-BE49-F238E27FC236}">
                  <a16:creationId xmlns:a16="http://schemas.microsoft.com/office/drawing/2014/main" id="{78AA34E7-8A85-3DE5-1DD3-B31B3C74DD17}"/>
                </a:ext>
              </a:extLst>
            </p:cNvPr>
            <p:cNvSpPr/>
            <p:nvPr/>
          </p:nvSpPr>
          <p:spPr>
            <a:xfrm>
              <a:off x="6344216" y="3429000"/>
              <a:ext cx="770234" cy="236594"/>
            </a:xfrm>
            <a:prstGeom prst="rect">
              <a:avLst/>
            </a:prstGeom>
            <a:solidFill>
              <a:schemeClr val="bg1">
                <a:alpha val="7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grpSp>
      <p:cxnSp>
        <p:nvCxnSpPr>
          <p:cNvPr id="20" name="Vinklad koppling 19"/>
          <p:cNvCxnSpPr>
            <a:cxnSpLocks/>
          </p:cNvCxnSpPr>
          <p:nvPr/>
        </p:nvCxnSpPr>
        <p:spPr>
          <a:xfrm>
            <a:off x="6096000" y="4058197"/>
            <a:ext cx="1980822" cy="1127913"/>
          </a:xfrm>
          <a:prstGeom prst="bentConnector3">
            <a:avLst>
              <a:gd name="adj1" fmla="val -10"/>
            </a:avLst>
          </a:prstGeom>
          <a:ln w="19050" cap="rnd">
            <a:solidFill>
              <a:schemeClr val="tx1"/>
            </a:solidFill>
            <a:round/>
            <a:tailEnd type="arrow" w="lg" len="med"/>
          </a:ln>
        </p:spPr>
        <p:style>
          <a:lnRef idx="1">
            <a:schemeClr val="accent1"/>
          </a:lnRef>
          <a:fillRef idx="0">
            <a:schemeClr val="accent1"/>
          </a:fillRef>
          <a:effectRef idx="0">
            <a:schemeClr val="accent1"/>
          </a:effectRef>
          <a:fontRef idx="minor">
            <a:schemeClr val="tx1"/>
          </a:fontRef>
        </p:style>
      </p:cxnSp>
      <p:grpSp>
        <p:nvGrpSpPr>
          <p:cNvPr id="15" name="Grupp 14">
            <a:extLst>
              <a:ext uri="{FF2B5EF4-FFF2-40B4-BE49-F238E27FC236}">
                <a16:creationId xmlns:a16="http://schemas.microsoft.com/office/drawing/2014/main" id="{13D8260B-ED76-3B4E-F75B-8581472DADB5}"/>
              </a:ext>
            </a:extLst>
          </p:cNvPr>
          <p:cNvGrpSpPr/>
          <p:nvPr/>
        </p:nvGrpSpPr>
        <p:grpSpPr>
          <a:xfrm>
            <a:off x="9751261" y="4482605"/>
            <a:ext cx="854075" cy="563563"/>
            <a:chOff x="9752013" y="4489450"/>
            <a:chExt cx="854075" cy="563563"/>
          </a:xfrm>
          <a:solidFill>
            <a:schemeClr val="accent5"/>
          </a:solidFill>
        </p:grpSpPr>
        <p:sp>
          <p:nvSpPr>
            <p:cNvPr id="16" name="Freeform 5">
              <a:extLst>
                <a:ext uri="{FF2B5EF4-FFF2-40B4-BE49-F238E27FC236}">
                  <a16:creationId xmlns:a16="http://schemas.microsoft.com/office/drawing/2014/main" id="{8DAD5CCB-7441-3BEB-73B5-C88119BD9958}"/>
                </a:ext>
              </a:extLst>
            </p:cNvPr>
            <p:cNvSpPr>
              <a:spLocks/>
            </p:cNvSpPr>
            <p:nvPr/>
          </p:nvSpPr>
          <p:spPr bwMode="auto">
            <a:xfrm>
              <a:off x="9752013" y="4489450"/>
              <a:ext cx="396875" cy="563563"/>
            </a:xfrm>
            <a:custGeom>
              <a:avLst/>
              <a:gdLst>
                <a:gd name="T0" fmla="*/ 394 w 793"/>
                <a:gd name="T1" fmla="*/ 0 h 1124"/>
                <a:gd name="T2" fmla="*/ 0 w 793"/>
                <a:gd name="T3" fmla="*/ 395 h 1124"/>
                <a:gd name="T4" fmla="*/ 318 w 793"/>
                <a:gd name="T5" fmla="*/ 781 h 1124"/>
                <a:gd name="T6" fmla="*/ 402 w 793"/>
                <a:gd name="T7" fmla="*/ 790 h 1124"/>
                <a:gd name="T8" fmla="*/ 402 w 793"/>
                <a:gd name="T9" fmla="*/ 1108 h 1124"/>
                <a:gd name="T10" fmla="*/ 417 w 793"/>
                <a:gd name="T11" fmla="*/ 1124 h 1124"/>
                <a:gd name="T12" fmla="*/ 423 w 793"/>
                <a:gd name="T13" fmla="*/ 1121 h 1124"/>
                <a:gd name="T14" fmla="*/ 666 w 793"/>
                <a:gd name="T15" fmla="*/ 740 h 1124"/>
                <a:gd name="T16" fmla="*/ 789 w 793"/>
                <a:gd name="T17" fmla="*/ 400 h 1124"/>
                <a:gd name="T18" fmla="*/ 395 w 793"/>
                <a:gd name="T19" fmla="*/ 0 h 1124"/>
                <a:gd name="T20" fmla="*/ 394 w 793"/>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3" h="1124">
                  <a:moveTo>
                    <a:pt x="394" y="0"/>
                  </a:moveTo>
                  <a:cubicBezTo>
                    <a:pt x="176" y="0"/>
                    <a:pt x="0" y="177"/>
                    <a:pt x="0" y="395"/>
                  </a:cubicBezTo>
                  <a:cubicBezTo>
                    <a:pt x="0" y="585"/>
                    <a:pt x="139" y="744"/>
                    <a:pt x="318" y="781"/>
                  </a:cubicBezTo>
                  <a:cubicBezTo>
                    <a:pt x="318" y="781"/>
                    <a:pt x="358" y="789"/>
                    <a:pt x="402" y="790"/>
                  </a:cubicBezTo>
                  <a:cubicBezTo>
                    <a:pt x="402" y="835"/>
                    <a:pt x="402" y="1108"/>
                    <a:pt x="402" y="1108"/>
                  </a:cubicBezTo>
                  <a:cubicBezTo>
                    <a:pt x="402" y="1116"/>
                    <a:pt x="410" y="1124"/>
                    <a:pt x="417" y="1124"/>
                  </a:cubicBezTo>
                  <a:cubicBezTo>
                    <a:pt x="419" y="1124"/>
                    <a:pt x="421" y="1123"/>
                    <a:pt x="423" y="1121"/>
                  </a:cubicBezTo>
                  <a:cubicBezTo>
                    <a:pt x="491" y="1040"/>
                    <a:pt x="604" y="843"/>
                    <a:pt x="666" y="740"/>
                  </a:cubicBezTo>
                  <a:cubicBezTo>
                    <a:pt x="747" y="604"/>
                    <a:pt x="793"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9" name="Freeform 6">
              <a:extLst>
                <a:ext uri="{FF2B5EF4-FFF2-40B4-BE49-F238E27FC236}">
                  <a16:creationId xmlns:a16="http://schemas.microsoft.com/office/drawing/2014/main" id="{BE2803E7-9099-933B-2CC9-4CB83C4A9E9A}"/>
                </a:ext>
              </a:extLst>
            </p:cNvPr>
            <p:cNvSpPr>
              <a:spLocks/>
            </p:cNvSpPr>
            <p:nvPr/>
          </p:nvSpPr>
          <p:spPr bwMode="auto">
            <a:xfrm>
              <a:off x="10209213" y="4489450"/>
              <a:ext cx="396875" cy="563563"/>
            </a:xfrm>
            <a:custGeom>
              <a:avLst/>
              <a:gdLst>
                <a:gd name="T0" fmla="*/ 394 w 794"/>
                <a:gd name="T1" fmla="*/ 0 h 1124"/>
                <a:gd name="T2" fmla="*/ 0 w 794"/>
                <a:gd name="T3" fmla="*/ 395 h 1124"/>
                <a:gd name="T4" fmla="*/ 318 w 794"/>
                <a:gd name="T5" fmla="*/ 781 h 1124"/>
                <a:gd name="T6" fmla="*/ 403 w 794"/>
                <a:gd name="T7" fmla="*/ 790 h 1124"/>
                <a:gd name="T8" fmla="*/ 403 w 794"/>
                <a:gd name="T9" fmla="*/ 1108 h 1124"/>
                <a:gd name="T10" fmla="*/ 417 w 794"/>
                <a:gd name="T11" fmla="*/ 1124 h 1124"/>
                <a:gd name="T12" fmla="*/ 423 w 794"/>
                <a:gd name="T13" fmla="*/ 1121 h 1124"/>
                <a:gd name="T14" fmla="*/ 666 w 794"/>
                <a:gd name="T15" fmla="*/ 740 h 1124"/>
                <a:gd name="T16" fmla="*/ 789 w 794"/>
                <a:gd name="T17" fmla="*/ 400 h 1124"/>
                <a:gd name="T18" fmla="*/ 395 w 794"/>
                <a:gd name="T19" fmla="*/ 0 h 1124"/>
                <a:gd name="T20" fmla="*/ 394 w 794"/>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4" h="1124">
                  <a:moveTo>
                    <a:pt x="394" y="0"/>
                  </a:moveTo>
                  <a:cubicBezTo>
                    <a:pt x="177" y="0"/>
                    <a:pt x="0" y="177"/>
                    <a:pt x="0" y="395"/>
                  </a:cubicBezTo>
                  <a:cubicBezTo>
                    <a:pt x="0" y="585"/>
                    <a:pt x="139" y="744"/>
                    <a:pt x="318" y="781"/>
                  </a:cubicBezTo>
                  <a:cubicBezTo>
                    <a:pt x="318" y="781"/>
                    <a:pt x="358" y="789"/>
                    <a:pt x="403" y="790"/>
                  </a:cubicBezTo>
                  <a:cubicBezTo>
                    <a:pt x="403" y="835"/>
                    <a:pt x="403" y="1108"/>
                    <a:pt x="403" y="1108"/>
                  </a:cubicBezTo>
                  <a:cubicBezTo>
                    <a:pt x="402" y="1116"/>
                    <a:pt x="410" y="1124"/>
                    <a:pt x="417" y="1124"/>
                  </a:cubicBezTo>
                  <a:cubicBezTo>
                    <a:pt x="419" y="1124"/>
                    <a:pt x="421" y="1123"/>
                    <a:pt x="423" y="1121"/>
                  </a:cubicBezTo>
                  <a:cubicBezTo>
                    <a:pt x="491" y="1040"/>
                    <a:pt x="605" y="843"/>
                    <a:pt x="666" y="740"/>
                  </a:cubicBezTo>
                  <a:cubicBezTo>
                    <a:pt x="747" y="604"/>
                    <a:pt x="794"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pic>
        <p:nvPicPr>
          <p:cNvPr id="21" name="Bildobjekt 20">
            <a:extLst>
              <a:ext uri="{FF2B5EF4-FFF2-40B4-BE49-F238E27FC236}">
                <a16:creationId xmlns:a16="http://schemas.microsoft.com/office/drawing/2014/main" id="{474D3271-0792-2D83-D23F-2736C5E68AF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31390" y="5080386"/>
            <a:ext cx="514799" cy="492295"/>
          </a:xfrm>
          <a:prstGeom prst="rect">
            <a:avLst/>
          </a:prstGeom>
        </p:spPr>
      </p:pic>
    </p:spTree>
    <p:extLst>
      <p:ext uri="{BB962C8B-B14F-4D97-AF65-F5344CB8AC3E}">
        <p14:creationId xmlns:p14="http://schemas.microsoft.com/office/powerpoint/2010/main" val="312716181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0FACFD5D-2498-4C8C-6095-5D23435EC706}"/>
              </a:ext>
            </a:extLst>
          </p:cNvPr>
          <p:cNvSpPr>
            <a:spLocks noGrp="1"/>
          </p:cNvSpPr>
          <p:nvPr>
            <p:ph idx="12"/>
          </p:nvPr>
        </p:nvSpPr>
        <p:spPr>
          <a:xfrm>
            <a:off x="4391025" y="1962151"/>
            <a:ext cx="3515950" cy="1466850"/>
          </a:xfrm>
        </p:spPr>
        <p:txBody>
          <a:bodyPr>
            <a:normAutofit/>
          </a:bodyPr>
          <a:lstStyle/>
          <a:p>
            <a:r>
              <a:rPr lang="sv-SE" sz="1800" b="1" dirty="0"/>
              <a:t>Linjerade pilar</a:t>
            </a:r>
          </a:p>
          <a:p>
            <a:pPr marL="285750" indent="-285750">
              <a:buFont typeface="Arial" panose="020B0604020202020204" pitchFamily="34" charset="0"/>
              <a:buChar char="•"/>
            </a:pPr>
            <a:r>
              <a:rPr lang="sv-SE" sz="1600" dirty="0"/>
              <a:t>1,5 eller 3 pt. </a:t>
            </a:r>
          </a:p>
          <a:p>
            <a:pPr marL="285750" indent="-285750">
              <a:buFont typeface="Arial" panose="020B0604020202020204" pitchFamily="34" charset="0"/>
              <a:buChar char="•"/>
            </a:pPr>
            <a:r>
              <a:rPr lang="sv-SE" sz="1600" dirty="0"/>
              <a:t>Rundade ändpunkter. </a:t>
            </a:r>
          </a:p>
          <a:p>
            <a:pPr marL="285750" indent="-285750">
              <a:buFont typeface="Arial" panose="020B0604020202020204" pitchFamily="34" charset="0"/>
              <a:buChar char="•"/>
            </a:pPr>
            <a:r>
              <a:rPr lang="sv-SE" sz="1600" dirty="0"/>
              <a:t>Start- och slutstorlek 8 eller 5.</a:t>
            </a:r>
            <a:endParaRPr lang="sv-SE" sz="1800" dirty="0"/>
          </a:p>
        </p:txBody>
      </p:sp>
      <p:sp>
        <p:nvSpPr>
          <p:cNvPr id="2" name="Rubrik 1">
            <a:extLst>
              <a:ext uri="{FF2B5EF4-FFF2-40B4-BE49-F238E27FC236}">
                <a16:creationId xmlns:a16="http://schemas.microsoft.com/office/drawing/2014/main" id="{C5B3C8D1-9803-BB37-9741-6031C1EDC70A}"/>
              </a:ext>
            </a:extLst>
          </p:cNvPr>
          <p:cNvSpPr>
            <a:spLocks noGrp="1"/>
          </p:cNvSpPr>
          <p:nvPr>
            <p:ph type="title"/>
          </p:nvPr>
        </p:nvSpPr>
        <p:spPr/>
        <p:txBody>
          <a:bodyPr/>
          <a:lstStyle/>
          <a:p>
            <a:r>
              <a:rPr lang="sv-SE" dirty="0"/>
              <a:t>Resurser</a:t>
            </a:r>
          </a:p>
        </p:txBody>
      </p:sp>
      <p:sp>
        <p:nvSpPr>
          <p:cNvPr id="17" name="Platshållare för innehåll 16">
            <a:extLst>
              <a:ext uri="{FF2B5EF4-FFF2-40B4-BE49-F238E27FC236}">
                <a16:creationId xmlns:a16="http://schemas.microsoft.com/office/drawing/2014/main" id="{2EAA5EB6-1869-3755-FD68-716A5FC790A7}"/>
              </a:ext>
            </a:extLst>
          </p:cNvPr>
          <p:cNvSpPr>
            <a:spLocks noGrp="1"/>
          </p:cNvSpPr>
          <p:nvPr>
            <p:ph idx="13"/>
          </p:nvPr>
        </p:nvSpPr>
        <p:spPr>
          <a:xfrm>
            <a:off x="8296274" y="1962151"/>
            <a:ext cx="3414975" cy="1394842"/>
          </a:xfrm>
        </p:spPr>
        <p:txBody>
          <a:bodyPr>
            <a:normAutofit/>
          </a:bodyPr>
          <a:lstStyle/>
          <a:p>
            <a:r>
              <a:rPr lang="sv-SE" sz="1800" b="1" dirty="0"/>
              <a:t>Måsvingar</a:t>
            </a:r>
          </a:p>
          <a:p>
            <a:pPr marL="285750" indent="-285750">
              <a:buFont typeface="Arial" panose="020B0604020202020204" pitchFamily="34" charset="0"/>
              <a:buChar char="•"/>
            </a:pPr>
            <a:r>
              <a:rPr lang="sv-SE" sz="1600" dirty="0"/>
              <a:t>1,5 eller 3 pt. </a:t>
            </a:r>
          </a:p>
          <a:p>
            <a:pPr marL="285750" indent="-285750">
              <a:buFont typeface="Arial" panose="020B0604020202020204" pitchFamily="34" charset="0"/>
              <a:buChar char="•"/>
            </a:pPr>
            <a:r>
              <a:rPr lang="sv-SE" sz="1600" dirty="0"/>
              <a:t>Rundade ändpunkter och kopplingstyper. </a:t>
            </a:r>
          </a:p>
        </p:txBody>
      </p:sp>
      <p:sp>
        <p:nvSpPr>
          <p:cNvPr id="18" name="Platshållare för innehåll 17">
            <a:extLst>
              <a:ext uri="{FF2B5EF4-FFF2-40B4-BE49-F238E27FC236}">
                <a16:creationId xmlns:a16="http://schemas.microsoft.com/office/drawing/2014/main" id="{3C4E822B-3FBF-58ED-A61B-742317F733CF}"/>
              </a:ext>
            </a:extLst>
          </p:cNvPr>
          <p:cNvSpPr>
            <a:spLocks noGrp="1"/>
          </p:cNvSpPr>
          <p:nvPr>
            <p:ph idx="14"/>
          </p:nvPr>
        </p:nvSpPr>
        <p:spPr>
          <a:xfrm>
            <a:off x="485775" y="1962151"/>
            <a:ext cx="3420000" cy="1466850"/>
          </a:xfrm>
        </p:spPr>
        <p:txBody>
          <a:bodyPr>
            <a:normAutofit/>
          </a:bodyPr>
          <a:lstStyle/>
          <a:p>
            <a:r>
              <a:rPr lang="sv-SE" sz="1800" b="1" dirty="0"/>
              <a:t>Fyllda former och pilar</a:t>
            </a:r>
          </a:p>
          <a:p>
            <a:pPr marL="285750" indent="-285750">
              <a:buFont typeface="Arial" panose="020B0604020202020204" pitchFamily="34" charset="0"/>
              <a:buChar char="•"/>
            </a:pPr>
            <a:r>
              <a:rPr lang="sv-SE" sz="1600" dirty="0"/>
              <a:t>Solid fyllnadsfärg</a:t>
            </a:r>
          </a:p>
          <a:p>
            <a:pPr marL="285750" indent="-285750">
              <a:buFont typeface="Arial" panose="020B0604020202020204" pitchFamily="34" charset="0"/>
              <a:buChar char="•"/>
            </a:pPr>
            <a:r>
              <a:rPr lang="sv-SE" sz="1600" dirty="0"/>
              <a:t>Ingen kontur</a:t>
            </a:r>
          </a:p>
          <a:p>
            <a:pPr marL="285750" indent="-285750">
              <a:buFont typeface="Arial" panose="020B0604020202020204" pitchFamily="34" charset="0"/>
              <a:buChar char="•"/>
            </a:pPr>
            <a:r>
              <a:rPr lang="sv-SE" sz="1600" dirty="0"/>
              <a:t>Inga figureffekter </a:t>
            </a:r>
          </a:p>
        </p:txBody>
      </p:sp>
      <p:cxnSp>
        <p:nvCxnSpPr>
          <p:cNvPr id="5" name="Rak pilkoppling 4">
            <a:extLst>
              <a:ext uri="{FF2B5EF4-FFF2-40B4-BE49-F238E27FC236}">
                <a16:creationId xmlns:a16="http://schemas.microsoft.com/office/drawing/2014/main" id="{2B15A578-FAE0-9E37-4747-4F7D7700659E}"/>
              </a:ext>
            </a:extLst>
          </p:cNvPr>
          <p:cNvCxnSpPr>
            <a:cxnSpLocks/>
          </p:cNvCxnSpPr>
          <p:nvPr/>
        </p:nvCxnSpPr>
        <p:spPr>
          <a:xfrm>
            <a:off x="4583832" y="4149080"/>
            <a:ext cx="1008112" cy="0"/>
          </a:xfrm>
          <a:prstGeom prst="straightConnector1">
            <a:avLst/>
          </a:prstGeom>
          <a:ln w="38100" cap="rnd" cmpd="sng" algn="ctr">
            <a:solidFill>
              <a:schemeClr val="dk1"/>
            </a:solidFill>
            <a:prstDash val="solid"/>
            <a:round/>
            <a:headEnd type="none" w="med" len="med"/>
            <a:tailEnd type="arrow" w="lg" len="med"/>
          </a:ln>
        </p:spPr>
        <p:style>
          <a:lnRef idx="0">
            <a:scrgbClr r="0" g="0" b="0"/>
          </a:lnRef>
          <a:fillRef idx="0">
            <a:scrgbClr r="0" g="0" b="0"/>
          </a:fillRef>
          <a:effectRef idx="0">
            <a:scrgbClr r="0" g="0" b="0"/>
          </a:effectRef>
          <a:fontRef idx="minor">
            <a:schemeClr val="tx1"/>
          </a:fontRef>
        </p:style>
      </p:cxnSp>
      <p:cxnSp>
        <p:nvCxnSpPr>
          <p:cNvPr id="11" name="Rak pilkoppling 10">
            <a:extLst>
              <a:ext uri="{FF2B5EF4-FFF2-40B4-BE49-F238E27FC236}">
                <a16:creationId xmlns:a16="http://schemas.microsoft.com/office/drawing/2014/main" id="{C69EE79E-B21E-24E7-C4F9-381321136310}"/>
              </a:ext>
            </a:extLst>
          </p:cNvPr>
          <p:cNvCxnSpPr>
            <a:cxnSpLocks/>
          </p:cNvCxnSpPr>
          <p:nvPr/>
        </p:nvCxnSpPr>
        <p:spPr>
          <a:xfrm>
            <a:off x="4511824" y="3789040"/>
            <a:ext cx="1008112" cy="0"/>
          </a:xfrm>
          <a:prstGeom prst="straightConnector1">
            <a:avLst/>
          </a:prstGeom>
          <a:ln w="38100" cap="rnd" cmpd="sng" algn="ctr">
            <a:solidFill>
              <a:schemeClr val="dk1"/>
            </a:solidFill>
            <a:prstDash val="solid"/>
            <a:round/>
            <a:headEnd type="arrow" w="lg" len="med"/>
            <a:tailEnd type="none" w="lg" len="med"/>
          </a:ln>
        </p:spPr>
        <p:style>
          <a:lnRef idx="0">
            <a:scrgbClr r="0" g="0" b="0"/>
          </a:lnRef>
          <a:fillRef idx="0">
            <a:scrgbClr r="0" g="0" b="0"/>
          </a:fillRef>
          <a:effectRef idx="0">
            <a:scrgbClr r="0" g="0" b="0"/>
          </a:effectRef>
          <a:fontRef idx="minor">
            <a:schemeClr val="tx1"/>
          </a:fontRef>
        </p:style>
      </p:cxnSp>
      <p:sp>
        <p:nvSpPr>
          <p:cNvPr id="14" name="Vänster klammerparentes 13">
            <a:extLst>
              <a:ext uri="{FF2B5EF4-FFF2-40B4-BE49-F238E27FC236}">
                <a16:creationId xmlns:a16="http://schemas.microsoft.com/office/drawing/2014/main" id="{B9C936A8-EDB1-19E1-D9A1-9442F5F7E961}"/>
              </a:ext>
            </a:extLst>
          </p:cNvPr>
          <p:cNvSpPr/>
          <p:nvPr/>
        </p:nvSpPr>
        <p:spPr>
          <a:xfrm>
            <a:off x="8302202" y="3573016"/>
            <a:ext cx="452916" cy="2591692"/>
          </a:xfrm>
          <a:prstGeom prst="leftBrace">
            <a:avLst>
              <a:gd name="adj1" fmla="val 56690"/>
              <a:gd name="adj2" fmla="val 49761"/>
            </a:avLst>
          </a:prstGeom>
          <a:ln w="19050" cap="rnd">
            <a:round/>
          </a:ln>
        </p:spPr>
        <p:style>
          <a:lnRef idx="3">
            <a:schemeClr val="dk1"/>
          </a:lnRef>
          <a:fillRef idx="0">
            <a:schemeClr val="dk1"/>
          </a:fillRef>
          <a:effectRef idx="2">
            <a:schemeClr val="dk1"/>
          </a:effectRef>
          <a:fontRef idx="minor">
            <a:schemeClr val="tx1"/>
          </a:fontRef>
        </p:style>
        <p:txBody>
          <a:bodyPr rtlCol="0" anchor="ctr"/>
          <a:lstStyle/>
          <a:p>
            <a:pPr algn="ctr"/>
            <a:endParaRPr lang="sv-SE"/>
          </a:p>
        </p:txBody>
      </p:sp>
      <p:cxnSp>
        <p:nvCxnSpPr>
          <p:cNvPr id="15" name="Rak pilkoppling 14">
            <a:extLst>
              <a:ext uri="{FF2B5EF4-FFF2-40B4-BE49-F238E27FC236}">
                <a16:creationId xmlns:a16="http://schemas.microsoft.com/office/drawing/2014/main" id="{BA220E7C-5A87-B1EB-5F2D-10806DBD3E0E}"/>
              </a:ext>
            </a:extLst>
          </p:cNvPr>
          <p:cNvCxnSpPr>
            <a:cxnSpLocks/>
          </p:cNvCxnSpPr>
          <p:nvPr/>
        </p:nvCxnSpPr>
        <p:spPr>
          <a:xfrm>
            <a:off x="4583832" y="5013176"/>
            <a:ext cx="1008112" cy="0"/>
          </a:xfrm>
          <a:prstGeom prst="straightConnector1">
            <a:avLst/>
          </a:prstGeom>
          <a:ln w="19050" cap="rnd" cmpd="sng" algn="ctr">
            <a:solidFill>
              <a:schemeClr val="dk1"/>
            </a:solidFill>
            <a:prstDash val="solid"/>
            <a:round/>
            <a:headEnd type="none" w="med" len="med"/>
            <a:tailEnd type="arrow" w="lg" len="med"/>
          </a:ln>
        </p:spPr>
        <p:style>
          <a:lnRef idx="0">
            <a:scrgbClr r="0" g="0" b="0"/>
          </a:lnRef>
          <a:fillRef idx="0">
            <a:scrgbClr r="0" g="0" b="0"/>
          </a:fillRef>
          <a:effectRef idx="0">
            <a:scrgbClr r="0" g="0" b="0"/>
          </a:effectRef>
          <a:fontRef idx="minor">
            <a:schemeClr val="tx1"/>
          </a:fontRef>
        </p:style>
      </p:cxnSp>
      <p:cxnSp>
        <p:nvCxnSpPr>
          <p:cNvPr id="16" name="Rak pilkoppling 15">
            <a:extLst>
              <a:ext uri="{FF2B5EF4-FFF2-40B4-BE49-F238E27FC236}">
                <a16:creationId xmlns:a16="http://schemas.microsoft.com/office/drawing/2014/main" id="{75162B7C-DC34-7F7D-37A0-6B2624BCEA5B}"/>
              </a:ext>
            </a:extLst>
          </p:cNvPr>
          <p:cNvCxnSpPr>
            <a:cxnSpLocks/>
          </p:cNvCxnSpPr>
          <p:nvPr/>
        </p:nvCxnSpPr>
        <p:spPr>
          <a:xfrm>
            <a:off x="4511824" y="4688271"/>
            <a:ext cx="1008112" cy="0"/>
          </a:xfrm>
          <a:prstGeom prst="straightConnector1">
            <a:avLst/>
          </a:prstGeom>
          <a:ln w="19050" cap="rnd" cmpd="sng" algn="ctr">
            <a:solidFill>
              <a:schemeClr val="dk1"/>
            </a:solidFill>
            <a:prstDash val="solid"/>
            <a:round/>
            <a:headEnd type="arrow" w="lg" len="med"/>
            <a:tailEnd type="none" w="lg" len="med"/>
          </a:ln>
        </p:spPr>
        <p:style>
          <a:lnRef idx="0">
            <a:scrgbClr r="0" g="0" b="0"/>
          </a:lnRef>
          <a:fillRef idx="0">
            <a:scrgbClr r="0" g="0" b="0"/>
          </a:fillRef>
          <a:effectRef idx="0">
            <a:scrgbClr r="0" g="0" b="0"/>
          </a:effectRef>
          <a:fontRef idx="minor">
            <a:schemeClr val="tx1"/>
          </a:fontRef>
        </p:style>
      </p:cxnSp>
      <p:sp>
        <p:nvSpPr>
          <p:cNvPr id="19" name="Höger klammerparentes 18">
            <a:extLst>
              <a:ext uri="{FF2B5EF4-FFF2-40B4-BE49-F238E27FC236}">
                <a16:creationId xmlns:a16="http://schemas.microsoft.com/office/drawing/2014/main" id="{9FEF21EF-7167-8DA8-4D66-0CC6AC9B0088}"/>
              </a:ext>
            </a:extLst>
          </p:cNvPr>
          <p:cNvSpPr/>
          <p:nvPr/>
        </p:nvSpPr>
        <p:spPr>
          <a:xfrm>
            <a:off x="10201068" y="3573016"/>
            <a:ext cx="452916" cy="2591692"/>
          </a:xfrm>
          <a:prstGeom prst="rightBrace">
            <a:avLst>
              <a:gd name="adj1" fmla="val 63012"/>
              <a:gd name="adj2" fmla="val 50000"/>
            </a:avLst>
          </a:prstGeom>
          <a:ln w="19050" cap="rnd">
            <a:round/>
          </a:ln>
        </p:spPr>
        <p:style>
          <a:lnRef idx="3">
            <a:schemeClr val="dk1"/>
          </a:lnRef>
          <a:fillRef idx="0">
            <a:schemeClr val="dk1"/>
          </a:fillRef>
          <a:effectRef idx="2">
            <a:schemeClr val="dk1"/>
          </a:effectRef>
          <a:fontRef idx="minor">
            <a:schemeClr val="tx1"/>
          </a:fontRef>
        </p:style>
        <p:txBody>
          <a:bodyPr rtlCol="0" anchor="ctr"/>
          <a:lstStyle/>
          <a:p>
            <a:pPr algn="ctr"/>
            <a:endParaRPr lang="sv-SE"/>
          </a:p>
        </p:txBody>
      </p:sp>
      <p:sp>
        <p:nvSpPr>
          <p:cNvPr id="20" name="Vänster klammerparentes 19">
            <a:extLst>
              <a:ext uri="{FF2B5EF4-FFF2-40B4-BE49-F238E27FC236}">
                <a16:creationId xmlns:a16="http://schemas.microsoft.com/office/drawing/2014/main" id="{44358A97-3705-B626-8354-0DEB37FF68F7}"/>
              </a:ext>
            </a:extLst>
          </p:cNvPr>
          <p:cNvSpPr/>
          <p:nvPr/>
        </p:nvSpPr>
        <p:spPr>
          <a:xfrm>
            <a:off x="8782035" y="3573016"/>
            <a:ext cx="452916" cy="2591692"/>
          </a:xfrm>
          <a:prstGeom prst="leftBrace">
            <a:avLst>
              <a:gd name="adj1" fmla="val 56690"/>
              <a:gd name="adj2" fmla="val 49761"/>
            </a:avLst>
          </a:prstGeom>
          <a:ln w="38100" cap="rnd">
            <a:round/>
          </a:ln>
        </p:spPr>
        <p:style>
          <a:lnRef idx="3">
            <a:schemeClr val="dk1"/>
          </a:lnRef>
          <a:fillRef idx="0">
            <a:schemeClr val="dk1"/>
          </a:fillRef>
          <a:effectRef idx="2">
            <a:schemeClr val="dk1"/>
          </a:effectRef>
          <a:fontRef idx="minor">
            <a:schemeClr val="tx1"/>
          </a:fontRef>
        </p:style>
        <p:txBody>
          <a:bodyPr rtlCol="0" anchor="ctr"/>
          <a:lstStyle/>
          <a:p>
            <a:pPr algn="ctr"/>
            <a:endParaRPr lang="sv-SE"/>
          </a:p>
        </p:txBody>
      </p:sp>
      <p:sp>
        <p:nvSpPr>
          <p:cNvPr id="21" name="Höger klammerparentes 20">
            <a:extLst>
              <a:ext uri="{FF2B5EF4-FFF2-40B4-BE49-F238E27FC236}">
                <a16:creationId xmlns:a16="http://schemas.microsoft.com/office/drawing/2014/main" id="{1AEA52AC-EB1D-7922-40D0-79C3F4BDB225}"/>
              </a:ext>
            </a:extLst>
          </p:cNvPr>
          <p:cNvSpPr/>
          <p:nvPr/>
        </p:nvSpPr>
        <p:spPr>
          <a:xfrm>
            <a:off x="9811769" y="3573016"/>
            <a:ext cx="452916" cy="2591692"/>
          </a:xfrm>
          <a:prstGeom prst="rightBrace">
            <a:avLst>
              <a:gd name="adj1" fmla="val 63012"/>
              <a:gd name="adj2" fmla="val 50000"/>
            </a:avLst>
          </a:prstGeom>
          <a:ln w="38100" cap="rnd">
            <a:round/>
            <a:tailEnd w="sm" len="med"/>
          </a:ln>
        </p:spPr>
        <p:style>
          <a:lnRef idx="3">
            <a:schemeClr val="dk1"/>
          </a:lnRef>
          <a:fillRef idx="0">
            <a:schemeClr val="dk1"/>
          </a:fillRef>
          <a:effectRef idx="2">
            <a:schemeClr val="dk1"/>
          </a:effectRef>
          <a:fontRef idx="minor">
            <a:schemeClr val="tx1"/>
          </a:fontRef>
        </p:style>
        <p:txBody>
          <a:bodyPr rtlCol="0" anchor="ctr"/>
          <a:lstStyle/>
          <a:p>
            <a:pPr algn="ctr"/>
            <a:endParaRPr lang="sv-SE"/>
          </a:p>
        </p:txBody>
      </p:sp>
      <p:sp>
        <p:nvSpPr>
          <p:cNvPr id="22" name="Pil: vänster 21">
            <a:extLst>
              <a:ext uri="{FF2B5EF4-FFF2-40B4-BE49-F238E27FC236}">
                <a16:creationId xmlns:a16="http://schemas.microsoft.com/office/drawing/2014/main" id="{D0B8EC3F-96A7-7C56-A2B0-CE6D084869FE}"/>
              </a:ext>
            </a:extLst>
          </p:cNvPr>
          <p:cNvSpPr/>
          <p:nvPr/>
        </p:nvSpPr>
        <p:spPr>
          <a:xfrm>
            <a:off x="503708" y="3662033"/>
            <a:ext cx="2016225" cy="614361"/>
          </a:xfrm>
          <a:prstGeom prst="left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cxnSp>
        <p:nvCxnSpPr>
          <p:cNvPr id="23" name="Rak pilkoppling 22">
            <a:extLst>
              <a:ext uri="{FF2B5EF4-FFF2-40B4-BE49-F238E27FC236}">
                <a16:creationId xmlns:a16="http://schemas.microsoft.com/office/drawing/2014/main" id="{1164D290-E8A6-BD9E-823C-2832F7711D47}"/>
              </a:ext>
            </a:extLst>
          </p:cNvPr>
          <p:cNvCxnSpPr>
            <a:cxnSpLocks/>
          </p:cNvCxnSpPr>
          <p:nvPr/>
        </p:nvCxnSpPr>
        <p:spPr>
          <a:xfrm>
            <a:off x="6206777" y="4149080"/>
            <a:ext cx="969343" cy="0"/>
          </a:xfrm>
          <a:prstGeom prst="straightConnector1">
            <a:avLst/>
          </a:prstGeom>
          <a:ln w="38100" cap="rnd" cmpd="sng" algn="ctr">
            <a:solidFill>
              <a:schemeClr val="dk1"/>
            </a:solidFill>
            <a:prstDash val="dash"/>
            <a:round/>
            <a:headEnd type="none" w="med" len="med"/>
            <a:tailEnd type="arrow" w="med" len="sm"/>
          </a:ln>
        </p:spPr>
        <p:style>
          <a:lnRef idx="0">
            <a:scrgbClr r="0" g="0" b="0"/>
          </a:lnRef>
          <a:fillRef idx="0">
            <a:scrgbClr r="0" g="0" b="0"/>
          </a:fillRef>
          <a:effectRef idx="0">
            <a:scrgbClr r="0" g="0" b="0"/>
          </a:effectRef>
          <a:fontRef idx="minor">
            <a:schemeClr val="tx1"/>
          </a:fontRef>
        </p:style>
      </p:cxnSp>
      <p:cxnSp>
        <p:nvCxnSpPr>
          <p:cNvPr id="24" name="Rak pilkoppling 23">
            <a:extLst>
              <a:ext uri="{FF2B5EF4-FFF2-40B4-BE49-F238E27FC236}">
                <a16:creationId xmlns:a16="http://schemas.microsoft.com/office/drawing/2014/main" id="{41D67058-C065-4262-5284-E273AD05BE6B}"/>
              </a:ext>
            </a:extLst>
          </p:cNvPr>
          <p:cNvCxnSpPr>
            <a:cxnSpLocks/>
          </p:cNvCxnSpPr>
          <p:nvPr/>
        </p:nvCxnSpPr>
        <p:spPr>
          <a:xfrm>
            <a:off x="6134769" y="3789040"/>
            <a:ext cx="1008112" cy="0"/>
          </a:xfrm>
          <a:prstGeom prst="straightConnector1">
            <a:avLst/>
          </a:prstGeom>
          <a:ln w="38100" cap="rnd" cmpd="sng" algn="ctr">
            <a:solidFill>
              <a:schemeClr val="dk1"/>
            </a:solidFill>
            <a:prstDash val="dash"/>
            <a:round/>
            <a:headEnd type="arrow" w="med" len="sm"/>
            <a:tailEnd type="none" w="med" len="sm"/>
          </a:ln>
        </p:spPr>
        <p:style>
          <a:lnRef idx="0">
            <a:scrgbClr r="0" g="0" b="0"/>
          </a:lnRef>
          <a:fillRef idx="0">
            <a:scrgbClr r="0" g="0" b="0"/>
          </a:fillRef>
          <a:effectRef idx="0">
            <a:scrgbClr r="0" g="0" b="0"/>
          </a:effectRef>
          <a:fontRef idx="minor">
            <a:schemeClr val="tx1"/>
          </a:fontRef>
        </p:style>
      </p:cxnSp>
      <p:cxnSp>
        <p:nvCxnSpPr>
          <p:cNvPr id="25" name="Rak pilkoppling 24">
            <a:extLst>
              <a:ext uri="{FF2B5EF4-FFF2-40B4-BE49-F238E27FC236}">
                <a16:creationId xmlns:a16="http://schemas.microsoft.com/office/drawing/2014/main" id="{09C6AC2E-DAC0-E6AB-8F80-F49032AB0276}"/>
              </a:ext>
            </a:extLst>
          </p:cNvPr>
          <p:cNvCxnSpPr>
            <a:cxnSpLocks/>
          </p:cNvCxnSpPr>
          <p:nvPr/>
        </p:nvCxnSpPr>
        <p:spPr>
          <a:xfrm>
            <a:off x="6206777" y="5013176"/>
            <a:ext cx="1008112" cy="0"/>
          </a:xfrm>
          <a:prstGeom prst="straightConnector1">
            <a:avLst/>
          </a:prstGeom>
          <a:ln w="19050" cap="rnd" cmpd="sng" algn="ctr">
            <a:solidFill>
              <a:schemeClr val="dk1"/>
            </a:solidFill>
            <a:prstDash val="dash"/>
            <a:round/>
            <a:headEnd type="none" w="med" len="med"/>
            <a:tailEnd type="arrow" w="med" len="sm"/>
          </a:ln>
        </p:spPr>
        <p:style>
          <a:lnRef idx="0">
            <a:scrgbClr r="0" g="0" b="0"/>
          </a:lnRef>
          <a:fillRef idx="0">
            <a:scrgbClr r="0" g="0" b="0"/>
          </a:fillRef>
          <a:effectRef idx="0">
            <a:scrgbClr r="0" g="0" b="0"/>
          </a:effectRef>
          <a:fontRef idx="minor">
            <a:schemeClr val="tx1"/>
          </a:fontRef>
        </p:style>
      </p:cxnSp>
      <p:cxnSp>
        <p:nvCxnSpPr>
          <p:cNvPr id="26" name="Rak pilkoppling 25">
            <a:extLst>
              <a:ext uri="{FF2B5EF4-FFF2-40B4-BE49-F238E27FC236}">
                <a16:creationId xmlns:a16="http://schemas.microsoft.com/office/drawing/2014/main" id="{B22813E3-6EAC-09F7-820C-3F7606E05E71}"/>
              </a:ext>
            </a:extLst>
          </p:cNvPr>
          <p:cNvCxnSpPr>
            <a:cxnSpLocks/>
          </p:cNvCxnSpPr>
          <p:nvPr/>
        </p:nvCxnSpPr>
        <p:spPr>
          <a:xfrm>
            <a:off x="6134769" y="4688271"/>
            <a:ext cx="1008112" cy="0"/>
          </a:xfrm>
          <a:prstGeom prst="straightConnector1">
            <a:avLst/>
          </a:prstGeom>
          <a:ln w="19050" cap="rnd" cmpd="sng" algn="ctr">
            <a:solidFill>
              <a:schemeClr val="dk1"/>
            </a:solidFill>
            <a:prstDash val="dash"/>
            <a:round/>
            <a:headEnd type="arrow" w="med" len="sm"/>
            <a:tailEnd type="none" w="med" len="sm"/>
          </a:ln>
        </p:spPr>
        <p:style>
          <a:lnRef idx="0">
            <a:scrgbClr r="0" g="0" b="0"/>
          </a:lnRef>
          <a:fillRef idx="0">
            <a:scrgbClr r="0" g="0" b="0"/>
          </a:fillRef>
          <a:effectRef idx="0">
            <a:scrgbClr r="0" g="0" b="0"/>
          </a:effectRef>
          <a:fontRef idx="minor">
            <a:schemeClr val="tx1"/>
          </a:fontRef>
        </p:style>
      </p:cxnSp>
      <p:sp>
        <p:nvSpPr>
          <p:cNvPr id="36" name="Pil: höger 35">
            <a:extLst>
              <a:ext uri="{FF2B5EF4-FFF2-40B4-BE49-F238E27FC236}">
                <a16:creationId xmlns:a16="http://schemas.microsoft.com/office/drawing/2014/main" id="{3D0DCA51-A0D0-AB4F-9C0B-DEE5DA7DD7E1}"/>
              </a:ext>
            </a:extLst>
          </p:cNvPr>
          <p:cNvSpPr/>
          <p:nvPr/>
        </p:nvSpPr>
        <p:spPr>
          <a:xfrm>
            <a:off x="489475" y="4398837"/>
            <a:ext cx="2016224" cy="614361"/>
          </a:xfrm>
          <a:prstGeom prst="rightArrow">
            <a:avLst>
              <a:gd name="adj1" fmla="val 43620"/>
              <a:gd name="adj2" fmla="val 67224"/>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4" name="Pil: höger 3">
            <a:extLst>
              <a:ext uri="{FF2B5EF4-FFF2-40B4-BE49-F238E27FC236}">
                <a16:creationId xmlns:a16="http://schemas.microsoft.com/office/drawing/2014/main" id="{208E8C66-ABFB-574A-FF92-22F6F230A8B5}"/>
              </a:ext>
            </a:extLst>
          </p:cNvPr>
          <p:cNvSpPr/>
          <p:nvPr/>
        </p:nvSpPr>
        <p:spPr>
          <a:xfrm rot="19393899">
            <a:off x="1382654" y="5224248"/>
            <a:ext cx="611154" cy="586815"/>
          </a:xfrm>
          <a:prstGeom prst="rightArrow">
            <a:avLst>
              <a:gd name="adj1" fmla="val 43620"/>
              <a:gd name="adj2" fmla="val 67224"/>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7" name="Pil: vänster 6">
            <a:extLst>
              <a:ext uri="{FF2B5EF4-FFF2-40B4-BE49-F238E27FC236}">
                <a16:creationId xmlns:a16="http://schemas.microsoft.com/office/drawing/2014/main" id="{B7FD1235-E34D-86C4-42E7-F7E553DB5464}"/>
              </a:ext>
            </a:extLst>
          </p:cNvPr>
          <p:cNvSpPr/>
          <p:nvPr/>
        </p:nvSpPr>
        <p:spPr>
          <a:xfrm rot="2198709">
            <a:off x="451833" y="5224397"/>
            <a:ext cx="611154" cy="586815"/>
          </a:xfrm>
          <a:prstGeom prst="leftArrow">
            <a:avLst>
              <a:gd name="adj1" fmla="val 44011"/>
              <a:gd name="adj2" fmla="val 6749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sp>
        <p:nvSpPr>
          <p:cNvPr id="6" name="Pil: femhörning 5">
            <a:extLst>
              <a:ext uri="{FF2B5EF4-FFF2-40B4-BE49-F238E27FC236}">
                <a16:creationId xmlns:a16="http://schemas.microsoft.com/office/drawing/2014/main" id="{DF2A3779-2C28-5285-E9E5-436A4335E570}"/>
              </a:ext>
            </a:extLst>
          </p:cNvPr>
          <p:cNvSpPr/>
          <p:nvPr/>
        </p:nvSpPr>
        <p:spPr>
          <a:xfrm>
            <a:off x="2823249" y="3789040"/>
            <a:ext cx="1080642" cy="609797"/>
          </a:xfrm>
          <a:prstGeom prst="homePlate">
            <a:avLst>
              <a:gd name="adj" fmla="val 57810"/>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sv-SE"/>
          </a:p>
        </p:txBody>
      </p:sp>
      <p:grpSp>
        <p:nvGrpSpPr>
          <p:cNvPr id="9" name="Grupp 8">
            <a:extLst>
              <a:ext uri="{FF2B5EF4-FFF2-40B4-BE49-F238E27FC236}">
                <a16:creationId xmlns:a16="http://schemas.microsoft.com/office/drawing/2014/main" id="{8F56641C-06B3-03BA-7C17-8A16796D19D7}"/>
              </a:ext>
            </a:extLst>
          </p:cNvPr>
          <p:cNvGrpSpPr/>
          <p:nvPr/>
        </p:nvGrpSpPr>
        <p:grpSpPr>
          <a:xfrm>
            <a:off x="2615603" y="5195822"/>
            <a:ext cx="854075" cy="563563"/>
            <a:chOff x="9752013" y="4489450"/>
            <a:chExt cx="854075" cy="563563"/>
          </a:xfrm>
          <a:solidFill>
            <a:schemeClr val="accent5"/>
          </a:solidFill>
        </p:grpSpPr>
        <p:sp>
          <p:nvSpPr>
            <p:cNvPr id="8" name="Freeform 5">
              <a:extLst>
                <a:ext uri="{FF2B5EF4-FFF2-40B4-BE49-F238E27FC236}">
                  <a16:creationId xmlns:a16="http://schemas.microsoft.com/office/drawing/2014/main" id="{43DF98A6-E5CC-6CFB-14C5-D4C029DA4923}"/>
                </a:ext>
              </a:extLst>
            </p:cNvPr>
            <p:cNvSpPr>
              <a:spLocks/>
            </p:cNvSpPr>
            <p:nvPr/>
          </p:nvSpPr>
          <p:spPr bwMode="auto">
            <a:xfrm>
              <a:off x="9752013" y="4489450"/>
              <a:ext cx="396875" cy="563563"/>
            </a:xfrm>
            <a:custGeom>
              <a:avLst/>
              <a:gdLst>
                <a:gd name="T0" fmla="*/ 394 w 793"/>
                <a:gd name="T1" fmla="*/ 0 h 1124"/>
                <a:gd name="T2" fmla="*/ 0 w 793"/>
                <a:gd name="T3" fmla="*/ 395 h 1124"/>
                <a:gd name="T4" fmla="*/ 318 w 793"/>
                <a:gd name="T5" fmla="*/ 781 h 1124"/>
                <a:gd name="T6" fmla="*/ 402 w 793"/>
                <a:gd name="T7" fmla="*/ 790 h 1124"/>
                <a:gd name="T8" fmla="*/ 402 w 793"/>
                <a:gd name="T9" fmla="*/ 1108 h 1124"/>
                <a:gd name="T10" fmla="*/ 417 w 793"/>
                <a:gd name="T11" fmla="*/ 1124 h 1124"/>
                <a:gd name="T12" fmla="*/ 423 w 793"/>
                <a:gd name="T13" fmla="*/ 1121 h 1124"/>
                <a:gd name="T14" fmla="*/ 666 w 793"/>
                <a:gd name="T15" fmla="*/ 740 h 1124"/>
                <a:gd name="T16" fmla="*/ 789 w 793"/>
                <a:gd name="T17" fmla="*/ 400 h 1124"/>
                <a:gd name="T18" fmla="*/ 395 w 793"/>
                <a:gd name="T19" fmla="*/ 0 h 1124"/>
                <a:gd name="T20" fmla="*/ 394 w 793"/>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3" h="1124">
                  <a:moveTo>
                    <a:pt x="394" y="0"/>
                  </a:moveTo>
                  <a:cubicBezTo>
                    <a:pt x="176" y="0"/>
                    <a:pt x="0" y="177"/>
                    <a:pt x="0" y="395"/>
                  </a:cubicBezTo>
                  <a:cubicBezTo>
                    <a:pt x="0" y="585"/>
                    <a:pt x="139" y="744"/>
                    <a:pt x="318" y="781"/>
                  </a:cubicBezTo>
                  <a:cubicBezTo>
                    <a:pt x="318" y="781"/>
                    <a:pt x="358" y="789"/>
                    <a:pt x="402" y="790"/>
                  </a:cubicBezTo>
                  <a:cubicBezTo>
                    <a:pt x="402" y="835"/>
                    <a:pt x="402" y="1108"/>
                    <a:pt x="402" y="1108"/>
                  </a:cubicBezTo>
                  <a:cubicBezTo>
                    <a:pt x="402" y="1116"/>
                    <a:pt x="410" y="1124"/>
                    <a:pt x="417" y="1124"/>
                  </a:cubicBezTo>
                  <a:cubicBezTo>
                    <a:pt x="419" y="1124"/>
                    <a:pt x="421" y="1123"/>
                    <a:pt x="423" y="1121"/>
                  </a:cubicBezTo>
                  <a:cubicBezTo>
                    <a:pt x="491" y="1040"/>
                    <a:pt x="604" y="843"/>
                    <a:pt x="666" y="740"/>
                  </a:cubicBezTo>
                  <a:cubicBezTo>
                    <a:pt x="747" y="604"/>
                    <a:pt x="793"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sp>
          <p:nvSpPr>
            <p:cNvPr id="10" name="Freeform 6">
              <a:extLst>
                <a:ext uri="{FF2B5EF4-FFF2-40B4-BE49-F238E27FC236}">
                  <a16:creationId xmlns:a16="http://schemas.microsoft.com/office/drawing/2014/main" id="{A3A7C4EC-13B2-67AD-7C7D-01CD51A31797}"/>
                </a:ext>
              </a:extLst>
            </p:cNvPr>
            <p:cNvSpPr>
              <a:spLocks/>
            </p:cNvSpPr>
            <p:nvPr/>
          </p:nvSpPr>
          <p:spPr bwMode="auto">
            <a:xfrm>
              <a:off x="10209213" y="4489450"/>
              <a:ext cx="396875" cy="563563"/>
            </a:xfrm>
            <a:custGeom>
              <a:avLst/>
              <a:gdLst>
                <a:gd name="T0" fmla="*/ 394 w 794"/>
                <a:gd name="T1" fmla="*/ 0 h 1124"/>
                <a:gd name="T2" fmla="*/ 0 w 794"/>
                <a:gd name="T3" fmla="*/ 395 h 1124"/>
                <a:gd name="T4" fmla="*/ 318 w 794"/>
                <a:gd name="T5" fmla="*/ 781 h 1124"/>
                <a:gd name="T6" fmla="*/ 403 w 794"/>
                <a:gd name="T7" fmla="*/ 790 h 1124"/>
                <a:gd name="T8" fmla="*/ 403 w 794"/>
                <a:gd name="T9" fmla="*/ 1108 h 1124"/>
                <a:gd name="T10" fmla="*/ 417 w 794"/>
                <a:gd name="T11" fmla="*/ 1124 h 1124"/>
                <a:gd name="T12" fmla="*/ 423 w 794"/>
                <a:gd name="T13" fmla="*/ 1121 h 1124"/>
                <a:gd name="T14" fmla="*/ 666 w 794"/>
                <a:gd name="T15" fmla="*/ 740 h 1124"/>
                <a:gd name="T16" fmla="*/ 789 w 794"/>
                <a:gd name="T17" fmla="*/ 400 h 1124"/>
                <a:gd name="T18" fmla="*/ 395 w 794"/>
                <a:gd name="T19" fmla="*/ 0 h 1124"/>
                <a:gd name="T20" fmla="*/ 394 w 794"/>
                <a:gd name="T21" fmla="*/ 0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94" h="1124">
                  <a:moveTo>
                    <a:pt x="394" y="0"/>
                  </a:moveTo>
                  <a:cubicBezTo>
                    <a:pt x="177" y="0"/>
                    <a:pt x="0" y="177"/>
                    <a:pt x="0" y="395"/>
                  </a:cubicBezTo>
                  <a:cubicBezTo>
                    <a:pt x="0" y="585"/>
                    <a:pt x="139" y="744"/>
                    <a:pt x="318" y="781"/>
                  </a:cubicBezTo>
                  <a:cubicBezTo>
                    <a:pt x="318" y="781"/>
                    <a:pt x="358" y="789"/>
                    <a:pt x="403" y="790"/>
                  </a:cubicBezTo>
                  <a:cubicBezTo>
                    <a:pt x="403" y="835"/>
                    <a:pt x="403" y="1108"/>
                    <a:pt x="403" y="1108"/>
                  </a:cubicBezTo>
                  <a:cubicBezTo>
                    <a:pt x="402" y="1116"/>
                    <a:pt x="410" y="1124"/>
                    <a:pt x="417" y="1124"/>
                  </a:cubicBezTo>
                  <a:cubicBezTo>
                    <a:pt x="419" y="1124"/>
                    <a:pt x="421" y="1123"/>
                    <a:pt x="423" y="1121"/>
                  </a:cubicBezTo>
                  <a:cubicBezTo>
                    <a:pt x="491" y="1040"/>
                    <a:pt x="605" y="843"/>
                    <a:pt x="666" y="740"/>
                  </a:cubicBezTo>
                  <a:cubicBezTo>
                    <a:pt x="747" y="604"/>
                    <a:pt x="794" y="509"/>
                    <a:pt x="789" y="400"/>
                  </a:cubicBezTo>
                  <a:cubicBezTo>
                    <a:pt x="792" y="183"/>
                    <a:pt x="613" y="1"/>
                    <a:pt x="395" y="0"/>
                  </a:cubicBezTo>
                  <a:cubicBezTo>
                    <a:pt x="395" y="0"/>
                    <a:pt x="395" y="0"/>
                    <a:pt x="394" y="0"/>
                  </a:cubicBezTo>
                </a:path>
              </a:pathLst>
            </a:custGeom>
            <a:grpFill/>
            <a:ln>
              <a:noFill/>
            </a:ln>
          </p:spPr>
          <p:txBody>
            <a:bodyPr vert="horz" wrap="square" lIns="91440" tIns="45720" rIns="91440" bIns="45720" numCol="1" anchor="t" anchorCtr="0" compatLnSpc="1">
              <a:prstTxWarp prst="textNoShape">
                <a:avLst/>
              </a:prstTxWarp>
            </a:bodyPr>
            <a:lstStyle/>
            <a:p>
              <a:endParaRPr lang="sv-SE"/>
            </a:p>
          </p:txBody>
        </p:sp>
      </p:grpSp>
      <p:sp>
        <p:nvSpPr>
          <p:cNvPr id="12" name="Underrubrik 1">
            <a:extLst>
              <a:ext uri="{FF2B5EF4-FFF2-40B4-BE49-F238E27FC236}">
                <a16:creationId xmlns:a16="http://schemas.microsoft.com/office/drawing/2014/main" id="{EEBC6D9A-5F85-EAB6-CDED-E2653E925D33}"/>
              </a:ext>
            </a:extLst>
          </p:cNvPr>
          <p:cNvSpPr txBox="1">
            <a:spLocks/>
          </p:cNvSpPr>
          <p:nvPr/>
        </p:nvSpPr>
        <p:spPr>
          <a:xfrm>
            <a:off x="475942" y="1259311"/>
            <a:ext cx="10738157" cy="505421"/>
          </a:xfrm>
          <a:prstGeom prst="rect">
            <a:avLst/>
          </a:prstGeom>
        </p:spPr>
        <p:txBody>
          <a:bodyPr/>
          <a:lstStyle>
            <a:lvl1pPr marL="182558" indent="-182558" algn="l" defTabSz="914377" rtl="0" eaLnBrk="1" latinLnBrk="0" hangingPunct="1">
              <a:lnSpc>
                <a:spcPct val="100000"/>
              </a:lnSpc>
              <a:spcBef>
                <a:spcPts val="600"/>
              </a:spcBef>
              <a:buFont typeface="Arial" panose="020B0604020202020204" pitchFamily="34" charset="0"/>
              <a:buChar char="•"/>
              <a:defRPr sz="2200" kern="1200">
                <a:solidFill>
                  <a:schemeClr val="tx1"/>
                </a:solidFill>
                <a:latin typeface="+mn-lt"/>
                <a:ea typeface="+mn-ea"/>
                <a:cs typeface="+mn-cs"/>
              </a:defRPr>
            </a:lvl1pPr>
            <a:lvl2pPr marL="444489" indent="-169858" algn="l" defTabSz="914377" rtl="0" eaLnBrk="1" latinLnBrk="0" hangingPunct="1">
              <a:lnSpc>
                <a:spcPct val="100000"/>
              </a:lnSpc>
              <a:spcBef>
                <a:spcPts val="600"/>
              </a:spcBef>
              <a:buFont typeface="Arial" panose="020B0604020202020204" pitchFamily="34" charset="0"/>
              <a:buChar char="•"/>
              <a:defRPr sz="2200" kern="1200">
                <a:solidFill>
                  <a:schemeClr val="tx1"/>
                </a:solidFill>
                <a:latin typeface="+mn-lt"/>
                <a:ea typeface="+mn-ea"/>
                <a:cs typeface="+mn-cs"/>
              </a:defRPr>
            </a:lvl2pPr>
            <a:lvl3pPr marL="809605" indent="-182558" algn="l" defTabSz="914377" rtl="0" eaLnBrk="1" latinLnBrk="0" hangingPunct="1">
              <a:lnSpc>
                <a:spcPct val="100000"/>
              </a:lnSpc>
              <a:spcBef>
                <a:spcPts val="600"/>
              </a:spcBef>
              <a:buFont typeface="Arial" panose="020B0604020202020204" pitchFamily="34" charset="0"/>
              <a:buChar char="•"/>
              <a:defRPr sz="2000" kern="1200">
                <a:solidFill>
                  <a:schemeClr val="tx1"/>
                </a:solidFill>
                <a:latin typeface="+mn-lt"/>
                <a:ea typeface="+mn-ea"/>
                <a:cs typeface="+mn-cs"/>
              </a:defRPr>
            </a:lvl3pPr>
            <a:lvl4pPr marL="1254094" indent="-182558" algn="l" defTabSz="914377" rtl="0" eaLnBrk="1" latinLnBrk="0" hangingPunct="1">
              <a:lnSpc>
                <a:spcPct val="100000"/>
              </a:lnSpc>
              <a:spcBef>
                <a:spcPts val="600"/>
              </a:spcBef>
              <a:buFont typeface="Arial" panose="020B0604020202020204" pitchFamily="34" charset="0"/>
              <a:buChar char="•"/>
              <a:defRPr sz="2000" i="0" kern="1200">
                <a:solidFill>
                  <a:schemeClr val="tx1"/>
                </a:solidFill>
                <a:latin typeface="+mn-lt"/>
                <a:ea typeface="+mn-ea"/>
                <a:cs typeface="+mn-cs"/>
              </a:defRPr>
            </a:lvl4pPr>
            <a:lvl5pPr marL="1619210" indent="-182558" algn="l" defTabSz="914377" rtl="0" eaLnBrk="1" latinLnBrk="0" hangingPunct="1">
              <a:lnSpc>
                <a:spcPct val="100000"/>
              </a:lnSpc>
              <a:spcBef>
                <a:spcPts val="600"/>
              </a:spcBef>
              <a:buFont typeface="Arial" panose="020B0604020202020204" pitchFamily="34" charset="0"/>
              <a:buChar char="•"/>
              <a:defRPr sz="2000" i="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900" kern="1200">
                <a:solidFill>
                  <a:schemeClr val="tx1"/>
                </a:solidFill>
                <a:latin typeface="+mn-lt"/>
                <a:ea typeface="+mn-ea"/>
                <a:cs typeface="+mn-cs"/>
              </a:defRPr>
            </a:lvl9pPr>
          </a:lstStyle>
          <a:p>
            <a:pPr marL="0" indent="0">
              <a:buNone/>
            </a:pPr>
            <a:r>
              <a:rPr lang="sv-SE" sz="1600" dirty="0"/>
              <a:t>Använd dessa resurser för ett enhetligt uttryck i din presentation.</a:t>
            </a:r>
          </a:p>
        </p:txBody>
      </p:sp>
    </p:spTree>
    <p:extLst>
      <p:ext uri="{BB962C8B-B14F-4D97-AF65-F5344CB8AC3E}">
        <p14:creationId xmlns:p14="http://schemas.microsoft.com/office/powerpoint/2010/main" val="16622026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48146" y="397143"/>
            <a:ext cx="561776" cy="468000"/>
          </a:xfrm>
          <a:prstGeom prst="rect">
            <a:avLst/>
          </a:prstGeom>
        </p:spPr>
      </p:pic>
      <p:pic>
        <p:nvPicPr>
          <p:cNvPr id="5" name="Bildobjekt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2793" y="338977"/>
            <a:ext cx="501687" cy="569743"/>
          </a:xfrm>
          <a:prstGeom prst="rect">
            <a:avLst/>
          </a:prstGeom>
        </p:spPr>
      </p:pic>
      <p:pic>
        <p:nvPicPr>
          <p:cNvPr id="6" name="Bildobjekt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8366" y="373987"/>
            <a:ext cx="559317" cy="468000"/>
          </a:xfrm>
          <a:prstGeom prst="rect">
            <a:avLst/>
          </a:prstGeom>
        </p:spPr>
      </p:pic>
      <p:pic>
        <p:nvPicPr>
          <p:cNvPr id="8" name="Bildobjekt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7237" y="338977"/>
            <a:ext cx="501687" cy="569743"/>
          </a:xfrm>
          <a:prstGeom prst="rect">
            <a:avLst/>
          </a:prstGeom>
        </p:spPr>
      </p:pic>
      <p:pic>
        <p:nvPicPr>
          <p:cNvPr id="9" name="Bildobjekt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30436" y="338977"/>
            <a:ext cx="503332" cy="569743"/>
          </a:xfrm>
          <a:prstGeom prst="rect">
            <a:avLst/>
          </a:prstGeom>
        </p:spPr>
      </p:pic>
      <p:pic>
        <p:nvPicPr>
          <p:cNvPr id="10" name="Bildobjekt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06694" y="338977"/>
            <a:ext cx="501687" cy="569743"/>
          </a:xfrm>
          <a:prstGeom prst="rect">
            <a:avLst/>
          </a:prstGeom>
        </p:spPr>
      </p:pic>
      <p:pic>
        <p:nvPicPr>
          <p:cNvPr id="12" name="Bildobjekt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1065" y="338977"/>
            <a:ext cx="514800" cy="514800"/>
          </a:xfrm>
          <a:prstGeom prst="rect">
            <a:avLst/>
          </a:prstGeom>
        </p:spPr>
      </p:pic>
      <p:pic>
        <p:nvPicPr>
          <p:cNvPr id="13" name="Bildobjekt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719704" y="333787"/>
            <a:ext cx="579493" cy="514800"/>
          </a:xfrm>
          <a:prstGeom prst="rect">
            <a:avLst/>
          </a:prstGeom>
        </p:spPr>
      </p:pic>
      <p:pic>
        <p:nvPicPr>
          <p:cNvPr id="14" name="Bildobjekt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749954" y="3976860"/>
            <a:ext cx="514800" cy="420407"/>
          </a:xfrm>
          <a:prstGeom prst="rect">
            <a:avLst/>
          </a:prstGeom>
        </p:spPr>
      </p:pic>
      <p:pic>
        <p:nvPicPr>
          <p:cNvPr id="15" name="Bildobjekt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954532" y="3918364"/>
            <a:ext cx="514800" cy="492295"/>
          </a:xfrm>
          <a:prstGeom prst="rect">
            <a:avLst/>
          </a:prstGeom>
        </p:spPr>
      </p:pic>
      <p:pic>
        <p:nvPicPr>
          <p:cNvPr id="16" name="Bildobjekt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408722" y="5742259"/>
            <a:ext cx="456159" cy="569744"/>
          </a:xfrm>
          <a:prstGeom prst="rect">
            <a:avLst/>
          </a:prstGeom>
        </p:spPr>
      </p:pic>
      <p:pic>
        <p:nvPicPr>
          <p:cNvPr id="17" name="Bildobjekt 16"/>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8836596" y="5742259"/>
            <a:ext cx="443524" cy="569744"/>
          </a:xfrm>
          <a:prstGeom prst="rect">
            <a:avLst/>
          </a:prstGeom>
        </p:spPr>
      </p:pic>
      <p:pic>
        <p:nvPicPr>
          <p:cNvPr id="20" name="Bildobjekt 1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975009" y="5742259"/>
            <a:ext cx="456159" cy="569744"/>
          </a:xfrm>
          <a:prstGeom prst="rect">
            <a:avLst/>
          </a:prstGeom>
        </p:spPr>
      </p:pic>
      <p:pic>
        <p:nvPicPr>
          <p:cNvPr id="21" name="Bildobjekt 2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9685548" y="5742259"/>
            <a:ext cx="456159" cy="569744"/>
          </a:xfrm>
          <a:prstGeom prst="rect">
            <a:avLst/>
          </a:prstGeom>
        </p:spPr>
      </p:pic>
      <p:pic>
        <p:nvPicPr>
          <p:cNvPr id="22" name="Bildobjekt 2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547135" y="5742259"/>
            <a:ext cx="456159" cy="569744"/>
          </a:xfrm>
          <a:prstGeom prst="rect">
            <a:avLst/>
          </a:prstGeom>
        </p:spPr>
      </p:pic>
      <p:pic>
        <p:nvPicPr>
          <p:cNvPr id="23" name="Bildobjekt 2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43313" y="1217712"/>
            <a:ext cx="514800" cy="514800"/>
          </a:xfrm>
          <a:prstGeom prst="rect">
            <a:avLst/>
          </a:prstGeom>
        </p:spPr>
      </p:pic>
      <p:pic>
        <p:nvPicPr>
          <p:cNvPr id="24" name="Bildobjekt 23"/>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958488" y="5525992"/>
            <a:ext cx="768866" cy="1134993"/>
          </a:xfrm>
          <a:prstGeom prst="rect">
            <a:avLst/>
          </a:prstGeom>
        </p:spPr>
      </p:pic>
      <p:pic>
        <p:nvPicPr>
          <p:cNvPr id="25" name="Bildobjekt 24"/>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996195" y="5525990"/>
            <a:ext cx="768867" cy="1134995"/>
          </a:xfrm>
          <a:prstGeom prst="rect">
            <a:avLst/>
          </a:prstGeom>
        </p:spPr>
      </p:pic>
      <p:pic>
        <p:nvPicPr>
          <p:cNvPr id="26" name="Bildobjekt 25"/>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204132" y="5497881"/>
            <a:ext cx="508476" cy="1166400"/>
          </a:xfrm>
          <a:prstGeom prst="rect">
            <a:avLst/>
          </a:prstGeom>
        </p:spPr>
      </p:pic>
      <p:pic>
        <p:nvPicPr>
          <p:cNvPr id="27" name="Bildobjekt 2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015673" y="4825195"/>
            <a:ext cx="514800" cy="347227"/>
          </a:xfrm>
          <a:prstGeom prst="rect">
            <a:avLst/>
          </a:prstGeom>
        </p:spPr>
      </p:pic>
      <p:pic>
        <p:nvPicPr>
          <p:cNvPr id="28" name="Bildobjekt 27"/>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319684" y="4710808"/>
            <a:ext cx="602898" cy="576000"/>
          </a:xfrm>
          <a:prstGeom prst="rect">
            <a:avLst/>
          </a:prstGeom>
        </p:spPr>
      </p:pic>
      <p:pic>
        <p:nvPicPr>
          <p:cNvPr id="29" name="Bildobjekt 28"/>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7840378" y="4830765"/>
            <a:ext cx="590400" cy="336087"/>
          </a:xfrm>
          <a:prstGeom prst="rect">
            <a:avLst/>
          </a:prstGeom>
        </p:spPr>
      </p:pic>
      <p:pic>
        <p:nvPicPr>
          <p:cNvPr id="30" name="Bildobjekt 29"/>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3782197" y="4741408"/>
            <a:ext cx="392598" cy="514800"/>
          </a:xfrm>
          <a:prstGeom prst="rect">
            <a:avLst/>
          </a:prstGeom>
        </p:spPr>
      </p:pic>
      <p:pic>
        <p:nvPicPr>
          <p:cNvPr id="31" name="Bildobjekt 30"/>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9524746" y="4741408"/>
            <a:ext cx="575847" cy="514800"/>
          </a:xfrm>
          <a:prstGeom prst="rect">
            <a:avLst/>
          </a:prstGeom>
        </p:spPr>
      </p:pic>
      <p:pic>
        <p:nvPicPr>
          <p:cNvPr id="32" name="Bildobjekt 31"/>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6232487" y="4696408"/>
            <a:ext cx="473281" cy="604800"/>
          </a:xfrm>
          <a:prstGeom prst="rect">
            <a:avLst/>
          </a:prstGeom>
        </p:spPr>
      </p:pic>
      <p:pic>
        <p:nvPicPr>
          <p:cNvPr id="33" name="Bildobjekt 32"/>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3104342" y="4741408"/>
            <a:ext cx="367950" cy="514800"/>
          </a:xfrm>
          <a:prstGeom prst="rect">
            <a:avLst/>
          </a:prstGeom>
        </p:spPr>
      </p:pic>
      <p:pic>
        <p:nvPicPr>
          <p:cNvPr id="34" name="Bildobjekt 3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2456728" y="4741408"/>
            <a:ext cx="337709" cy="514800"/>
          </a:xfrm>
          <a:prstGeom prst="rect">
            <a:avLst/>
          </a:prstGeom>
        </p:spPr>
      </p:pic>
      <p:pic>
        <p:nvPicPr>
          <p:cNvPr id="35" name="Bildobjekt 34"/>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1086426" y="4023450"/>
            <a:ext cx="525600" cy="394401"/>
          </a:xfrm>
          <a:prstGeom prst="rect">
            <a:avLst/>
          </a:prstGeom>
        </p:spPr>
      </p:pic>
      <p:pic>
        <p:nvPicPr>
          <p:cNvPr id="36" name="Bildobjekt 35"/>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8457252" y="363661"/>
            <a:ext cx="604800" cy="507616"/>
          </a:xfrm>
          <a:prstGeom prst="rect">
            <a:avLst/>
          </a:prstGeom>
        </p:spPr>
      </p:pic>
      <p:pic>
        <p:nvPicPr>
          <p:cNvPr id="37" name="Bildobjekt 36"/>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095618" y="4741408"/>
            <a:ext cx="417075" cy="514800"/>
          </a:xfrm>
          <a:prstGeom prst="rect">
            <a:avLst/>
          </a:prstGeom>
        </p:spPr>
      </p:pic>
      <p:pic>
        <p:nvPicPr>
          <p:cNvPr id="38" name="Bildobjekt 37"/>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1822598" y="4741408"/>
            <a:ext cx="324225" cy="514800"/>
          </a:xfrm>
          <a:prstGeom prst="rect">
            <a:avLst/>
          </a:prstGeom>
        </p:spPr>
      </p:pic>
      <p:pic>
        <p:nvPicPr>
          <p:cNvPr id="39" name="Bildobjekt 38"/>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6401224" y="1217712"/>
            <a:ext cx="529940" cy="514800"/>
          </a:xfrm>
          <a:prstGeom prst="rect">
            <a:avLst/>
          </a:prstGeom>
        </p:spPr>
      </p:pic>
      <p:pic>
        <p:nvPicPr>
          <p:cNvPr id="40" name="Bildobjekt 39"/>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7494064" y="2150689"/>
            <a:ext cx="514800" cy="486151"/>
          </a:xfrm>
          <a:prstGeom prst="rect">
            <a:avLst/>
          </a:prstGeom>
        </p:spPr>
      </p:pic>
      <p:pic>
        <p:nvPicPr>
          <p:cNvPr id="41" name="Bildobjekt 40"/>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6687923" y="2264637"/>
            <a:ext cx="514800" cy="372203"/>
          </a:xfrm>
          <a:prstGeom prst="rect">
            <a:avLst/>
          </a:prstGeom>
        </p:spPr>
      </p:pic>
      <p:pic>
        <p:nvPicPr>
          <p:cNvPr id="42" name="Bildobjekt 41"/>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2043851" y="2198989"/>
            <a:ext cx="576000" cy="427207"/>
          </a:xfrm>
          <a:prstGeom prst="rect">
            <a:avLst/>
          </a:prstGeom>
        </p:spPr>
      </p:pic>
      <p:pic>
        <p:nvPicPr>
          <p:cNvPr id="43" name="Bildobjekt 42"/>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2911192" y="2198988"/>
            <a:ext cx="576000" cy="427208"/>
          </a:xfrm>
          <a:prstGeom prst="rect">
            <a:avLst/>
          </a:prstGeom>
        </p:spPr>
      </p:pic>
      <p:pic>
        <p:nvPicPr>
          <p:cNvPr id="44" name="Bildobjekt 43"/>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10624893" y="427240"/>
            <a:ext cx="514800" cy="407806"/>
          </a:xfrm>
          <a:prstGeom prst="rect">
            <a:avLst/>
          </a:prstGeom>
        </p:spPr>
      </p:pic>
      <p:pic>
        <p:nvPicPr>
          <p:cNvPr id="45" name="Bildobjekt 44"/>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5245126" y="2079009"/>
            <a:ext cx="444105" cy="514800"/>
          </a:xfrm>
          <a:prstGeom prst="rect">
            <a:avLst/>
          </a:prstGeom>
        </p:spPr>
      </p:pic>
      <p:pic>
        <p:nvPicPr>
          <p:cNvPr id="46" name="Bildobjekt 45"/>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307185" y="2158196"/>
            <a:ext cx="576547" cy="468000"/>
          </a:xfrm>
          <a:prstGeom prst="rect">
            <a:avLst/>
          </a:prstGeom>
        </p:spPr>
      </p:pic>
      <p:pic>
        <p:nvPicPr>
          <p:cNvPr id="47" name="Bildobjekt 46"/>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175073" y="2158196"/>
            <a:ext cx="577437" cy="468000"/>
          </a:xfrm>
          <a:prstGeom prst="rect">
            <a:avLst/>
          </a:prstGeom>
        </p:spPr>
      </p:pic>
      <p:pic>
        <p:nvPicPr>
          <p:cNvPr id="48" name="Bildobjekt 47"/>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4645874" y="2098446"/>
            <a:ext cx="307911" cy="514800"/>
          </a:xfrm>
          <a:prstGeom prst="rect">
            <a:avLst/>
          </a:prstGeom>
        </p:spPr>
      </p:pic>
      <p:pic>
        <p:nvPicPr>
          <p:cNvPr id="49" name="Bildobjekt 48"/>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5980572" y="2263791"/>
            <a:ext cx="416010" cy="330018"/>
          </a:xfrm>
          <a:prstGeom prst="rect">
            <a:avLst/>
          </a:prstGeom>
        </p:spPr>
      </p:pic>
      <p:pic>
        <p:nvPicPr>
          <p:cNvPr id="50" name="Bildobjekt 49"/>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10604894" y="3895157"/>
            <a:ext cx="394626" cy="514800"/>
          </a:xfrm>
          <a:prstGeom prst="rect">
            <a:avLst/>
          </a:prstGeom>
        </p:spPr>
      </p:pic>
      <p:pic>
        <p:nvPicPr>
          <p:cNvPr id="51" name="Bildobjekt 50"/>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1280146" y="3985825"/>
            <a:ext cx="604800" cy="424132"/>
          </a:xfrm>
          <a:prstGeom prst="rect">
            <a:avLst/>
          </a:prstGeom>
        </p:spPr>
      </p:pic>
      <p:pic>
        <p:nvPicPr>
          <p:cNvPr id="52" name="Bildobjekt 51"/>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8879365" y="1393014"/>
            <a:ext cx="514800" cy="339498"/>
          </a:xfrm>
          <a:prstGeom prst="rect">
            <a:avLst/>
          </a:prstGeom>
        </p:spPr>
      </p:pic>
      <p:pic>
        <p:nvPicPr>
          <p:cNvPr id="53" name="Bildobjekt 52"/>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8055123" y="1217712"/>
            <a:ext cx="524512" cy="514800"/>
          </a:xfrm>
          <a:prstGeom prst="rect">
            <a:avLst/>
          </a:prstGeom>
        </p:spPr>
      </p:pic>
      <p:pic>
        <p:nvPicPr>
          <p:cNvPr id="54" name="Bildobjekt 53"/>
          <p:cNvPicPr>
            <a:picLocks noChangeAspect="1"/>
          </p:cNvPicPr>
          <p:nvPr/>
        </p:nvPicPr>
        <p:blipFill>
          <a:blip r:embed="rId48" cstate="print">
            <a:extLst>
              <a:ext uri="{28A0092B-C50C-407E-A947-70E740481C1C}">
                <a14:useLocalDpi xmlns:a14="http://schemas.microsoft.com/office/drawing/2010/main" val="0"/>
              </a:ext>
            </a:extLst>
          </a:blip>
          <a:stretch>
            <a:fillRect/>
          </a:stretch>
        </p:blipFill>
        <p:spPr>
          <a:xfrm>
            <a:off x="7230894" y="1217712"/>
            <a:ext cx="524499" cy="514800"/>
          </a:xfrm>
          <a:prstGeom prst="rect">
            <a:avLst/>
          </a:prstGeom>
        </p:spPr>
      </p:pic>
      <p:pic>
        <p:nvPicPr>
          <p:cNvPr id="55" name="Bildobjekt 54"/>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a:xfrm>
            <a:off x="3302365" y="1170912"/>
            <a:ext cx="403649" cy="561600"/>
          </a:xfrm>
          <a:prstGeom prst="rect">
            <a:avLst/>
          </a:prstGeom>
        </p:spPr>
      </p:pic>
      <p:pic>
        <p:nvPicPr>
          <p:cNvPr id="56" name="Bildobjekt 55"/>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2450967" y="1170912"/>
            <a:ext cx="551667" cy="561600"/>
          </a:xfrm>
          <a:prstGeom prst="rect">
            <a:avLst/>
          </a:prstGeom>
        </p:spPr>
      </p:pic>
      <p:pic>
        <p:nvPicPr>
          <p:cNvPr id="58" name="Bildobjekt 57"/>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9937687" y="2281320"/>
            <a:ext cx="514800" cy="339498"/>
          </a:xfrm>
          <a:prstGeom prst="rect">
            <a:avLst/>
          </a:prstGeom>
        </p:spPr>
      </p:pic>
      <p:pic>
        <p:nvPicPr>
          <p:cNvPr id="59" name="Bildobjekt 58"/>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a:xfrm>
            <a:off x="265804" y="3894511"/>
            <a:ext cx="540000" cy="540000"/>
          </a:xfrm>
          <a:prstGeom prst="rect">
            <a:avLst/>
          </a:prstGeom>
        </p:spPr>
      </p:pic>
      <p:pic>
        <p:nvPicPr>
          <p:cNvPr id="61" name="Bildobjekt 60"/>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8330683" y="3939305"/>
            <a:ext cx="514800" cy="489845"/>
          </a:xfrm>
          <a:prstGeom prst="rect">
            <a:avLst/>
          </a:prstGeom>
        </p:spPr>
      </p:pic>
      <p:pic>
        <p:nvPicPr>
          <p:cNvPr id="68" name="Bildobjekt 67"/>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9126105" y="3918364"/>
            <a:ext cx="536081" cy="514800"/>
          </a:xfrm>
          <a:prstGeom prst="rect">
            <a:avLst/>
          </a:prstGeom>
        </p:spPr>
      </p:pic>
      <p:pic>
        <p:nvPicPr>
          <p:cNvPr id="72" name="Bildobjekt 71"/>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3162156" y="5471640"/>
            <a:ext cx="457200" cy="1165467"/>
          </a:xfrm>
          <a:prstGeom prst="rect">
            <a:avLst/>
          </a:prstGeom>
        </p:spPr>
      </p:pic>
      <p:pic>
        <p:nvPicPr>
          <p:cNvPr id="73" name="Bildobjekt 72"/>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3915316" y="5471640"/>
            <a:ext cx="538610" cy="1166400"/>
          </a:xfrm>
          <a:prstGeom prst="rect">
            <a:avLst/>
          </a:prstGeom>
        </p:spPr>
      </p:pic>
      <p:pic>
        <p:nvPicPr>
          <p:cNvPr id="129" name="Bildobjekt 128"/>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1885551" y="3058133"/>
            <a:ext cx="458561" cy="514800"/>
          </a:xfrm>
          <a:prstGeom prst="rect">
            <a:avLst/>
          </a:prstGeom>
        </p:spPr>
      </p:pic>
      <p:pic>
        <p:nvPicPr>
          <p:cNvPr id="130" name="Bildobjekt 129"/>
          <p:cNvPicPr>
            <a:picLocks noChangeAspect="1"/>
          </p:cNvPicPr>
          <p:nvPr/>
        </p:nvPicPr>
        <p:blipFill>
          <a:blip r:embed="rId58" cstate="print">
            <a:extLst>
              <a:ext uri="{28A0092B-C50C-407E-A947-70E740481C1C}">
                <a14:useLocalDpi xmlns:a14="http://schemas.microsoft.com/office/drawing/2010/main" val="0"/>
              </a:ext>
            </a:extLst>
          </a:blip>
          <a:stretch>
            <a:fillRect/>
          </a:stretch>
        </p:blipFill>
        <p:spPr>
          <a:xfrm>
            <a:off x="9561808" y="3213016"/>
            <a:ext cx="588662" cy="360000"/>
          </a:xfrm>
          <a:prstGeom prst="rect">
            <a:avLst/>
          </a:prstGeom>
        </p:spPr>
      </p:pic>
      <p:pic>
        <p:nvPicPr>
          <p:cNvPr id="131" name="Bildobjekt 130"/>
          <p:cNvPicPr>
            <a:picLocks noChangeAspect="1"/>
          </p:cNvPicPr>
          <p:nvPr/>
        </p:nvPicPr>
        <p:blipFill>
          <a:blip r:embed="rId59" cstate="print">
            <a:extLst>
              <a:ext uri="{28A0092B-C50C-407E-A947-70E740481C1C}">
                <a14:useLocalDpi xmlns:a14="http://schemas.microsoft.com/office/drawing/2010/main" val="0"/>
              </a:ext>
            </a:extLst>
          </a:blip>
          <a:stretch>
            <a:fillRect/>
          </a:stretch>
        </p:blipFill>
        <p:spPr>
          <a:xfrm>
            <a:off x="5173756" y="3104933"/>
            <a:ext cx="576547" cy="468000"/>
          </a:xfrm>
          <a:prstGeom prst="rect">
            <a:avLst/>
          </a:prstGeom>
        </p:spPr>
      </p:pic>
      <p:pic>
        <p:nvPicPr>
          <p:cNvPr id="132" name="Bildobjekt 131"/>
          <p:cNvPicPr>
            <a:picLocks noChangeAspect="1"/>
          </p:cNvPicPr>
          <p:nvPr/>
        </p:nvPicPr>
        <p:blipFill>
          <a:blip r:embed="rId60" cstate="print">
            <a:extLst>
              <a:ext uri="{28A0092B-C50C-407E-A947-70E740481C1C}">
                <a14:useLocalDpi xmlns:a14="http://schemas.microsoft.com/office/drawing/2010/main" val="0"/>
              </a:ext>
            </a:extLst>
          </a:blip>
          <a:stretch>
            <a:fillRect/>
          </a:stretch>
        </p:blipFill>
        <p:spPr>
          <a:xfrm>
            <a:off x="8154042" y="3058216"/>
            <a:ext cx="513951" cy="514800"/>
          </a:xfrm>
          <a:prstGeom prst="rect">
            <a:avLst/>
          </a:prstGeom>
        </p:spPr>
      </p:pic>
      <p:pic>
        <p:nvPicPr>
          <p:cNvPr id="133" name="Bildobjekt 132"/>
          <p:cNvPicPr>
            <a:picLocks noChangeAspect="1"/>
          </p:cNvPicPr>
          <p:nvPr/>
        </p:nvPicPr>
        <p:blipFill>
          <a:blip r:embed="rId61" cstate="print">
            <a:extLst>
              <a:ext uri="{28A0092B-C50C-407E-A947-70E740481C1C}">
                <a14:useLocalDpi xmlns:a14="http://schemas.microsoft.com/office/drawing/2010/main" val="0"/>
              </a:ext>
            </a:extLst>
          </a:blip>
          <a:stretch>
            <a:fillRect/>
          </a:stretch>
        </p:blipFill>
        <p:spPr>
          <a:xfrm>
            <a:off x="10878338" y="3058216"/>
            <a:ext cx="326701" cy="514800"/>
          </a:xfrm>
          <a:prstGeom prst="rect">
            <a:avLst/>
          </a:prstGeom>
        </p:spPr>
      </p:pic>
      <p:pic>
        <p:nvPicPr>
          <p:cNvPr id="134" name="Bildobjekt 133"/>
          <p:cNvPicPr>
            <a:picLocks noChangeAspect="1"/>
          </p:cNvPicPr>
          <p:nvPr/>
        </p:nvPicPr>
        <p:blipFill>
          <a:blip r:embed="rId62" cstate="print">
            <a:extLst>
              <a:ext uri="{28A0092B-C50C-407E-A947-70E740481C1C}">
                <a14:useLocalDpi xmlns:a14="http://schemas.microsoft.com/office/drawing/2010/main" val="0"/>
              </a:ext>
            </a:extLst>
          </a:blip>
          <a:stretch>
            <a:fillRect/>
          </a:stretch>
        </p:blipFill>
        <p:spPr>
          <a:xfrm>
            <a:off x="11393526" y="2983553"/>
            <a:ext cx="524978" cy="586800"/>
          </a:xfrm>
          <a:prstGeom prst="rect">
            <a:avLst/>
          </a:prstGeom>
        </p:spPr>
      </p:pic>
      <p:pic>
        <p:nvPicPr>
          <p:cNvPr id="135" name="Bildobjekt 134"/>
          <p:cNvPicPr>
            <a:picLocks noChangeAspect="1"/>
          </p:cNvPicPr>
          <p:nvPr/>
        </p:nvPicPr>
        <p:blipFill>
          <a:blip r:embed="rId63" cstate="print">
            <a:extLst>
              <a:ext uri="{28A0092B-C50C-407E-A947-70E740481C1C}">
                <a14:useLocalDpi xmlns:a14="http://schemas.microsoft.com/office/drawing/2010/main" val="0"/>
              </a:ext>
            </a:extLst>
          </a:blip>
          <a:stretch>
            <a:fillRect/>
          </a:stretch>
        </p:blipFill>
        <p:spPr>
          <a:xfrm>
            <a:off x="246797" y="3058133"/>
            <a:ext cx="601055" cy="514800"/>
          </a:xfrm>
          <a:prstGeom prst="rect">
            <a:avLst/>
          </a:prstGeom>
        </p:spPr>
      </p:pic>
      <p:pic>
        <p:nvPicPr>
          <p:cNvPr id="136" name="Bildobjekt 135"/>
          <p:cNvPicPr>
            <a:picLocks noChangeAspect="1"/>
          </p:cNvPicPr>
          <p:nvPr/>
        </p:nvPicPr>
        <p:blipFill>
          <a:blip r:embed="rId64" cstate="print">
            <a:extLst>
              <a:ext uri="{28A0092B-C50C-407E-A947-70E740481C1C}">
                <a14:useLocalDpi xmlns:a14="http://schemas.microsoft.com/office/drawing/2010/main" val="0"/>
              </a:ext>
            </a:extLst>
          </a:blip>
          <a:stretch>
            <a:fillRect/>
          </a:stretch>
        </p:blipFill>
        <p:spPr>
          <a:xfrm>
            <a:off x="8811276" y="3153880"/>
            <a:ext cx="633600" cy="419136"/>
          </a:xfrm>
          <a:prstGeom prst="rect">
            <a:avLst/>
          </a:prstGeom>
        </p:spPr>
      </p:pic>
      <p:pic>
        <p:nvPicPr>
          <p:cNvPr id="87" name="Bildobjekt 86">
            <a:extLst>
              <a:ext uri="{FF2B5EF4-FFF2-40B4-BE49-F238E27FC236}">
                <a16:creationId xmlns:a16="http://schemas.microsoft.com/office/drawing/2014/main" id="{37C0DADB-52B2-9ED5-AA25-D15D4126415D}"/>
              </a:ext>
            </a:extLst>
          </p:cNvPr>
          <p:cNvPicPr>
            <a:picLocks noChangeAspect="1"/>
          </p:cNvPicPr>
          <p:nvPr/>
        </p:nvPicPr>
        <p:blipFill>
          <a:blip r:embed="rId65"/>
          <a:stretch>
            <a:fillRect/>
          </a:stretch>
        </p:blipFill>
        <p:spPr>
          <a:xfrm>
            <a:off x="9264477" y="389629"/>
            <a:ext cx="436661" cy="437716"/>
          </a:xfrm>
          <a:prstGeom prst="rect">
            <a:avLst/>
          </a:prstGeom>
        </p:spPr>
      </p:pic>
      <p:pic>
        <p:nvPicPr>
          <p:cNvPr id="88" name="Bildobjekt 87">
            <a:extLst>
              <a:ext uri="{FF2B5EF4-FFF2-40B4-BE49-F238E27FC236}">
                <a16:creationId xmlns:a16="http://schemas.microsoft.com/office/drawing/2014/main" id="{9064967B-5EDB-DFFA-FCFC-B19B94B66171}"/>
              </a:ext>
            </a:extLst>
          </p:cNvPr>
          <p:cNvPicPr>
            <a:picLocks noChangeAspect="1"/>
          </p:cNvPicPr>
          <p:nvPr/>
        </p:nvPicPr>
        <p:blipFill>
          <a:blip r:embed="rId66"/>
          <a:stretch>
            <a:fillRect/>
          </a:stretch>
        </p:blipFill>
        <p:spPr>
          <a:xfrm>
            <a:off x="9130110" y="2244420"/>
            <a:ext cx="516235" cy="382307"/>
          </a:xfrm>
          <a:prstGeom prst="rect">
            <a:avLst/>
          </a:prstGeom>
        </p:spPr>
      </p:pic>
      <p:pic>
        <p:nvPicPr>
          <p:cNvPr id="89" name="Bildobjekt 88">
            <a:extLst>
              <a:ext uri="{FF2B5EF4-FFF2-40B4-BE49-F238E27FC236}">
                <a16:creationId xmlns:a16="http://schemas.microsoft.com/office/drawing/2014/main" id="{943AEA6F-C6BD-0505-A43A-56B1F4448FF2}"/>
              </a:ext>
            </a:extLst>
          </p:cNvPr>
          <p:cNvPicPr>
            <a:picLocks noChangeAspect="1"/>
          </p:cNvPicPr>
          <p:nvPr/>
        </p:nvPicPr>
        <p:blipFill>
          <a:blip r:embed="rId67"/>
          <a:stretch>
            <a:fillRect/>
          </a:stretch>
        </p:blipFill>
        <p:spPr>
          <a:xfrm>
            <a:off x="8300205" y="2224702"/>
            <a:ext cx="546399" cy="406251"/>
          </a:xfrm>
          <a:prstGeom prst="rect">
            <a:avLst/>
          </a:prstGeom>
        </p:spPr>
      </p:pic>
      <p:pic>
        <p:nvPicPr>
          <p:cNvPr id="90" name="Bildobjekt 89">
            <a:extLst>
              <a:ext uri="{FF2B5EF4-FFF2-40B4-BE49-F238E27FC236}">
                <a16:creationId xmlns:a16="http://schemas.microsoft.com/office/drawing/2014/main" id="{7C0A53C5-B84F-C1A9-BD5B-23FEF6A409F4}"/>
              </a:ext>
            </a:extLst>
          </p:cNvPr>
          <p:cNvPicPr>
            <a:picLocks noChangeAspect="1"/>
          </p:cNvPicPr>
          <p:nvPr/>
        </p:nvPicPr>
        <p:blipFill>
          <a:blip r:embed="rId68"/>
          <a:stretch>
            <a:fillRect/>
          </a:stretch>
        </p:blipFill>
        <p:spPr>
          <a:xfrm>
            <a:off x="10748327" y="2126925"/>
            <a:ext cx="508257" cy="492295"/>
          </a:xfrm>
          <a:prstGeom prst="rect">
            <a:avLst/>
          </a:prstGeom>
        </p:spPr>
      </p:pic>
      <p:pic>
        <p:nvPicPr>
          <p:cNvPr id="91" name="Bildobjekt 90">
            <a:extLst>
              <a:ext uri="{FF2B5EF4-FFF2-40B4-BE49-F238E27FC236}">
                <a16:creationId xmlns:a16="http://schemas.microsoft.com/office/drawing/2014/main" id="{838C7126-CD0F-85CA-05ED-D5AC91C03157}"/>
              </a:ext>
            </a:extLst>
          </p:cNvPr>
          <p:cNvPicPr>
            <a:picLocks noChangeAspect="1"/>
          </p:cNvPicPr>
          <p:nvPr/>
        </p:nvPicPr>
        <p:blipFill>
          <a:blip r:embed="rId69"/>
          <a:stretch>
            <a:fillRect/>
          </a:stretch>
        </p:blipFill>
        <p:spPr>
          <a:xfrm>
            <a:off x="5367511" y="5742259"/>
            <a:ext cx="355231" cy="891838"/>
          </a:xfrm>
          <a:prstGeom prst="rect">
            <a:avLst/>
          </a:prstGeom>
        </p:spPr>
      </p:pic>
      <p:pic>
        <p:nvPicPr>
          <p:cNvPr id="92" name="Bildobjekt 91">
            <a:extLst>
              <a:ext uri="{FF2B5EF4-FFF2-40B4-BE49-F238E27FC236}">
                <a16:creationId xmlns:a16="http://schemas.microsoft.com/office/drawing/2014/main" id="{24C98253-D257-2B4B-A1F5-FD2630E40D58}"/>
              </a:ext>
            </a:extLst>
          </p:cNvPr>
          <p:cNvPicPr>
            <a:picLocks noChangeAspect="1"/>
          </p:cNvPicPr>
          <p:nvPr/>
        </p:nvPicPr>
        <p:blipFill>
          <a:blip r:embed="rId70"/>
          <a:stretch>
            <a:fillRect/>
          </a:stretch>
        </p:blipFill>
        <p:spPr>
          <a:xfrm>
            <a:off x="5951982" y="6001878"/>
            <a:ext cx="432049" cy="632218"/>
          </a:xfrm>
          <a:prstGeom prst="rect">
            <a:avLst/>
          </a:prstGeom>
        </p:spPr>
      </p:pic>
      <p:pic>
        <p:nvPicPr>
          <p:cNvPr id="125" name="Bildobjekt 124">
            <a:extLst>
              <a:ext uri="{FF2B5EF4-FFF2-40B4-BE49-F238E27FC236}">
                <a16:creationId xmlns:a16="http://schemas.microsoft.com/office/drawing/2014/main" id="{DF3573AA-3F37-4265-1BD0-82665E0E55AF}"/>
              </a:ext>
            </a:extLst>
          </p:cNvPr>
          <p:cNvPicPr>
            <a:picLocks noChangeAspect="1"/>
          </p:cNvPicPr>
          <p:nvPr/>
        </p:nvPicPr>
        <p:blipFill>
          <a:blip r:embed="rId71"/>
          <a:stretch>
            <a:fillRect/>
          </a:stretch>
        </p:blipFill>
        <p:spPr>
          <a:xfrm>
            <a:off x="2585144" y="3033879"/>
            <a:ext cx="1120870" cy="536263"/>
          </a:xfrm>
          <a:prstGeom prst="rect">
            <a:avLst/>
          </a:prstGeom>
        </p:spPr>
      </p:pic>
      <p:pic>
        <p:nvPicPr>
          <p:cNvPr id="175" name="Bildobjekt 174">
            <a:extLst>
              <a:ext uri="{FF2B5EF4-FFF2-40B4-BE49-F238E27FC236}">
                <a16:creationId xmlns:a16="http://schemas.microsoft.com/office/drawing/2014/main" id="{94A4C228-6F30-3BFB-D4BA-388B8CF05B7E}"/>
              </a:ext>
            </a:extLst>
          </p:cNvPr>
          <p:cNvPicPr>
            <a:picLocks noChangeAspect="1"/>
          </p:cNvPicPr>
          <p:nvPr/>
        </p:nvPicPr>
        <p:blipFill>
          <a:blip r:embed="rId72"/>
          <a:stretch>
            <a:fillRect/>
          </a:stretch>
        </p:blipFill>
        <p:spPr>
          <a:xfrm>
            <a:off x="4749886" y="5475413"/>
            <a:ext cx="368192" cy="1161693"/>
          </a:xfrm>
          <a:prstGeom prst="rect">
            <a:avLst/>
          </a:prstGeom>
        </p:spPr>
      </p:pic>
      <p:pic>
        <p:nvPicPr>
          <p:cNvPr id="176" name="Bildobjekt 175">
            <a:extLst>
              <a:ext uri="{FF2B5EF4-FFF2-40B4-BE49-F238E27FC236}">
                <a16:creationId xmlns:a16="http://schemas.microsoft.com/office/drawing/2014/main" id="{B1224C7D-3F7C-0A48-3A7C-930562C0B76D}"/>
              </a:ext>
            </a:extLst>
          </p:cNvPr>
          <p:cNvPicPr>
            <a:picLocks noChangeAspect="1"/>
          </p:cNvPicPr>
          <p:nvPr/>
        </p:nvPicPr>
        <p:blipFill>
          <a:blip r:embed="rId73"/>
          <a:stretch>
            <a:fillRect/>
          </a:stretch>
        </p:blipFill>
        <p:spPr>
          <a:xfrm>
            <a:off x="4484694" y="4742257"/>
            <a:ext cx="525085" cy="513950"/>
          </a:xfrm>
          <a:prstGeom prst="rect">
            <a:avLst/>
          </a:prstGeom>
        </p:spPr>
      </p:pic>
      <p:pic>
        <p:nvPicPr>
          <p:cNvPr id="177" name="Bildobjekt 176">
            <a:extLst>
              <a:ext uri="{FF2B5EF4-FFF2-40B4-BE49-F238E27FC236}">
                <a16:creationId xmlns:a16="http://schemas.microsoft.com/office/drawing/2014/main" id="{568DE212-14E5-85B2-3CE6-A6F842D53682}"/>
              </a:ext>
            </a:extLst>
          </p:cNvPr>
          <p:cNvPicPr>
            <a:picLocks noChangeAspect="1"/>
          </p:cNvPicPr>
          <p:nvPr/>
        </p:nvPicPr>
        <p:blipFill>
          <a:blip r:embed="rId74"/>
          <a:stretch>
            <a:fillRect/>
          </a:stretch>
        </p:blipFill>
        <p:spPr>
          <a:xfrm>
            <a:off x="3485130" y="3927136"/>
            <a:ext cx="475532" cy="490602"/>
          </a:xfrm>
          <a:prstGeom prst="rect">
            <a:avLst/>
          </a:prstGeom>
        </p:spPr>
      </p:pic>
      <p:pic>
        <p:nvPicPr>
          <p:cNvPr id="178" name="Bildobjekt 177">
            <a:extLst>
              <a:ext uri="{FF2B5EF4-FFF2-40B4-BE49-F238E27FC236}">
                <a16:creationId xmlns:a16="http://schemas.microsoft.com/office/drawing/2014/main" id="{FB0105AA-27EC-59D0-98C4-86C1365606A2}"/>
              </a:ext>
            </a:extLst>
          </p:cNvPr>
          <p:cNvPicPr>
            <a:picLocks noChangeAspect="1"/>
          </p:cNvPicPr>
          <p:nvPr/>
        </p:nvPicPr>
        <p:blipFill>
          <a:blip r:embed="rId75"/>
          <a:stretch>
            <a:fillRect/>
          </a:stretch>
        </p:blipFill>
        <p:spPr>
          <a:xfrm>
            <a:off x="2688069" y="3935690"/>
            <a:ext cx="514801" cy="475327"/>
          </a:xfrm>
          <a:prstGeom prst="rect">
            <a:avLst/>
          </a:prstGeom>
        </p:spPr>
      </p:pic>
      <p:pic>
        <p:nvPicPr>
          <p:cNvPr id="179" name="Bildobjekt 178">
            <a:extLst>
              <a:ext uri="{FF2B5EF4-FFF2-40B4-BE49-F238E27FC236}">
                <a16:creationId xmlns:a16="http://schemas.microsoft.com/office/drawing/2014/main" id="{DA8EC23B-BD8F-CEB8-DA75-6481BD6BAF44}"/>
              </a:ext>
            </a:extLst>
          </p:cNvPr>
          <p:cNvPicPr>
            <a:picLocks noChangeAspect="1"/>
          </p:cNvPicPr>
          <p:nvPr/>
        </p:nvPicPr>
        <p:blipFill>
          <a:blip r:embed="rId76"/>
          <a:stretch>
            <a:fillRect/>
          </a:stretch>
        </p:blipFill>
        <p:spPr>
          <a:xfrm>
            <a:off x="1897045" y="4025661"/>
            <a:ext cx="514800" cy="392190"/>
          </a:xfrm>
          <a:prstGeom prst="rect">
            <a:avLst/>
          </a:prstGeom>
        </p:spPr>
      </p:pic>
      <p:pic>
        <p:nvPicPr>
          <p:cNvPr id="180" name="Bildobjekt 179">
            <a:extLst>
              <a:ext uri="{FF2B5EF4-FFF2-40B4-BE49-F238E27FC236}">
                <a16:creationId xmlns:a16="http://schemas.microsoft.com/office/drawing/2014/main" id="{CB879FC4-5803-BD08-0E2E-415F778FA173}"/>
              </a:ext>
            </a:extLst>
          </p:cNvPr>
          <p:cNvPicPr>
            <a:picLocks noChangeAspect="1"/>
          </p:cNvPicPr>
          <p:nvPr/>
        </p:nvPicPr>
        <p:blipFill>
          <a:blip r:embed="rId77"/>
          <a:stretch>
            <a:fillRect/>
          </a:stretch>
        </p:blipFill>
        <p:spPr>
          <a:xfrm>
            <a:off x="273692" y="4741124"/>
            <a:ext cx="515084" cy="515084"/>
          </a:xfrm>
          <a:prstGeom prst="rect">
            <a:avLst/>
          </a:prstGeom>
        </p:spPr>
      </p:pic>
      <p:pic>
        <p:nvPicPr>
          <p:cNvPr id="181" name="Bildobjekt 180">
            <a:extLst>
              <a:ext uri="{FF2B5EF4-FFF2-40B4-BE49-F238E27FC236}">
                <a16:creationId xmlns:a16="http://schemas.microsoft.com/office/drawing/2014/main" id="{E002EF0B-FBD1-ED62-EA6F-38A17D76E565}"/>
              </a:ext>
            </a:extLst>
          </p:cNvPr>
          <p:cNvPicPr>
            <a:picLocks noChangeAspect="1"/>
          </p:cNvPicPr>
          <p:nvPr/>
        </p:nvPicPr>
        <p:blipFill>
          <a:blip r:embed="rId78"/>
          <a:stretch>
            <a:fillRect/>
          </a:stretch>
        </p:blipFill>
        <p:spPr>
          <a:xfrm>
            <a:off x="3777096" y="2193846"/>
            <a:ext cx="576000" cy="426972"/>
          </a:xfrm>
          <a:prstGeom prst="rect">
            <a:avLst/>
          </a:prstGeom>
        </p:spPr>
      </p:pic>
      <p:pic>
        <p:nvPicPr>
          <p:cNvPr id="182" name="Bildobjekt 181">
            <a:extLst>
              <a:ext uri="{FF2B5EF4-FFF2-40B4-BE49-F238E27FC236}">
                <a16:creationId xmlns:a16="http://schemas.microsoft.com/office/drawing/2014/main" id="{4C04D836-B1E2-56BD-DADF-902757B6D6CC}"/>
              </a:ext>
            </a:extLst>
          </p:cNvPr>
          <p:cNvPicPr>
            <a:picLocks noChangeAspect="1"/>
          </p:cNvPicPr>
          <p:nvPr/>
        </p:nvPicPr>
        <p:blipFill>
          <a:blip r:embed="rId79"/>
          <a:stretch>
            <a:fillRect/>
          </a:stretch>
        </p:blipFill>
        <p:spPr>
          <a:xfrm>
            <a:off x="4752919" y="1214589"/>
            <a:ext cx="509720" cy="514800"/>
          </a:xfrm>
          <a:prstGeom prst="rect">
            <a:avLst/>
          </a:prstGeom>
        </p:spPr>
      </p:pic>
      <p:pic>
        <p:nvPicPr>
          <p:cNvPr id="183" name="Bildobjekt 182">
            <a:extLst>
              <a:ext uri="{FF2B5EF4-FFF2-40B4-BE49-F238E27FC236}">
                <a16:creationId xmlns:a16="http://schemas.microsoft.com/office/drawing/2014/main" id="{950CD184-50CE-423D-03EF-684C80CD9E2A}"/>
              </a:ext>
            </a:extLst>
          </p:cNvPr>
          <p:cNvPicPr>
            <a:picLocks noChangeAspect="1"/>
          </p:cNvPicPr>
          <p:nvPr/>
        </p:nvPicPr>
        <p:blipFill>
          <a:blip r:embed="rId80"/>
          <a:stretch>
            <a:fillRect/>
          </a:stretch>
        </p:blipFill>
        <p:spPr>
          <a:xfrm>
            <a:off x="5565493" y="1190024"/>
            <a:ext cx="539122" cy="540004"/>
          </a:xfrm>
          <a:prstGeom prst="rect">
            <a:avLst/>
          </a:prstGeom>
        </p:spPr>
      </p:pic>
      <p:pic>
        <p:nvPicPr>
          <p:cNvPr id="184" name="Bildobjekt 183">
            <a:extLst>
              <a:ext uri="{FF2B5EF4-FFF2-40B4-BE49-F238E27FC236}">
                <a16:creationId xmlns:a16="http://schemas.microsoft.com/office/drawing/2014/main" id="{77A64491-D26A-076D-3003-9759D91BFBBD}"/>
              </a:ext>
            </a:extLst>
          </p:cNvPr>
          <p:cNvPicPr>
            <a:picLocks noChangeAspect="1"/>
          </p:cNvPicPr>
          <p:nvPr/>
        </p:nvPicPr>
        <p:blipFill>
          <a:blip r:embed="rId81"/>
          <a:stretch>
            <a:fillRect/>
          </a:stretch>
        </p:blipFill>
        <p:spPr>
          <a:xfrm>
            <a:off x="6198189" y="326774"/>
            <a:ext cx="579493" cy="586036"/>
          </a:xfrm>
          <a:prstGeom prst="rect">
            <a:avLst/>
          </a:prstGeom>
        </p:spPr>
      </p:pic>
      <p:pic>
        <p:nvPicPr>
          <p:cNvPr id="185" name="Bildobjekt 184">
            <a:extLst>
              <a:ext uri="{FF2B5EF4-FFF2-40B4-BE49-F238E27FC236}">
                <a16:creationId xmlns:a16="http://schemas.microsoft.com/office/drawing/2014/main" id="{CCCEA6E5-EA21-97BB-893C-5C2454793D88}"/>
              </a:ext>
            </a:extLst>
          </p:cNvPr>
          <p:cNvPicPr>
            <a:picLocks noChangeAspect="1"/>
          </p:cNvPicPr>
          <p:nvPr/>
        </p:nvPicPr>
        <p:blipFill>
          <a:blip r:embed="rId82"/>
          <a:stretch>
            <a:fillRect/>
          </a:stretch>
        </p:blipFill>
        <p:spPr>
          <a:xfrm>
            <a:off x="3961602" y="343743"/>
            <a:ext cx="499299" cy="566162"/>
          </a:xfrm>
          <a:prstGeom prst="rect">
            <a:avLst/>
          </a:prstGeom>
        </p:spPr>
      </p:pic>
      <p:pic>
        <p:nvPicPr>
          <p:cNvPr id="186" name="Bildobjekt 185">
            <a:extLst>
              <a:ext uri="{FF2B5EF4-FFF2-40B4-BE49-F238E27FC236}">
                <a16:creationId xmlns:a16="http://schemas.microsoft.com/office/drawing/2014/main" id="{A463EF1C-A1F2-5AA9-0AAF-B1868C6121A2}"/>
              </a:ext>
            </a:extLst>
          </p:cNvPr>
          <p:cNvPicPr>
            <a:picLocks noChangeAspect="1"/>
          </p:cNvPicPr>
          <p:nvPr/>
        </p:nvPicPr>
        <p:blipFill>
          <a:blip r:embed="rId83"/>
          <a:stretch>
            <a:fillRect/>
          </a:stretch>
        </p:blipFill>
        <p:spPr>
          <a:xfrm>
            <a:off x="1687296" y="1215004"/>
            <a:ext cx="460468" cy="511255"/>
          </a:xfrm>
          <a:prstGeom prst="rect">
            <a:avLst/>
          </a:prstGeom>
        </p:spPr>
      </p:pic>
      <p:pic>
        <p:nvPicPr>
          <p:cNvPr id="187" name="Bildobjekt 186">
            <a:extLst>
              <a:ext uri="{FF2B5EF4-FFF2-40B4-BE49-F238E27FC236}">
                <a16:creationId xmlns:a16="http://schemas.microsoft.com/office/drawing/2014/main" id="{27CBCFF3-27BE-7EB9-86D3-6D0D1B695476}"/>
              </a:ext>
            </a:extLst>
          </p:cNvPr>
          <p:cNvPicPr>
            <a:picLocks noChangeAspect="1"/>
          </p:cNvPicPr>
          <p:nvPr/>
        </p:nvPicPr>
        <p:blipFill>
          <a:blip r:embed="rId84"/>
          <a:stretch>
            <a:fillRect/>
          </a:stretch>
        </p:blipFill>
        <p:spPr>
          <a:xfrm>
            <a:off x="1057842" y="1217712"/>
            <a:ext cx="330001" cy="514801"/>
          </a:xfrm>
          <a:prstGeom prst="rect">
            <a:avLst/>
          </a:prstGeom>
        </p:spPr>
      </p:pic>
      <p:pic>
        <p:nvPicPr>
          <p:cNvPr id="188" name="Bildobjekt 187">
            <a:extLst>
              <a:ext uri="{FF2B5EF4-FFF2-40B4-BE49-F238E27FC236}">
                <a16:creationId xmlns:a16="http://schemas.microsoft.com/office/drawing/2014/main" id="{FE94947E-C193-88D1-B917-FA459495ADE1}"/>
              </a:ext>
            </a:extLst>
          </p:cNvPr>
          <p:cNvPicPr>
            <a:picLocks noChangeAspect="1"/>
          </p:cNvPicPr>
          <p:nvPr/>
        </p:nvPicPr>
        <p:blipFill>
          <a:blip r:embed="rId85"/>
          <a:stretch>
            <a:fillRect/>
          </a:stretch>
        </p:blipFill>
        <p:spPr>
          <a:xfrm>
            <a:off x="9932148" y="402118"/>
            <a:ext cx="430793" cy="430793"/>
          </a:xfrm>
          <a:prstGeom prst="rect">
            <a:avLst/>
          </a:prstGeom>
        </p:spPr>
      </p:pic>
      <p:pic>
        <p:nvPicPr>
          <p:cNvPr id="189" name="Bildobjekt 188">
            <a:extLst>
              <a:ext uri="{FF2B5EF4-FFF2-40B4-BE49-F238E27FC236}">
                <a16:creationId xmlns:a16="http://schemas.microsoft.com/office/drawing/2014/main" id="{87F231A3-2684-F650-CC32-0ABEC97074BE}"/>
              </a:ext>
            </a:extLst>
          </p:cNvPr>
          <p:cNvPicPr>
            <a:picLocks noChangeAspect="1"/>
          </p:cNvPicPr>
          <p:nvPr/>
        </p:nvPicPr>
        <p:blipFill>
          <a:blip r:embed="rId86"/>
          <a:stretch>
            <a:fillRect/>
          </a:stretch>
        </p:blipFill>
        <p:spPr>
          <a:xfrm>
            <a:off x="11381090" y="423770"/>
            <a:ext cx="522339" cy="407806"/>
          </a:xfrm>
          <a:prstGeom prst="rect">
            <a:avLst/>
          </a:prstGeom>
        </p:spPr>
      </p:pic>
      <p:pic>
        <p:nvPicPr>
          <p:cNvPr id="190" name="Bildobjekt 189">
            <a:extLst>
              <a:ext uri="{FF2B5EF4-FFF2-40B4-BE49-F238E27FC236}">
                <a16:creationId xmlns:a16="http://schemas.microsoft.com/office/drawing/2014/main" id="{3D832F8C-4E53-785D-D684-E21B06474031}"/>
              </a:ext>
            </a:extLst>
          </p:cNvPr>
          <p:cNvPicPr>
            <a:picLocks noChangeAspect="1"/>
          </p:cNvPicPr>
          <p:nvPr/>
        </p:nvPicPr>
        <p:blipFill>
          <a:blip r:embed="rId87"/>
          <a:stretch>
            <a:fillRect/>
          </a:stretch>
        </p:blipFill>
        <p:spPr>
          <a:xfrm>
            <a:off x="9693895" y="1347036"/>
            <a:ext cx="521631" cy="390589"/>
          </a:xfrm>
          <a:prstGeom prst="rect">
            <a:avLst/>
          </a:prstGeom>
        </p:spPr>
      </p:pic>
      <p:pic>
        <p:nvPicPr>
          <p:cNvPr id="191" name="Bildobjekt 190">
            <a:extLst>
              <a:ext uri="{FF2B5EF4-FFF2-40B4-BE49-F238E27FC236}">
                <a16:creationId xmlns:a16="http://schemas.microsoft.com/office/drawing/2014/main" id="{C1E09B55-1A3E-C7DB-AD16-EFEA8863B519}"/>
              </a:ext>
            </a:extLst>
          </p:cNvPr>
          <p:cNvPicPr>
            <a:picLocks noChangeAspect="1"/>
          </p:cNvPicPr>
          <p:nvPr/>
        </p:nvPicPr>
        <p:blipFill>
          <a:blip r:embed="rId88"/>
          <a:stretch>
            <a:fillRect/>
          </a:stretch>
        </p:blipFill>
        <p:spPr>
          <a:xfrm>
            <a:off x="10505053" y="1259017"/>
            <a:ext cx="524499" cy="475853"/>
          </a:xfrm>
          <a:prstGeom prst="rect">
            <a:avLst/>
          </a:prstGeom>
        </p:spPr>
      </p:pic>
      <p:pic>
        <p:nvPicPr>
          <p:cNvPr id="192" name="Bildobjekt 191">
            <a:extLst>
              <a:ext uri="{FF2B5EF4-FFF2-40B4-BE49-F238E27FC236}">
                <a16:creationId xmlns:a16="http://schemas.microsoft.com/office/drawing/2014/main" id="{E9B93003-50C0-E33D-B5B7-D6E24373A77D}"/>
              </a:ext>
            </a:extLst>
          </p:cNvPr>
          <p:cNvPicPr>
            <a:picLocks noChangeAspect="1"/>
          </p:cNvPicPr>
          <p:nvPr/>
        </p:nvPicPr>
        <p:blipFill>
          <a:blip r:embed="rId89"/>
          <a:stretch>
            <a:fillRect/>
          </a:stretch>
        </p:blipFill>
        <p:spPr>
          <a:xfrm>
            <a:off x="11543423" y="2116603"/>
            <a:ext cx="364726" cy="516087"/>
          </a:xfrm>
          <a:prstGeom prst="rect">
            <a:avLst/>
          </a:prstGeom>
        </p:spPr>
      </p:pic>
      <p:pic>
        <p:nvPicPr>
          <p:cNvPr id="193" name="Bildobjekt 192">
            <a:extLst>
              <a:ext uri="{FF2B5EF4-FFF2-40B4-BE49-F238E27FC236}">
                <a16:creationId xmlns:a16="http://schemas.microsoft.com/office/drawing/2014/main" id="{95249232-24CF-C22F-C068-EC0F1C3781F6}"/>
              </a:ext>
            </a:extLst>
          </p:cNvPr>
          <p:cNvPicPr>
            <a:picLocks noChangeAspect="1"/>
          </p:cNvPicPr>
          <p:nvPr/>
        </p:nvPicPr>
        <p:blipFill>
          <a:blip r:embed="rId90"/>
          <a:stretch>
            <a:fillRect/>
          </a:stretch>
        </p:blipFill>
        <p:spPr>
          <a:xfrm>
            <a:off x="10351138" y="3058207"/>
            <a:ext cx="311476" cy="509305"/>
          </a:xfrm>
          <a:prstGeom prst="rect">
            <a:avLst/>
          </a:prstGeom>
        </p:spPr>
      </p:pic>
      <p:pic>
        <p:nvPicPr>
          <p:cNvPr id="194" name="Bildobjekt 193">
            <a:extLst>
              <a:ext uri="{FF2B5EF4-FFF2-40B4-BE49-F238E27FC236}">
                <a16:creationId xmlns:a16="http://schemas.microsoft.com/office/drawing/2014/main" id="{C23F5DB1-73B7-F001-09A9-DDF02B2244B6}"/>
              </a:ext>
            </a:extLst>
          </p:cNvPr>
          <p:cNvPicPr>
            <a:picLocks noChangeAspect="1"/>
          </p:cNvPicPr>
          <p:nvPr/>
        </p:nvPicPr>
        <p:blipFill>
          <a:blip r:embed="rId91"/>
          <a:stretch>
            <a:fillRect/>
          </a:stretch>
        </p:blipFill>
        <p:spPr>
          <a:xfrm>
            <a:off x="7348151" y="3070617"/>
            <a:ext cx="576000" cy="496302"/>
          </a:xfrm>
          <a:prstGeom prst="rect">
            <a:avLst/>
          </a:prstGeom>
        </p:spPr>
      </p:pic>
      <p:pic>
        <p:nvPicPr>
          <p:cNvPr id="195" name="Bildobjekt 194">
            <a:extLst>
              <a:ext uri="{FF2B5EF4-FFF2-40B4-BE49-F238E27FC236}">
                <a16:creationId xmlns:a16="http://schemas.microsoft.com/office/drawing/2014/main" id="{BFCBDE23-2DE4-F76D-E138-D6C56B10F888}"/>
              </a:ext>
            </a:extLst>
          </p:cNvPr>
          <p:cNvPicPr>
            <a:picLocks noChangeAspect="1"/>
          </p:cNvPicPr>
          <p:nvPr/>
        </p:nvPicPr>
        <p:blipFill>
          <a:blip r:embed="rId92"/>
          <a:stretch>
            <a:fillRect/>
          </a:stretch>
        </p:blipFill>
        <p:spPr>
          <a:xfrm>
            <a:off x="6592406" y="3093771"/>
            <a:ext cx="578341" cy="473188"/>
          </a:xfrm>
          <a:prstGeom prst="rect">
            <a:avLst/>
          </a:prstGeom>
        </p:spPr>
      </p:pic>
      <p:pic>
        <p:nvPicPr>
          <p:cNvPr id="196" name="Bildobjekt 195">
            <a:extLst>
              <a:ext uri="{FF2B5EF4-FFF2-40B4-BE49-F238E27FC236}">
                <a16:creationId xmlns:a16="http://schemas.microsoft.com/office/drawing/2014/main" id="{BF149457-4F0B-2ECF-0D16-863F6165D81B}"/>
              </a:ext>
            </a:extLst>
          </p:cNvPr>
          <p:cNvPicPr>
            <a:picLocks noChangeAspect="1"/>
          </p:cNvPicPr>
          <p:nvPr/>
        </p:nvPicPr>
        <p:blipFill>
          <a:blip r:embed="rId93"/>
          <a:stretch>
            <a:fillRect/>
          </a:stretch>
        </p:blipFill>
        <p:spPr>
          <a:xfrm>
            <a:off x="8742714" y="4740278"/>
            <a:ext cx="473282" cy="513849"/>
          </a:xfrm>
          <a:prstGeom prst="rect">
            <a:avLst/>
          </a:prstGeom>
        </p:spPr>
      </p:pic>
      <p:pic>
        <p:nvPicPr>
          <p:cNvPr id="197" name="Bildobjekt 196">
            <a:extLst>
              <a:ext uri="{FF2B5EF4-FFF2-40B4-BE49-F238E27FC236}">
                <a16:creationId xmlns:a16="http://schemas.microsoft.com/office/drawing/2014/main" id="{A875CFAA-D797-B2A9-D3DE-19C5203D6500}"/>
              </a:ext>
            </a:extLst>
          </p:cNvPr>
          <p:cNvPicPr>
            <a:picLocks noChangeAspect="1"/>
          </p:cNvPicPr>
          <p:nvPr/>
        </p:nvPicPr>
        <p:blipFill>
          <a:blip r:embed="rId94"/>
          <a:stretch>
            <a:fillRect/>
          </a:stretch>
        </p:blipFill>
        <p:spPr>
          <a:xfrm>
            <a:off x="9939249" y="3869323"/>
            <a:ext cx="381465" cy="561601"/>
          </a:xfrm>
          <a:prstGeom prst="rect">
            <a:avLst/>
          </a:prstGeom>
        </p:spPr>
      </p:pic>
      <p:pic>
        <p:nvPicPr>
          <p:cNvPr id="198" name="Bildobjekt 197">
            <a:extLst>
              <a:ext uri="{FF2B5EF4-FFF2-40B4-BE49-F238E27FC236}">
                <a16:creationId xmlns:a16="http://schemas.microsoft.com/office/drawing/2014/main" id="{DECC5ED1-DAEC-AF96-F6B7-11EB22F620AA}"/>
              </a:ext>
            </a:extLst>
          </p:cNvPr>
          <p:cNvPicPr>
            <a:picLocks noChangeAspect="1"/>
          </p:cNvPicPr>
          <p:nvPr/>
        </p:nvPicPr>
        <p:blipFill>
          <a:blip r:embed="rId95"/>
          <a:stretch>
            <a:fillRect/>
          </a:stretch>
        </p:blipFill>
        <p:spPr>
          <a:xfrm>
            <a:off x="7545376" y="3894089"/>
            <a:ext cx="504681" cy="542065"/>
          </a:xfrm>
          <a:prstGeom prst="rect">
            <a:avLst/>
          </a:prstGeom>
        </p:spPr>
      </p:pic>
      <p:pic>
        <p:nvPicPr>
          <p:cNvPr id="199" name="Bildobjekt 198">
            <a:extLst>
              <a:ext uri="{FF2B5EF4-FFF2-40B4-BE49-F238E27FC236}">
                <a16:creationId xmlns:a16="http://schemas.microsoft.com/office/drawing/2014/main" id="{BB1DF99F-E06D-2CF0-A0DD-9CE43379F3AC}"/>
              </a:ext>
            </a:extLst>
          </p:cNvPr>
          <p:cNvPicPr>
            <a:picLocks noChangeAspect="1"/>
          </p:cNvPicPr>
          <p:nvPr/>
        </p:nvPicPr>
        <p:blipFill>
          <a:blip r:embed="rId96"/>
          <a:stretch>
            <a:fillRect/>
          </a:stretch>
        </p:blipFill>
        <p:spPr>
          <a:xfrm>
            <a:off x="11294830" y="4854808"/>
            <a:ext cx="620290" cy="292019"/>
          </a:xfrm>
          <a:prstGeom prst="rect">
            <a:avLst/>
          </a:prstGeom>
        </p:spPr>
      </p:pic>
      <p:pic>
        <p:nvPicPr>
          <p:cNvPr id="200" name="Bildobjekt 199">
            <a:extLst>
              <a:ext uri="{FF2B5EF4-FFF2-40B4-BE49-F238E27FC236}">
                <a16:creationId xmlns:a16="http://schemas.microsoft.com/office/drawing/2014/main" id="{0569F33C-AA7E-4FC6-9512-A9CA071B789D}"/>
              </a:ext>
            </a:extLst>
          </p:cNvPr>
          <p:cNvPicPr>
            <a:picLocks noChangeAspect="1"/>
          </p:cNvPicPr>
          <p:nvPr/>
        </p:nvPicPr>
        <p:blipFill>
          <a:blip r:embed="rId97"/>
          <a:stretch>
            <a:fillRect/>
          </a:stretch>
        </p:blipFill>
        <p:spPr>
          <a:xfrm>
            <a:off x="1040211" y="3164933"/>
            <a:ext cx="612000" cy="408000"/>
          </a:xfrm>
          <a:prstGeom prst="rect">
            <a:avLst/>
          </a:prstGeom>
        </p:spPr>
      </p:pic>
      <p:pic>
        <p:nvPicPr>
          <p:cNvPr id="205" name="Bildobjekt 204">
            <a:extLst>
              <a:ext uri="{FF2B5EF4-FFF2-40B4-BE49-F238E27FC236}">
                <a16:creationId xmlns:a16="http://schemas.microsoft.com/office/drawing/2014/main" id="{AC65DC8C-E9D9-ECC0-27CD-23904FF7A55B}"/>
              </a:ext>
            </a:extLst>
          </p:cNvPr>
          <p:cNvPicPr>
            <a:picLocks noChangeAspect="1"/>
          </p:cNvPicPr>
          <p:nvPr/>
        </p:nvPicPr>
        <p:blipFill>
          <a:blip r:embed="rId98"/>
          <a:stretch>
            <a:fillRect/>
          </a:stretch>
        </p:blipFill>
        <p:spPr>
          <a:xfrm>
            <a:off x="6789459" y="5737287"/>
            <a:ext cx="785535" cy="574715"/>
          </a:xfrm>
          <a:prstGeom prst="rect">
            <a:avLst/>
          </a:prstGeom>
        </p:spPr>
      </p:pic>
      <p:pic>
        <p:nvPicPr>
          <p:cNvPr id="210" name="Bildobjekt 209">
            <a:extLst>
              <a:ext uri="{FF2B5EF4-FFF2-40B4-BE49-F238E27FC236}">
                <a16:creationId xmlns:a16="http://schemas.microsoft.com/office/drawing/2014/main" id="{A6C558B7-A0EC-B6EB-3A81-E35D8E7F74D0}"/>
              </a:ext>
            </a:extLst>
          </p:cNvPr>
          <p:cNvPicPr>
            <a:picLocks noChangeAspect="1"/>
          </p:cNvPicPr>
          <p:nvPr/>
        </p:nvPicPr>
        <p:blipFill>
          <a:blip r:embed="rId99"/>
          <a:stretch>
            <a:fillRect/>
          </a:stretch>
        </p:blipFill>
        <p:spPr>
          <a:xfrm>
            <a:off x="4005744" y="1167866"/>
            <a:ext cx="447445" cy="611077"/>
          </a:xfrm>
          <a:prstGeom prst="rect">
            <a:avLst/>
          </a:prstGeom>
        </p:spPr>
      </p:pic>
      <p:pic>
        <p:nvPicPr>
          <p:cNvPr id="213" name="Bildobjekt 212">
            <a:extLst>
              <a:ext uri="{FF2B5EF4-FFF2-40B4-BE49-F238E27FC236}">
                <a16:creationId xmlns:a16="http://schemas.microsoft.com/office/drawing/2014/main" id="{742528EB-67E6-2E56-05F9-BE2F7BBD72BB}"/>
              </a:ext>
            </a:extLst>
          </p:cNvPr>
          <p:cNvPicPr>
            <a:picLocks noChangeAspect="1"/>
          </p:cNvPicPr>
          <p:nvPr/>
        </p:nvPicPr>
        <p:blipFill>
          <a:blip r:embed="rId100"/>
          <a:stretch>
            <a:fillRect/>
          </a:stretch>
        </p:blipFill>
        <p:spPr>
          <a:xfrm>
            <a:off x="11324020" y="1216237"/>
            <a:ext cx="635244" cy="514800"/>
          </a:xfrm>
          <a:prstGeom prst="rect">
            <a:avLst/>
          </a:prstGeom>
        </p:spPr>
      </p:pic>
      <p:pic>
        <p:nvPicPr>
          <p:cNvPr id="216" name="Bildobjekt 215">
            <a:extLst>
              <a:ext uri="{FF2B5EF4-FFF2-40B4-BE49-F238E27FC236}">
                <a16:creationId xmlns:a16="http://schemas.microsoft.com/office/drawing/2014/main" id="{4AA75693-2DD3-41E1-CD7E-803C3B33F895}"/>
              </a:ext>
            </a:extLst>
          </p:cNvPr>
          <p:cNvPicPr>
            <a:picLocks noChangeAspect="1"/>
          </p:cNvPicPr>
          <p:nvPr/>
        </p:nvPicPr>
        <p:blipFill>
          <a:blip r:embed="rId101"/>
          <a:stretch>
            <a:fillRect/>
          </a:stretch>
        </p:blipFill>
        <p:spPr>
          <a:xfrm>
            <a:off x="5983942" y="3013679"/>
            <a:ext cx="403650" cy="561600"/>
          </a:xfrm>
          <a:prstGeom prst="rect">
            <a:avLst/>
          </a:prstGeom>
        </p:spPr>
      </p:pic>
      <p:pic>
        <p:nvPicPr>
          <p:cNvPr id="223" name="Bildobjekt 222">
            <a:extLst>
              <a:ext uri="{FF2B5EF4-FFF2-40B4-BE49-F238E27FC236}">
                <a16:creationId xmlns:a16="http://schemas.microsoft.com/office/drawing/2014/main" id="{D34DFCE6-2866-CED0-D300-04B89CA4B730}"/>
              </a:ext>
            </a:extLst>
          </p:cNvPr>
          <p:cNvPicPr>
            <a:picLocks noChangeAspect="1"/>
          </p:cNvPicPr>
          <p:nvPr/>
        </p:nvPicPr>
        <p:blipFill>
          <a:blip r:embed="rId102"/>
          <a:stretch>
            <a:fillRect/>
          </a:stretch>
        </p:blipFill>
        <p:spPr>
          <a:xfrm>
            <a:off x="3766344" y="3076930"/>
            <a:ext cx="1141539" cy="498686"/>
          </a:xfrm>
          <a:prstGeom prst="rect">
            <a:avLst/>
          </a:prstGeom>
        </p:spPr>
      </p:pic>
      <p:pic>
        <p:nvPicPr>
          <p:cNvPr id="226" name="Bildobjekt 225">
            <a:extLst>
              <a:ext uri="{FF2B5EF4-FFF2-40B4-BE49-F238E27FC236}">
                <a16:creationId xmlns:a16="http://schemas.microsoft.com/office/drawing/2014/main" id="{687258C1-5F34-B9DD-41E5-A20E43043EFE}"/>
              </a:ext>
            </a:extLst>
          </p:cNvPr>
          <p:cNvPicPr>
            <a:picLocks noChangeAspect="1"/>
          </p:cNvPicPr>
          <p:nvPr/>
        </p:nvPicPr>
        <p:blipFill>
          <a:blip r:embed="rId103"/>
          <a:stretch>
            <a:fillRect/>
          </a:stretch>
        </p:blipFill>
        <p:spPr>
          <a:xfrm>
            <a:off x="10410519" y="4741123"/>
            <a:ext cx="576002" cy="515370"/>
          </a:xfrm>
          <a:prstGeom prst="rect">
            <a:avLst/>
          </a:prstGeom>
        </p:spPr>
      </p:pic>
      <p:pic>
        <p:nvPicPr>
          <p:cNvPr id="229" name="Bildobjekt 228">
            <a:extLst>
              <a:ext uri="{FF2B5EF4-FFF2-40B4-BE49-F238E27FC236}">
                <a16:creationId xmlns:a16="http://schemas.microsoft.com/office/drawing/2014/main" id="{1236F468-714E-238F-DA45-62E641DD6004}"/>
              </a:ext>
            </a:extLst>
          </p:cNvPr>
          <p:cNvPicPr>
            <a:picLocks noChangeAspect="1"/>
          </p:cNvPicPr>
          <p:nvPr/>
        </p:nvPicPr>
        <p:blipFill>
          <a:blip r:embed="rId104"/>
          <a:stretch>
            <a:fillRect/>
          </a:stretch>
        </p:blipFill>
        <p:spPr>
          <a:xfrm>
            <a:off x="202507" y="336131"/>
            <a:ext cx="516475" cy="515678"/>
          </a:xfrm>
          <a:prstGeom prst="rect">
            <a:avLst/>
          </a:prstGeom>
        </p:spPr>
      </p:pic>
      <p:pic>
        <p:nvPicPr>
          <p:cNvPr id="234" name="Bildobjekt 233">
            <a:extLst>
              <a:ext uri="{FF2B5EF4-FFF2-40B4-BE49-F238E27FC236}">
                <a16:creationId xmlns:a16="http://schemas.microsoft.com/office/drawing/2014/main" id="{3ED88D32-05B4-437F-9BE2-BE9EE72A9124}"/>
              </a:ext>
            </a:extLst>
          </p:cNvPr>
          <p:cNvPicPr>
            <a:picLocks noChangeAspect="1"/>
          </p:cNvPicPr>
          <p:nvPr/>
        </p:nvPicPr>
        <p:blipFill>
          <a:blip r:embed="rId105"/>
          <a:stretch>
            <a:fillRect/>
          </a:stretch>
        </p:blipFill>
        <p:spPr>
          <a:xfrm>
            <a:off x="4241284" y="4110873"/>
            <a:ext cx="576000" cy="278536"/>
          </a:xfrm>
          <a:prstGeom prst="rect">
            <a:avLst/>
          </a:prstGeom>
        </p:spPr>
      </p:pic>
      <p:pic>
        <p:nvPicPr>
          <p:cNvPr id="235" name="Bildobjekt 234">
            <a:extLst>
              <a:ext uri="{FF2B5EF4-FFF2-40B4-BE49-F238E27FC236}">
                <a16:creationId xmlns:a16="http://schemas.microsoft.com/office/drawing/2014/main" id="{6E5DE651-A2BC-109F-5B13-B3A98C80FFA7}"/>
              </a:ext>
            </a:extLst>
          </p:cNvPr>
          <p:cNvPicPr>
            <a:picLocks noChangeAspect="1"/>
          </p:cNvPicPr>
          <p:nvPr/>
        </p:nvPicPr>
        <p:blipFill>
          <a:blip r:embed="rId106"/>
          <a:stretch>
            <a:fillRect/>
          </a:stretch>
        </p:blipFill>
        <p:spPr>
          <a:xfrm>
            <a:off x="5097949" y="3976860"/>
            <a:ext cx="576700" cy="426333"/>
          </a:xfrm>
          <a:prstGeom prst="rect">
            <a:avLst/>
          </a:prstGeom>
        </p:spPr>
      </p:pic>
    </p:spTree>
    <p:extLst>
      <p:ext uri="{BB962C8B-B14F-4D97-AF65-F5344CB8AC3E}">
        <p14:creationId xmlns:p14="http://schemas.microsoft.com/office/powerpoint/2010/main" val="13057988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bg>
      <p:bgPr>
        <a:solidFill>
          <a:schemeClr val="tx2"/>
        </a:solidFill>
        <a:effectLst/>
      </p:bgPr>
    </p:bg>
    <p:spTree>
      <p:nvGrpSpPr>
        <p:cNvPr id="1" name="">
          <a:extLst>
            <a:ext uri="{FF2B5EF4-FFF2-40B4-BE49-F238E27FC236}">
              <a16:creationId xmlns:a16="http://schemas.microsoft.com/office/drawing/2014/main" id="{8D20589B-D220-846A-0386-0D069EF6AAA1}"/>
            </a:ext>
          </a:extLst>
        </p:cNvPr>
        <p:cNvGrpSpPr/>
        <p:nvPr/>
      </p:nvGrpSpPr>
      <p:grpSpPr>
        <a:xfrm>
          <a:off x="0" y="0"/>
          <a:ext cx="0" cy="0"/>
          <a:chOff x="0" y="0"/>
          <a:chExt cx="0" cy="0"/>
        </a:xfrm>
      </p:grpSpPr>
      <p:pic>
        <p:nvPicPr>
          <p:cNvPr id="64" name="Bildobjekt 6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5614" y="333787"/>
            <a:ext cx="514800" cy="514800"/>
          </a:xfrm>
          <a:prstGeom prst="rect">
            <a:avLst/>
          </a:prstGeom>
        </p:spPr>
      </p:pic>
      <p:pic>
        <p:nvPicPr>
          <p:cNvPr id="65" name="Bildobjekt 6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04475" y="347573"/>
            <a:ext cx="501687" cy="569741"/>
          </a:xfrm>
          <a:prstGeom prst="rect">
            <a:avLst/>
          </a:prstGeom>
        </p:spPr>
      </p:pic>
      <p:pic>
        <p:nvPicPr>
          <p:cNvPr id="66" name="Bildobjekt 6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225981" y="333787"/>
            <a:ext cx="501687" cy="569741"/>
          </a:xfrm>
          <a:prstGeom prst="rect">
            <a:avLst/>
          </a:prstGeom>
        </p:spPr>
      </p:pic>
      <p:pic>
        <p:nvPicPr>
          <p:cNvPr id="67" name="Bildobjekt 6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79925" y="333787"/>
            <a:ext cx="501687" cy="569741"/>
          </a:xfrm>
          <a:prstGeom prst="rect">
            <a:avLst/>
          </a:prstGeom>
        </p:spPr>
      </p:pic>
      <p:pic>
        <p:nvPicPr>
          <p:cNvPr id="69" name="Bildobjekt 6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37914" y="350079"/>
            <a:ext cx="502457" cy="569743"/>
          </a:xfrm>
          <a:prstGeom prst="rect">
            <a:avLst/>
          </a:prstGeom>
        </p:spPr>
      </p:pic>
      <p:pic>
        <p:nvPicPr>
          <p:cNvPr id="70" name="Bildobjekt 6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48146" y="402899"/>
            <a:ext cx="561776" cy="467999"/>
          </a:xfrm>
          <a:prstGeom prst="rect">
            <a:avLst/>
          </a:prstGeom>
        </p:spPr>
      </p:pic>
      <p:pic>
        <p:nvPicPr>
          <p:cNvPr id="71" name="Bildobjekt 7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943483" y="380109"/>
            <a:ext cx="559317" cy="467266"/>
          </a:xfrm>
          <a:prstGeom prst="rect">
            <a:avLst/>
          </a:prstGeom>
        </p:spPr>
      </p:pic>
      <p:pic>
        <p:nvPicPr>
          <p:cNvPr id="83" name="Bildobjekt 8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457252" y="373761"/>
            <a:ext cx="604800" cy="496009"/>
          </a:xfrm>
          <a:prstGeom prst="rect">
            <a:avLst/>
          </a:prstGeom>
        </p:spPr>
      </p:pic>
      <p:pic>
        <p:nvPicPr>
          <p:cNvPr id="86" name="Bildobjekt 8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624893" y="419539"/>
            <a:ext cx="514800" cy="407805"/>
          </a:xfrm>
          <a:prstGeom prst="rect">
            <a:avLst/>
          </a:prstGeom>
        </p:spPr>
      </p:pic>
      <p:pic>
        <p:nvPicPr>
          <p:cNvPr id="89" name="Bildobjekt 8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719706" y="326218"/>
            <a:ext cx="579491" cy="514800"/>
          </a:xfrm>
          <a:prstGeom prst="rect">
            <a:avLst/>
          </a:prstGeom>
        </p:spPr>
      </p:pic>
      <p:pic>
        <p:nvPicPr>
          <p:cNvPr id="90" name="Bildobjekt 8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40348" y="1217712"/>
            <a:ext cx="513977" cy="514800"/>
          </a:xfrm>
          <a:prstGeom prst="rect">
            <a:avLst/>
          </a:prstGeom>
        </p:spPr>
      </p:pic>
      <p:pic>
        <p:nvPicPr>
          <p:cNvPr id="99" name="Bildobjekt 9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782197" y="4735134"/>
            <a:ext cx="392598" cy="514797"/>
          </a:xfrm>
          <a:prstGeom prst="rect">
            <a:avLst/>
          </a:prstGeom>
        </p:spPr>
      </p:pic>
      <p:pic>
        <p:nvPicPr>
          <p:cNvPr id="106" name="Bildobjekt 105"/>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3107737" y="4735133"/>
            <a:ext cx="367949" cy="514800"/>
          </a:xfrm>
          <a:prstGeom prst="rect">
            <a:avLst/>
          </a:prstGeom>
        </p:spPr>
      </p:pic>
      <p:pic>
        <p:nvPicPr>
          <p:cNvPr id="117" name="Bildobjekt 116"/>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2456729" y="4735133"/>
            <a:ext cx="337708" cy="514800"/>
          </a:xfrm>
          <a:prstGeom prst="rect">
            <a:avLst/>
          </a:prstGeom>
        </p:spPr>
      </p:pic>
      <p:pic>
        <p:nvPicPr>
          <p:cNvPr id="118" name="Bildobjekt 117"/>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1095612" y="4735133"/>
            <a:ext cx="417075" cy="514799"/>
          </a:xfrm>
          <a:prstGeom prst="rect">
            <a:avLst/>
          </a:prstGeom>
        </p:spPr>
      </p:pic>
      <p:pic>
        <p:nvPicPr>
          <p:cNvPr id="119" name="Bildobjekt 118"/>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1822599" y="4735133"/>
            <a:ext cx="324224" cy="514800"/>
          </a:xfrm>
          <a:prstGeom prst="rect">
            <a:avLst/>
          </a:prstGeom>
        </p:spPr>
      </p:pic>
      <p:pic>
        <p:nvPicPr>
          <p:cNvPr id="125" name="Bildobjekt 124"/>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7015667" y="4825195"/>
            <a:ext cx="514798" cy="347227"/>
          </a:xfrm>
          <a:prstGeom prst="rect">
            <a:avLst/>
          </a:prstGeom>
        </p:spPr>
      </p:pic>
      <p:pic>
        <p:nvPicPr>
          <p:cNvPr id="126" name="Bildobjekt 125"/>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5317211" y="4714065"/>
            <a:ext cx="602898" cy="575999"/>
          </a:xfrm>
          <a:prstGeom prst="rect">
            <a:avLst/>
          </a:prstGeom>
        </p:spPr>
      </p:pic>
      <p:pic>
        <p:nvPicPr>
          <p:cNvPr id="144" name="Bildobjekt 143"/>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6230118" y="4696409"/>
            <a:ext cx="473281" cy="604799"/>
          </a:xfrm>
          <a:prstGeom prst="rect">
            <a:avLst/>
          </a:prstGeom>
        </p:spPr>
      </p:pic>
      <p:pic>
        <p:nvPicPr>
          <p:cNvPr id="146" name="Bildobjekt 145"/>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7847656" y="4830687"/>
            <a:ext cx="590398" cy="336087"/>
          </a:xfrm>
          <a:prstGeom prst="rect">
            <a:avLst/>
          </a:prstGeom>
        </p:spPr>
      </p:pic>
      <p:pic>
        <p:nvPicPr>
          <p:cNvPr id="152" name="Bildobjekt 151"/>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7494060" y="2146540"/>
            <a:ext cx="514800" cy="486150"/>
          </a:xfrm>
          <a:prstGeom prst="rect">
            <a:avLst/>
          </a:prstGeom>
        </p:spPr>
      </p:pic>
      <p:pic>
        <p:nvPicPr>
          <p:cNvPr id="153" name="Bildobjekt 152"/>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6684310" y="2255328"/>
            <a:ext cx="514800" cy="372202"/>
          </a:xfrm>
          <a:prstGeom prst="rect">
            <a:avLst/>
          </a:prstGeom>
        </p:spPr>
      </p:pic>
      <p:pic>
        <p:nvPicPr>
          <p:cNvPr id="154" name="Bildobjekt 153"/>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5238524" y="2077171"/>
            <a:ext cx="444105" cy="514799"/>
          </a:xfrm>
          <a:prstGeom prst="rect">
            <a:avLst/>
          </a:prstGeom>
        </p:spPr>
      </p:pic>
      <p:pic>
        <p:nvPicPr>
          <p:cNvPr id="155" name="Bildobjekt 154"/>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4637611" y="2098446"/>
            <a:ext cx="307910" cy="514800"/>
          </a:xfrm>
          <a:prstGeom prst="rect">
            <a:avLst/>
          </a:prstGeom>
        </p:spPr>
      </p:pic>
      <p:pic>
        <p:nvPicPr>
          <p:cNvPr id="156" name="Bildobjekt 155"/>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975562" y="2261953"/>
            <a:ext cx="416008" cy="330018"/>
          </a:xfrm>
          <a:prstGeom prst="rect">
            <a:avLst/>
          </a:prstGeom>
        </p:spPr>
      </p:pic>
      <p:pic>
        <p:nvPicPr>
          <p:cNvPr id="166" name="Bildobjekt 165"/>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882594" y="3055554"/>
            <a:ext cx="458561" cy="514799"/>
          </a:xfrm>
          <a:prstGeom prst="rect">
            <a:avLst/>
          </a:prstGeom>
        </p:spPr>
      </p:pic>
      <p:pic>
        <p:nvPicPr>
          <p:cNvPr id="167" name="Bildobjekt 166"/>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246797" y="3056172"/>
            <a:ext cx="601053" cy="514800"/>
          </a:xfrm>
          <a:prstGeom prst="rect">
            <a:avLst/>
          </a:prstGeom>
        </p:spPr>
      </p:pic>
      <p:pic>
        <p:nvPicPr>
          <p:cNvPr id="168" name="Bildobjekt 167"/>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5176446" y="3109517"/>
            <a:ext cx="576547" cy="467999"/>
          </a:xfrm>
          <a:prstGeom prst="rect">
            <a:avLst/>
          </a:prstGeom>
        </p:spPr>
      </p:pic>
      <p:pic>
        <p:nvPicPr>
          <p:cNvPr id="169" name="Bildobjekt 168"/>
          <p:cNvPicPr>
            <a:picLocks noChangeAspect="1"/>
          </p:cNvPicPr>
          <p:nvPr/>
        </p:nvPicPr>
        <p:blipFill>
          <a:blip r:embed="rId30" cstate="print">
            <a:extLst>
              <a:ext uri="{28A0092B-C50C-407E-A947-70E740481C1C}">
                <a14:useLocalDpi xmlns:a14="http://schemas.microsoft.com/office/drawing/2010/main" val="0"/>
              </a:ext>
            </a:extLst>
          </a:blip>
          <a:stretch>
            <a:fillRect/>
          </a:stretch>
        </p:blipFill>
        <p:spPr>
          <a:xfrm>
            <a:off x="9561809" y="3214815"/>
            <a:ext cx="588661" cy="360000"/>
          </a:xfrm>
          <a:prstGeom prst="rect">
            <a:avLst/>
          </a:prstGeom>
        </p:spPr>
      </p:pic>
      <p:pic>
        <p:nvPicPr>
          <p:cNvPr id="170" name="Bildobjekt 169"/>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8156189" y="3057251"/>
            <a:ext cx="513951" cy="513102"/>
          </a:xfrm>
          <a:prstGeom prst="rect">
            <a:avLst/>
          </a:prstGeom>
        </p:spPr>
      </p:pic>
      <p:pic>
        <p:nvPicPr>
          <p:cNvPr id="171" name="Bildobjekt 170"/>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8817129" y="3153880"/>
            <a:ext cx="633600" cy="419135"/>
          </a:xfrm>
          <a:prstGeom prst="rect">
            <a:avLst/>
          </a:prstGeom>
        </p:spPr>
      </p:pic>
      <p:pic>
        <p:nvPicPr>
          <p:cNvPr id="172" name="Bildobjekt 171"/>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10878339" y="3055524"/>
            <a:ext cx="326700" cy="514800"/>
          </a:xfrm>
          <a:prstGeom prst="rect">
            <a:avLst/>
          </a:prstGeom>
        </p:spPr>
      </p:pic>
      <p:pic>
        <p:nvPicPr>
          <p:cNvPr id="173" name="Bildobjekt 172"/>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11387367" y="2981518"/>
            <a:ext cx="524978" cy="586799"/>
          </a:xfrm>
          <a:prstGeom prst="rect">
            <a:avLst/>
          </a:prstGeom>
        </p:spPr>
      </p:pic>
      <p:pic>
        <p:nvPicPr>
          <p:cNvPr id="176" name="Bildobjekt 175"/>
          <p:cNvPicPr>
            <a:picLocks noChangeAspect="1"/>
          </p:cNvPicPr>
          <p:nvPr/>
        </p:nvPicPr>
        <p:blipFill>
          <a:blip r:embed="rId35" cstate="print">
            <a:extLst>
              <a:ext uri="{28A0092B-C50C-407E-A947-70E740481C1C}">
                <a14:useLocalDpi xmlns:a14="http://schemas.microsoft.com/office/drawing/2010/main" val="0"/>
              </a:ext>
            </a:extLst>
          </a:blip>
          <a:stretch>
            <a:fillRect/>
          </a:stretch>
        </p:blipFill>
        <p:spPr>
          <a:xfrm>
            <a:off x="8330680" y="3939305"/>
            <a:ext cx="514799" cy="489845"/>
          </a:xfrm>
          <a:prstGeom prst="rect">
            <a:avLst/>
          </a:prstGeom>
        </p:spPr>
      </p:pic>
      <p:pic>
        <p:nvPicPr>
          <p:cNvPr id="177" name="Bildobjekt 176"/>
          <p:cNvPicPr>
            <a:picLocks noChangeAspect="1"/>
          </p:cNvPicPr>
          <p:nvPr/>
        </p:nvPicPr>
        <p:blipFill>
          <a:blip r:embed="rId36" cstate="print">
            <a:extLst>
              <a:ext uri="{28A0092B-C50C-407E-A947-70E740481C1C}">
                <a14:useLocalDpi xmlns:a14="http://schemas.microsoft.com/office/drawing/2010/main" val="0"/>
              </a:ext>
            </a:extLst>
          </a:blip>
          <a:stretch>
            <a:fillRect/>
          </a:stretch>
        </p:blipFill>
        <p:spPr>
          <a:xfrm>
            <a:off x="9120905" y="3921781"/>
            <a:ext cx="536081" cy="514799"/>
          </a:xfrm>
          <a:prstGeom prst="rect">
            <a:avLst/>
          </a:prstGeom>
        </p:spPr>
      </p:pic>
      <p:pic>
        <p:nvPicPr>
          <p:cNvPr id="183" name="Bildobjekt 182"/>
          <p:cNvPicPr>
            <a:picLocks noChangeAspect="1"/>
          </p:cNvPicPr>
          <p:nvPr/>
        </p:nvPicPr>
        <p:blipFill>
          <a:blip r:embed="rId37" cstate="print">
            <a:extLst>
              <a:ext uri="{28A0092B-C50C-407E-A947-70E740481C1C}">
                <a14:useLocalDpi xmlns:a14="http://schemas.microsoft.com/office/drawing/2010/main" val="0"/>
              </a:ext>
            </a:extLst>
          </a:blip>
          <a:stretch>
            <a:fillRect/>
          </a:stretch>
        </p:blipFill>
        <p:spPr>
          <a:xfrm>
            <a:off x="6745633" y="3977508"/>
            <a:ext cx="514800" cy="419759"/>
          </a:xfrm>
          <a:prstGeom prst="rect">
            <a:avLst/>
          </a:prstGeom>
        </p:spPr>
      </p:pic>
      <p:pic>
        <p:nvPicPr>
          <p:cNvPr id="184" name="Bildobjekt 183"/>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5954529" y="3915691"/>
            <a:ext cx="514799" cy="492295"/>
          </a:xfrm>
          <a:prstGeom prst="rect">
            <a:avLst/>
          </a:prstGeom>
        </p:spPr>
      </p:pic>
      <p:pic>
        <p:nvPicPr>
          <p:cNvPr id="185" name="Bildobjekt 184"/>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9524740" y="4741409"/>
            <a:ext cx="575847" cy="514799"/>
          </a:xfrm>
          <a:prstGeom prst="rect">
            <a:avLst/>
          </a:prstGeom>
        </p:spPr>
      </p:pic>
      <p:pic>
        <p:nvPicPr>
          <p:cNvPr id="186" name="Bildobjekt 185"/>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10603331" y="3890479"/>
            <a:ext cx="394625" cy="514800"/>
          </a:xfrm>
          <a:prstGeom prst="rect">
            <a:avLst/>
          </a:prstGeom>
        </p:spPr>
      </p:pic>
      <p:pic>
        <p:nvPicPr>
          <p:cNvPr id="187" name="Bildobjekt 186"/>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11282351" y="3983012"/>
            <a:ext cx="604798" cy="424132"/>
          </a:xfrm>
          <a:prstGeom prst="rect">
            <a:avLst/>
          </a:prstGeom>
        </p:spPr>
      </p:pic>
      <p:pic>
        <p:nvPicPr>
          <p:cNvPr id="192" name="Bildobjekt 191"/>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2043852" y="2196965"/>
            <a:ext cx="575999" cy="427207"/>
          </a:xfrm>
          <a:prstGeom prst="rect">
            <a:avLst/>
          </a:prstGeom>
        </p:spPr>
      </p:pic>
      <p:pic>
        <p:nvPicPr>
          <p:cNvPr id="193" name="Bildobjekt 192"/>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2907492" y="2198989"/>
            <a:ext cx="576000" cy="427207"/>
          </a:xfrm>
          <a:prstGeom prst="rect">
            <a:avLst/>
          </a:prstGeom>
        </p:spPr>
      </p:pic>
      <p:pic>
        <p:nvPicPr>
          <p:cNvPr id="194" name="Bildobjekt 193"/>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307184" y="2157339"/>
            <a:ext cx="576547" cy="467109"/>
          </a:xfrm>
          <a:prstGeom prst="rect">
            <a:avLst/>
          </a:prstGeom>
        </p:spPr>
      </p:pic>
      <p:pic>
        <p:nvPicPr>
          <p:cNvPr id="195" name="Bildobjekt 194"/>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1177802" y="2157271"/>
            <a:ext cx="577437" cy="467830"/>
          </a:xfrm>
          <a:prstGeom prst="rect">
            <a:avLst/>
          </a:prstGeom>
        </p:spPr>
      </p:pic>
      <p:pic>
        <p:nvPicPr>
          <p:cNvPr id="200" name="Bildobjekt 199"/>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8879364" y="1393014"/>
            <a:ext cx="514799" cy="339498"/>
          </a:xfrm>
          <a:prstGeom prst="rect">
            <a:avLst/>
          </a:prstGeom>
        </p:spPr>
      </p:pic>
      <p:pic>
        <p:nvPicPr>
          <p:cNvPr id="201" name="Bildobjekt 200"/>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8055123" y="1217714"/>
            <a:ext cx="524512" cy="514798"/>
          </a:xfrm>
          <a:prstGeom prst="rect">
            <a:avLst/>
          </a:prstGeom>
        </p:spPr>
      </p:pic>
      <p:pic>
        <p:nvPicPr>
          <p:cNvPr id="202" name="Bildobjekt 201"/>
          <p:cNvPicPr>
            <a:picLocks noChangeAspect="1"/>
          </p:cNvPicPr>
          <p:nvPr/>
        </p:nvPicPr>
        <p:blipFill>
          <a:blip r:embed="rId48" cstate="print">
            <a:extLst>
              <a:ext uri="{28A0092B-C50C-407E-A947-70E740481C1C}">
                <a14:useLocalDpi xmlns:a14="http://schemas.microsoft.com/office/drawing/2010/main" val="0"/>
              </a:ext>
            </a:extLst>
          </a:blip>
          <a:stretch>
            <a:fillRect/>
          </a:stretch>
        </p:blipFill>
        <p:spPr>
          <a:xfrm>
            <a:off x="7230896" y="1214197"/>
            <a:ext cx="524497" cy="514800"/>
          </a:xfrm>
          <a:prstGeom prst="rect">
            <a:avLst/>
          </a:prstGeom>
        </p:spPr>
      </p:pic>
      <p:pic>
        <p:nvPicPr>
          <p:cNvPr id="203" name="Bildobjekt 202"/>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a:xfrm>
            <a:off x="9937683" y="2280805"/>
            <a:ext cx="514799" cy="339498"/>
          </a:xfrm>
          <a:prstGeom prst="rect">
            <a:avLst/>
          </a:prstGeom>
        </p:spPr>
      </p:pic>
      <p:pic>
        <p:nvPicPr>
          <p:cNvPr id="206" name="Bildobjekt 205"/>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265804" y="3891160"/>
            <a:ext cx="540000" cy="540000"/>
          </a:xfrm>
          <a:prstGeom prst="rect">
            <a:avLst/>
          </a:prstGeom>
        </p:spPr>
      </p:pic>
      <p:pic>
        <p:nvPicPr>
          <p:cNvPr id="207" name="Bildobjekt 206"/>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1088066" y="4018189"/>
            <a:ext cx="525599" cy="394401"/>
          </a:xfrm>
          <a:prstGeom prst="rect">
            <a:avLst/>
          </a:prstGeom>
        </p:spPr>
      </p:pic>
      <p:pic>
        <p:nvPicPr>
          <p:cNvPr id="213" name="Bildobjekt 212"/>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a:xfrm>
            <a:off x="11410159" y="5742259"/>
            <a:ext cx="456158" cy="569744"/>
          </a:xfrm>
          <a:prstGeom prst="rect">
            <a:avLst/>
          </a:prstGeom>
        </p:spPr>
      </p:pic>
      <p:pic>
        <p:nvPicPr>
          <p:cNvPr id="214" name="Bildobjekt 213"/>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8836596" y="5747772"/>
            <a:ext cx="443523" cy="569744"/>
          </a:xfrm>
          <a:prstGeom prst="rect">
            <a:avLst/>
          </a:prstGeom>
        </p:spPr>
      </p:pic>
      <p:pic>
        <p:nvPicPr>
          <p:cNvPr id="215" name="Bildobjekt 214"/>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7981931" y="5742259"/>
            <a:ext cx="456158" cy="569744"/>
          </a:xfrm>
          <a:prstGeom prst="rect">
            <a:avLst/>
          </a:prstGeom>
        </p:spPr>
      </p:pic>
      <p:pic>
        <p:nvPicPr>
          <p:cNvPr id="216" name="Bildobjekt 215"/>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9690461" y="5740450"/>
            <a:ext cx="456158" cy="569744"/>
          </a:xfrm>
          <a:prstGeom prst="rect">
            <a:avLst/>
          </a:prstGeom>
        </p:spPr>
      </p:pic>
      <p:pic>
        <p:nvPicPr>
          <p:cNvPr id="217" name="Bildobjekt 216"/>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10537818" y="5749849"/>
            <a:ext cx="456158" cy="569744"/>
          </a:xfrm>
          <a:prstGeom prst="rect">
            <a:avLst/>
          </a:prstGeom>
        </p:spPr>
      </p:pic>
      <p:pic>
        <p:nvPicPr>
          <p:cNvPr id="220" name="Bildobjekt 219"/>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3162156" y="5469692"/>
            <a:ext cx="457200" cy="1165463"/>
          </a:xfrm>
          <a:prstGeom prst="rect">
            <a:avLst/>
          </a:prstGeom>
        </p:spPr>
      </p:pic>
      <p:pic>
        <p:nvPicPr>
          <p:cNvPr id="221" name="Bildobjekt 220"/>
          <p:cNvPicPr>
            <a:picLocks noChangeAspect="1"/>
          </p:cNvPicPr>
          <p:nvPr/>
        </p:nvPicPr>
        <p:blipFill>
          <a:blip r:embed="rId58" cstate="print">
            <a:extLst>
              <a:ext uri="{28A0092B-C50C-407E-A947-70E740481C1C}">
                <a14:useLocalDpi xmlns:a14="http://schemas.microsoft.com/office/drawing/2010/main" val="0"/>
              </a:ext>
            </a:extLst>
          </a:blip>
          <a:stretch>
            <a:fillRect/>
          </a:stretch>
        </p:blipFill>
        <p:spPr>
          <a:xfrm>
            <a:off x="3914580" y="5466809"/>
            <a:ext cx="538610" cy="1166399"/>
          </a:xfrm>
          <a:prstGeom prst="rect">
            <a:avLst/>
          </a:prstGeom>
        </p:spPr>
      </p:pic>
      <p:pic>
        <p:nvPicPr>
          <p:cNvPr id="224" name="Bildobjekt 223"/>
          <p:cNvPicPr>
            <a:picLocks noChangeAspect="1"/>
          </p:cNvPicPr>
          <p:nvPr/>
        </p:nvPicPr>
        <p:blipFill>
          <a:blip r:embed="rId59" cstate="print">
            <a:extLst>
              <a:ext uri="{28A0092B-C50C-407E-A947-70E740481C1C}">
                <a14:useLocalDpi xmlns:a14="http://schemas.microsoft.com/office/drawing/2010/main" val="0"/>
              </a:ext>
            </a:extLst>
          </a:blip>
          <a:stretch>
            <a:fillRect/>
          </a:stretch>
        </p:blipFill>
        <p:spPr>
          <a:xfrm>
            <a:off x="3302365" y="1171522"/>
            <a:ext cx="403649" cy="560380"/>
          </a:xfrm>
          <a:prstGeom prst="rect">
            <a:avLst/>
          </a:prstGeom>
        </p:spPr>
      </p:pic>
      <p:pic>
        <p:nvPicPr>
          <p:cNvPr id="225" name="Bildobjekt 224"/>
          <p:cNvPicPr>
            <a:picLocks noChangeAspect="1"/>
          </p:cNvPicPr>
          <p:nvPr/>
        </p:nvPicPr>
        <p:blipFill>
          <a:blip r:embed="rId60" cstate="print">
            <a:extLst>
              <a:ext uri="{28A0092B-C50C-407E-A947-70E740481C1C}">
                <a14:useLocalDpi xmlns:a14="http://schemas.microsoft.com/office/drawing/2010/main" val="0"/>
              </a:ext>
            </a:extLst>
          </a:blip>
          <a:stretch>
            <a:fillRect/>
          </a:stretch>
        </p:blipFill>
        <p:spPr>
          <a:xfrm>
            <a:off x="2445841" y="1170930"/>
            <a:ext cx="551667" cy="561582"/>
          </a:xfrm>
          <a:prstGeom prst="rect">
            <a:avLst/>
          </a:prstGeom>
        </p:spPr>
      </p:pic>
      <p:pic>
        <p:nvPicPr>
          <p:cNvPr id="227" name="Bildobjekt 226"/>
          <p:cNvPicPr>
            <a:picLocks noChangeAspect="1"/>
          </p:cNvPicPr>
          <p:nvPr/>
        </p:nvPicPr>
        <p:blipFill>
          <a:blip r:embed="rId61" cstate="print">
            <a:extLst>
              <a:ext uri="{28A0092B-C50C-407E-A947-70E740481C1C}">
                <a14:useLocalDpi xmlns:a14="http://schemas.microsoft.com/office/drawing/2010/main" val="0"/>
              </a:ext>
            </a:extLst>
          </a:blip>
          <a:stretch>
            <a:fillRect/>
          </a:stretch>
        </p:blipFill>
        <p:spPr>
          <a:xfrm>
            <a:off x="6403166" y="1216991"/>
            <a:ext cx="529940" cy="514798"/>
          </a:xfrm>
          <a:prstGeom prst="rect">
            <a:avLst/>
          </a:prstGeom>
        </p:spPr>
      </p:pic>
      <p:pic>
        <p:nvPicPr>
          <p:cNvPr id="231" name="Bildobjekt 230"/>
          <p:cNvPicPr>
            <a:picLocks noChangeAspect="1"/>
          </p:cNvPicPr>
          <p:nvPr/>
        </p:nvPicPr>
        <p:blipFill>
          <a:blip r:embed="rId62" cstate="print">
            <a:extLst>
              <a:ext uri="{28A0092B-C50C-407E-A947-70E740481C1C}">
                <a14:useLocalDpi xmlns:a14="http://schemas.microsoft.com/office/drawing/2010/main" val="0"/>
              </a:ext>
            </a:extLst>
          </a:blip>
          <a:stretch>
            <a:fillRect/>
          </a:stretch>
        </p:blipFill>
        <p:spPr>
          <a:xfrm>
            <a:off x="958262" y="5525659"/>
            <a:ext cx="769092" cy="1135326"/>
          </a:xfrm>
          <a:prstGeom prst="rect">
            <a:avLst/>
          </a:prstGeom>
        </p:spPr>
      </p:pic>
      <p:pic>
        <p:nvPicPr>
          <p:cNvPr id="232" name="Bildobjekt 231"/>
          <p:cNvPicPr>
            <a:picLocks noChangeAspect="1"/>
          </p:cNvPicPr>
          <p:nvPr/>
        </p:nvPicPr>
        <p:blipFill>
          <a:blip r:embed="rId63" cstate="print">
            <a:extLst>
              <a:ext uri="{28A0092B-C50C-407E-A947-70E740481C1C}">
                <a14:useLocalDpi xmlns:a14="http://schemas.microsoft.com/office/drawing/2010/main" val="0"/>
              </a:ext>
            </a:extLst>
          </a:blip>
          <a:stretch>
            <a:fillRect/>
          </a:stretch>
        </p:blipFill>
        <p:spPr>
          <a:xfrm>
            <a:off x="1996195" y="5525991"/>
            <a:ext cx="768867" cy="1134994"/>
          </a:xfrm>
          <a:prstGeom prst="rect">
            <a:avLst/>
          </a:prstGeom>
        </p:spPr>
      </p:pic>
      <p:pic>
        <p:nvPicPr>
          <p:cNvPr id="233" name="Bildobjekt 232"/>
          <p:cNvPicPr>
            <a:picLocks noChangeAspect="1"/>
          </p:cNvPicPr>
          <p:nvPr/>
        </p:nvPicPr>
        <p:blipFill>
          <a:blip r:embed="rId64" cstate="print">
            <a:extLst>
              <a:ext uri="{28A0092B-C50C-407E-A947-70E740481C1C}">
                <a14:useLocalDpi xmlns:a14="http://schemas.microsoft.com/office/drawing/2010/main" val="0"/>
              </a:ext>
            </a:extLst>
          </a:blip>
          <a:stretch>
            <a:fillRect/>
          </a:stretch>
        </p:blipFill>
        <p:spPr>
          <a:xfrm>
            <a:off x="204132" y="5494586"/>
            <a:ext cx="508476" cy="1166399"/>
          </a:xfrm>
          <a:prstGeom prst="rect">
            <a:avLst/>
          </a:prstGeom>
        </p:spPr>
      </p:pic>
      <p:pic>
        <p:nvPicPr>
          <p:cNvPr id="236" name="Bildobjekt 235">
            <a:extLst>
              <a:ext uri="{FF2B5EF4-FFF2-40B4-BE49-F238E27FC236}">
                <a16:creationId xmlns:a16="http://schemas.microsoft.com/office/drawing/2014/main" id="{92F1B6BF-31B2-472F-17A8-C7894B0AA829}"/>
              </a:ext>
            </a:extLst>
          </p:cNvPr>
          <p:cNvPicPr>
            <a:picLocks noChangeAspect="1"/>
          </p:cNvPicPr>
          <p:nvPr/>
        </p:nvPicPr>
        <p:blipFill>
          <a:blip r:embed="rId65"/>
          <a:stretch>
            <a:fillRect/>
          </a:stretch>
        </p:blipFill>
        <p:spPr>
          <a:xfrm>
            <a:off x="4484694" y="4742265"/>
            <a:ext cx="525079" cy="513943"/>
          </a:xfrm>
          <a:prstGeom prst="rect">
            <a:avLst/>
          </a:prstGeom>
        </p:spPr>
      </p:pic>
      <p:pic>
        <p:nvPicPr>
          <p:cNvPr id="239" name="Bildobjekt 238">
            <a:extLst>
              <a:ext uri="{FF2B5EF4-FFF2-40B4-BE49-F238E27FC236}">
                <a16:creationId xmlns:a16="http://schemas.microsoft.com/office/drawing/2014/main" id="{69A112F4-7860-9EC5-0C77-BCB44C6691EC}"/>
              </a:ext>
            </a:extLst>
          </p:cNvPr>
          <p:cNvPicPr>
            <a:picLocks noChangeAspect="1"/>
          </p:cNvPicPr>
          <p:nvPr/>
        </p:nvPicPr>
        <p:blipFill>
          <a:blip r:embed="rId66"/>
          <a:stretch>
            <a:fillRect/>
          </a:stretch>
        </p:blipFill>
        <p:spPr>
          <a:xfrm>
            <a:off x="3779762" y="2186275"/>
            <a:ext cx="575999" cy="426972"/>
          </a:xfrm>
          <a:prstGeom prst="rect">
            <a:avLst/>
          </a:prstGeom>
        </p:spPr>
      </p:pic>
      <p:pic>
        <p:nvPicPr>
          <p:cNvPr id="287" name="Bildobjekt 286">
            <a:extLst>
              <a:ext uri="{FF2B5EF4-FFF2-40B4-BE49-F238E27FC236}">
                <a16:creationId xmlns:a16="http://schemas.microsoft.com/office/drawing/2014/main" id="{4B213111-8A7B-E30C-08D4-E72C978C1047}"/>
              </a:ext>
            </a:extLst>
          </p:cNvPr>
          <p:cNvPicPr>
            <a:picLocks noChangeAspect="1"/>
          </p:cNvPicPr>
          <p:nvPr/>
        </p:nvPicPr>
        <p:blipFill>
          <a:blip r:embed="rId67"/>
          <a:stretch>
            <a:fillRect/>
          </a:stretch>
        </p:blipFill>
        <p:spPr>
          <a:xfrm>
            <a:off x="203387" y="340887"/>
            <a:ext cx="515595" cy="514800"/>
          </a:xfrm>
          <a:prstGeom prst="rect">
            <a:avLst/>
          </a:prstGeom>
        </p:spPr>
      </p:pic>
      <p:pic>
        <p:nvPicPr>
          <p:cNvPr id="288" name="Bildobjekt 287">
            <a:extLst>
              <a:ext uri="{FF2B5EF4-FFF2-40B4-BE49-F238E27FC236}">
                <a16:creationId xmlns:a16="http://schemas.microsoft.com/office/drawing/2014/main" id="{BEB23D95-9058-A108-138C-E66B6F95D75A}"/>
              </a:ext>
            </a:extLst>
          </p:cNvPr>
          <p:cNvPicPr>
            <a:picLocks noChangeAspect="1"/>
          </p:cNvPicPr>
          <p:nvPr/>
        </p:nvPicPr>
        <p:blipFill>
          <a:blip r:embed="rId68"/>
          <a:stretch>
            <a:fillRect/>
          </a:stretch>
        </p:blipFill>
        <p:spPr>
          <a:xfrm>
            <a:off x="3961602" y="337482"/>
            <a:ext cx="499299" cy="566046"/>
          </a:xfrm>
          <a:prstGeom prst="rect">
            <a:avLst/>
          </a:prstGeom>
        </p:spPr>
      </p:pic>
      <p:pic>
        <p:nvPicPr>
          <p:cNvPr id="289" name="Bildobjekt 288">
            <a:extLst>
              <a:ext uri="{FF2B5EF4-FFF2-40B4-BE49-F238E27FC236}">
                <a16:creationId xmlns:a16="http://schemas.microsoft.com/office/drawing/2014/main" id="{8137AF3F-1FED-420F-C807-3B0C20B89290}"/>
              </a:ext>
            </a:extLst>
          </p:cNvPr>
          <p:cNvPicPr>
            <a:picLocks noChangeAspect="1"/>
          </p:cNvPicPr>
          <p:nvPr/>
        </p:nvPicPr>
        <p:blipFill>
          <a:blip r:embed="rId69"/>
          <a:stretch>
            <a:fillRect/>
          </a:stretch>
        </p:blipFill>
        <p:spPr>
          <a:xfrm>
            <a:off x="6192827" y="326218"/>
            <a:ext cx="579491" cy="586033"/>
          </a:xfrm>
          <a:prstGeom prst="rect">
            <a:avLst/>
          </a:prstGeom>
        </p:spPr>
      </p:pic>
      <p:pic>
        <p:nvPicPr>
          <p:cNvPr id="290" name="Bildobjekt 289">
            <a:extLst>
              <a:ext uri="{FF2B5EF4-FFF2-40B4-BE49-F238E27FC236}">
                <a16:creationId xmlns:a16="http://schemas.microsoft.com/office/drawing/2014/main" id="{64B889CC-5B1F-9FC4-BD70-B8B1686800D8}"/>
              </a:ext>
            </a:extLst>
          </p:cNvPr>
          <p:cNvPicPr>
            <a:picLocks noChangeAspect="1"/>
          </p:cNvPicPr>
          <p:nvPr/>
        </p:nvPicPr>
        <p:blipFill>
          <a:blip r:embed="rId70"/>
          <a:stretch>
            <a:fillRect/>
          </a:stretch>
        </p:blipFill>
        <p:spPr>
          <a:xfrm>
            <a:off x="9264374" y="392326"/>
            <a:ext cx="436069" cy="435018"/>
          </a:xfrm>
          <a:prstGeom prst="rect">
            <a:avLst/>
          </a:prstGeom>
        </p:spPr>
      </p:pic>
      <p:pic>
        <p:nvPicPr>
          <p:cNvPr id="291" name="Bildobjekt 290">
            <a:extLst>
              <a:ext uri="{FF2B5EF4-FFF2-40B4-BE49-F238E27FC236}">
                <a16:creationId xmlns:a16="http://schemas.microsoft.com/office/drawing/2014/main" id="{500B2510-50A6-EBE2-1F3C-1F302893BF05}"/>
              </a:ext>
            </a:extLst>
          </p:cNvPr>
          <p:cNvPicPr>
            <a:picLocks noChangeAspect="1"/>
          </p:cNvPicPr>
          <p:nvPr/>
        </p:nvPicPr>
        <p:blipFill>
          <a:blip r:embed="rId71"/>
          <a:stretch>
            <a:fillRect/>
          </a:stretch>
        </p:blipFill>
        <p:spPr>
          <a:xfrm>
            <a:off x="9930941" y="397143"/>
            <a:ext cx="432000" cy="432000"/>
          </a:xfrm>
          <a:prstGeom prst="rect">
            <a:avLst/>
          </a:prstGeom>
        </p:spPr>
      </p:pic>
      <p:pic>
        <p:nvPicPr>
          <p:cNvPr id="292" name="Bildobjekt 291">
            <a:extLst>
              <a:ext uri="{FF2B5EF4-FFF2-40B4-BE49-F238E27FC236}">
                <a16:creationId xmlns:a16="http://schemas.microsoft.com/office/drawing/2014/main" id="{6D82B693-D154-D744-430C-5D7E889A5518}"/>
              </a:ext>
            </a:extLst>
          </p:cNvPr>
          <p:cNvPicPr>
            <a:picLocks noChangeAspect="1"/>
          </p:cNvPicPr>
          <p:nvPr/>
        </p:nvPicPr>
        <p:blipFill>
          <a:blip r:embed="rId72"/>
          <a:stretch>
            <a:fillRect/>
          </a:stretch>
        </p:blipFill>
        <p:spPr>
          <a:xfrm>
            <a:off x="11380141" y="427240"/>
            <a:ext cx="522340" cy="407806"/>
          </a:xfrm>
          <a:prstGeom prst="rect">
            <a:avLst/>
          </a:prstGeom>
        </p:spPr>
      </p:pic>
      <p:pic>
        <p:nvPicPr>
          <p:cNvPr id="293" name="Bildobjekt 292">
            <a:extLst>
              <a:ext uri="{FF2B5EF4-FFF2-40B4-BE49-F238E27FC236}">
                <a16:creationId xmlns:a16="http://schemas.microsoft.com/office/drawing/2014/main" id="{0D06068A-753C-D861-94E6-39F2CDF0FA22}"/>
              </a:ext>
            </a:extLst>
          </p:cNvPr>
          <p:cNvPicPr>
            <a:picLocks noChangeAspect="1"/>
          </p:cNvPicPr>
          <p:nvPr/>
        </p:nvPicPr>
        <p:blipFill>
          <a:blip r:embed="rId73"/>
          <a:stretch>
            <a:fillRect/>
          </a:stretch>
        </p:blipFill>
        <p:spPr>
          <a:xfrm>
            <a:off x="11319819" y="1215642"/>
            <a:ext cx="641513" cy="519881"/>
          </a:xfrm>
          <a:prstGeom prst="rect">
            <a:avLst/>
          </a:prstGeom>
        </p:spPr>
      </p:pic>
      <p:pic>
        <p:nvPicPr>
          <p:cNvPr id="294" name="Bildobjekt 293">
            <a:extLst>
              <a:ext uri="{FF2B5EF4-FFF2-40B4-BE49-F238E27FC236}">
                <a16:creationId xmlns:a16="http://schemas.microsoft.com/office/drawing/2014/main" id="{B0E9D5F8-EE0C-DFA5-BFB7-A05BA48ED89A}"/>
              </a:ext>
            </a:extLst>
          </p:cNvPr>
          <p:cNvPicPr>
            <a:picLocks noChangeAspect="1"/>
          </p:cNvPicPr>
          <p:nvPr/>
        </p:nvPicPr>
        <p:blipFill>
          <a:blip r:embed="rId74"/>
          <a:stretch>
            <a:fillRect/>
          </a:stretch>
        </p:blipFill>
        <p:spPr>
          <a:xfrm>
            <a:off x="10512181" y="1266453"/>
            <a:ext cx="511044" cy="463646"/>
          </a:xfrm>
          <a:prstGeom prst="rect">
            <a:avLst/>
          </a:prstGeom>
        </p:spPr>
      </p:pic>
      <p:pic>
        <p:nvPicPr>
          <p:cNvPr id="295" name="Bildobjekt 294">
            <a:extLst>
              <a:ext uri="{FF2B5EF4-FFF2-40B4-BE49-F238E27FC236}">
                <a16:creationId xmlns:a16="http://schemas.microsoft.com/office/drawing/2014/main" id="{81F6B2A5-2EC0-0134-42A5-DAEC6195562F}"/>
              </a:ext>
            </a:extLst>
          </p:cNvPr>
          <p:cNvPicPr>
            <a:picLocks noChangeAspect="1"/>
          </p:cNvPicPr>
          <p:nvPr/>
        </p:nvPicPr>
        <p:blipFill>
          <a:blip r:embed="rId75"/>
          <a:stretch>
            <a:fillRect/>
          </a:stretch>
        </p:blipFill>
        <p:spPr>
          <a:xfrm>
            <a:off x="9693894" y="1347037"/>
            <a:ext cx="514801" cy="385475"/>
          </a:xfrm>
          <a:prstGeom prst="rect">
            <a:avLst/>
          </a:prstGeom>
        </p:spPr>
      </p:pic>
      <p:pic>
        <p:nvPicPr>
          <p:cNvPr id="296" name="Bildobjekt 295">
            <a:extLst>
              <a:ext uri="{FF2B5EF4-FFF2-40B4-BE49-F238E27FC236}">
                <a16:creationId xmlns:a16="http://schemas.microsoft.com/office/drawing/2014/main" id="{7E284839-5CCC-019A-9A69-8FB9EDC448FC}"/>
              </a:ext>
            </a:extLst>
          </p:cNvPr>
          <p:cNvPicPr>
            <a:picLocks noChangeAspect="1"/>
          </p:cNvPicPr>
          <p:nvPr/>
        </p:nvPicPr>
        <p:blipFill>
          <a:blip r:embed="rId76"/>
          <a:stretch>
            <a:fillRect/>
          </a:stretch>
        </p:blipFill>
        <p:spPr>
          <a:xfrm>
            <a:off x="4005745" y="1167180"/>
            <a:ext cx="447445" cy="612002"/>
          </a:xfrm>
          <a:prstGeom prst="rect">
            <a:avLst/>
          </a:prstGeom>
        </p:spPr>
      </p:pic>
      <p:pic>
        <p:nvPicPr>
          <p:cNvPr id="297" name="Bildobjekt 296">
            <a:extLst>
              <a:ext uri="{FF2B5EF4-FFF2-40B4-BE49-F238E27FC236}">
                <a16:creationId xmlns:a16="http://schemas.microsoft.com/office/drawing/2014/main" id="{63F3FAC8-E747-25DD-B3CF-392BA1852D8F}"/>
              </a:ext>
            </a:extLst>
          </p:cNvPr>
          <p:cNvPicPr>
            <a:picLocks noChangeAspect="1"/>
          </p:cNvPicPr>
          <p:nvPr/>
        </p:nvPicPr>
        <p:blipFill>
          <a:blip r:embed="rId77"/>
          <a:stretch>
            <a:fillRect/>
          </a:stretch>
        </p:blipFill>
        <p:spPr>
          <a:xfrm>
            <a:off x="4750382" y="1211838"/>
            <a:ext cx="514798" cy="519929"/>
          </a:xfrm>
          <a:prstGeom prst="rect">
            <a:avLst/>
          </a:prstGeom>
        </p:spPr>
      </p:pic>
      <p:pic>
        <p:nvPicPr>
          <p:cNvPr id="298" name="Bildobjekt 297">
            <a:extLst>
              <a:ext uri="{FF2B5EF4-FFF2-40B4-BE49-F238E27FC236}">
                <a16:creationId xmlns:a16="http://schemas.microsoft.com/office/drawing/2014/main" id="{012665D1-F436-FDAC-490C-858DF4935D39}"/>
              </a:ext>
            </a:extLst>
          </p:cNvPr>
          <p:cNvPicPr>
            <a:picLocks noChangeAspect="1"/>
          </p:cNvPicPr>
          <p:nvPr/>
        </p:nvPicPr>
        <p:blipFill>
          <a:blip r:embed="rId78"/>
          <a:stretch>
            <a:fillRect/>
          </a:stretch>
        </p:blipFill>
        <p:spPr>
          <a:xfrm>
            <a:off x="5559708" y="1189928"/>
            <a:ext cx="539121" cy="540000"/>
          </a:xfrm>
          <a:prstGeom prst="rect">
            <a:avLst/>
          </a:prstGeom>
        </p:spPr>
      </p:pic>
      <p:pic>
        <p:nvPicPr>
          <p:cNvPr id="299" name="Bildobjekt 298">
            <a:extLst>
              <a:ext uri="{FF2B5EF4-FFF2-40B4-BE49-F238E27FC236}">
                <a16:creationId xmlns:a16="http://schemas.microsoft.com/office/drawing/2014/main" id="{4214784A-9D7A-643A-7CA2-E5357C0B94EB}"/>
              </a:ext>
            </a:extLst>
          </p:cNvPr>
          <p:cNvPicPr>
            <a:picLocks noChangeAspect="1"/>
          </p:cNvPicPr>
          <p:nvPr/>
        </p:nvPicPr>
        <p:blipFill>
          <a:blip r:embed="rId79"/>
          <a:stretch>
            <a:fillRect/>
          </a:stretch>
        </p:blipFill>
        <p:spPr>
          <a:xfrm>
            <a:off x="1057844" y="1214197"/>
            <a:ext cx="330000" cy="514800"/>
          </a:xfrm>
          <a:prstGeom prst="rect">
            <a:avLst/>
          </a:prstGeom>
        </p:spPr>
      </p:pic>
      <p:pic>
        <p:nvPicPr>
          <p:cNvPr id="300" name="Bildobjekt 299">
            <a:extLst>
              <a:ext uri="{FF2B5EF4-FFF2-40B4-BE49-F238E27FC236}">
                <a16:creationId xmlns:a16="http://schemas.microsoft.com/office/drawing/2014/main" id="{A48EDC9B-F07C-FCDB-2204-DE84897B9576}"/>
              </a:ext>
            </a:extLst>
          </p:cNvPr>
          <p:cNvPicPr>
            <a:picLocks noChangeAspect="1"/>
          </p:cNvPicPr>
          <p:nvPr/>
        </p:nvPicPr>
        <p:blipFill>
          <a:blip r:embed="rId80"/>
          <a:stretch>
            <a:fillRect/>
          </a:stretch>
        </p:blipFill>
        <p:spPr>
          <a:xfrm>
            <a:off x="1689780" y="1218278"/>
            <a:ext cx="459250" cy="509903"/>
          </a:xfrm>
          <a:prstGeom prst="rect">
            <a:avLst/>
          </a:prstGeom>
        </p:spPr>
      </p:pic>
      <p:pic>
        <p:nvPicPr>
          <p:cNvPr id="301" name="Bildobjekt 300">
            <a:extLst>
              <a:ext uri="{FF2B5EF4-FFF2-40B4-BE49-F238E27FC236}">
                <a16:creationId xmlns:a16="http://schemas.microsoft.com/office/drawing/2014/main" id="{C807BEA4-1840-B6A4-9287-604690AFE0A5}"/>
              </a:ext>
            </a:extLst>
          </p:cNvPr>
          <p:cNvPicPr>
            <a:picLocks noChangeAspect="1"/>
          </p:cNvPicPr>
          <p:nvPr/>
        </p:nvPicPr>
        <p:blipFill>
          <a:blip r:embed="rId81"/>
          <a:stretch>
            <a:fillRect/>
          </a:stretch>
        </p:blipFill>
        <p:spPr>
          <a:xfrm>
            <a:off x="1040646" y="3161255"/>
            <a:ext cx="613097" cy="408732"/>
          </a:xfrm>
          <a:prstGeom prst="rect">
            <a:avLst/>
          </a:prstGeom>
        </p:spPr>
      </p:pic>
      <p:pic>
        <p:nvPicPr>
          <p:cNvPr id="302" name="Bildobjekt 301">
            <a:extLst>
              <a:ext uri="{FF2B5EF4-FFF2-40B4-BE49-F238E27FC236}">
                <a16:creationId xmlns:a16="http://schemas.microsoft.com/office/drawing/2014/main" id="{FA8CC711-B6B3-9CC0-5275-2AFCD8A7F8A1}"/>
              </a:ext>
            </a:extLst>
          </p:cNvPr>
          <p:cNvPicPr>
            <a:picLocks noChangeAspect="1"/>
          </p:cNvPicPr>
          <p:nvPr/>
        </p:nvPicPr>
        <p:blipFill>
          <a:blip r:embed="rId82"/>
          <a:stretch>
            <a:fillRect/>
          </a:stretch>
        </p:blipFill>
        <p:spPr>
          <a:xfrm>
            <a:off x="2587257" y="3035073"/>
            <a:ext cx="1118757" cy="535251"/>
          </a:xfrm>
          <a:prstGeom prst="rect">
            <a:avLst/>
          </a:prstGeom>
        </p:spPr>
      </p:pic>
      <p:pic>
        <p:nvPicPr>
          <p:cNvPr id="303" name="Bildobjekt 302">
            <a:extLst>
              <a:ext uri="{FF2B5EF4-FFF2-40B4-BE49-F238E27FC236}">
                <a16:creationId xmlns:a16="http://schemas.microsoft.com/office/drawing/2014/main" id="{6BF9F0BC-BEBF-C54E-4D23-0EF58498E832}"/>
              </a:ext>
            </a:extLst>
          </p:cNvPr>
          <p:cNvPicPr>
            <a:picLocks noChangeAspect="1"/>
          </p:cNvPicPr>
          <p:nvPr/>
        </p:nvPicPr>
        <p:blipFill>
          <a:blip r:embed="rId83"/>
          <a:stretch>
            <a:fillRect/>
          </a:stretch>
        </p:blipFill>
        <p:spPr>
          <a:xfrm>
            <a:off x="3779253" y="3079208"/>
            <a:ext cx="1124209" cy="491116"/>
          </a:xfrm>
          <a:prstGeom prst="rect">
            <a:avLst/>
          </a:prstGeom>
        </p:spPr>
      </p:pic>
      <p:pic>
        <p:nvPicPr>
          <p:cNvPr id="304" name="Bildobjekt 303">
            <a:extLst>
              <a:ext uri="{FF2B5EF4-FFF2-40B4-BE49-F238E27FC236}">
                <a16:creationId xmlns:a16="http://schemas.microsoft.com/office/drawing/2014/main" id="{A46C5AAB-EF69-108E-2E5D-E75A646FDFED}"/>
              </a:ext>
            </a:extLst>
          </p:cNvPr>
          <p:cNvPicPr>
            <a:picLocks noChangeAspect="1"/>
          </p:cNvPicPr>
          <p:nvPr/>
        </p:nvPicPr>
        <p:blipFill>
          <a:blip r:embed="rId84"/>
          <a:stretch>
            <a:fillRect/>
          </a:stretch>
        </p:blipFill>
        <p:spPr>
          <a:xfrm>
            <a:off x="2691271" y="3934957"/>
            <a:ext cx="514800" cy="475327"/>
          </a:xfrm>
          <a:prstGeom prst="rect">
            <a:avLst/>
          </a:prstGeom>
        </p:spPr>
      </p:pic>
      <p:pic>
        <p:nvPicPr>
          <p:cNvPr id="305" name="Bildobjekt 304">
            <a:extLst>
              <a:ext uri="{FF2B5EF4-FFF2-40B4-BE49-F238E27FC236}">
                <a16:creationId xmlns:a16="http://schemas.microsoft.com/office/drawing/2014/main" id="{D99733F1-1327-C053-4B68-E399B6E5A1FB}"/>
              </a:ext>
            </a:extLst>
          </p:cNvPr>
          <p:cNvPicPr>
            <a:picLocks noChangeAspect="1"/>
          </p:cNvPicPr>
          <p:nvPr/>
        </p:nvPicPr>
        <p:blipFill>
          <a:blip r:embed="rId85"/>
          <a:stretch>
            <a:fillRect/>
          </a:stretch>
        </p:blipFill>
        <p:spPr>
          <a:xfrm>
            <a:off x="3480426" y="3922736"/>
            <a:ext cx="481803" cy="497072"/>
          </a:xfrm>
          <a:prstGeom prst="rect">
            <a:avLst/>
          </a:prstGeom>
        </p:spPr>
      </p:pic>
      <p:pic>
        <p:nvPicPr>
          <p:cNvPr id="306" name="Bildobjekt 305">
            <a:extLst>
              <a:ext uri="{FF2B5EF4-FFF2-40B4-BE49-F238E27FC236}">
                <a16:creationId xmlns:a16="http://schemas.microsoft.com/office/drawing/2014/main" id="{52CCB685-9F6F-78CC-0759-D3CC644A719B}"/>
              </a:ext>
            </a:extLst>
          </p:cNvPr>
          <p:cNvPicPr>
            <a:picLocks noChangeAspect="1"/>
          </p:cNvPicPr>
          <p:nvPr/>
        </p:nvPicPr>
        <p:blipFill>
          <a:blip r:embed="rId86"/>
          <a:stretch>
            <a:fillRect/>
          </a:stretch>
        </p:blipFill>
        <p:spPr>
          <a:xfrm>
            <a:off x="4236091" y="4110873"/>
            <a:ext cx="582759" cy="280892"/>
          </a:xfrm>
          <a:prstGeom prst="rect">
            <a:avLst/>
          </a:prstGeom>
        </p:spPr>
      </p:pic>
      <p:pic>
        <p:nvPicPr>
          <p:cNvPr id="307" name="Bildobjekt 306">
            <a:extLst>
              <a:ext uri="{FF2B5EF4-FFF2-40B4-BE49-F238E27FC236}">
                <a16:creationId xmlns:a16="http://schemas.microsoft.com/office/drawing/2014/main" id="{578080BA-61D6-F065-6AE0-ABCE19F8D67F}"/>
              </a:ext>
            </a:extLst>
          </p:cNvPr>
          <p:cNvPicPr>
            <a:picLocks noChangeAspect="1"/>
          </p:cNvPicPr>
          <p:nvPr/>
        </p:nvPicPr>
        <p:blipFill>
          <a:blip r:embed="rId87"/>
          <a:stretch>
            <a:fillRect/>
          </a:stretch>
        </p:blipFill>
        <p:spPr>
          <a:xfrm>
            <a:off x="5099320" y="3977266"/>
            <a:ext cx="578972" cy="428013"/>
          </a:xfrm>
          <a:prstGeom prst="rect">
            <a:avLst/>
          </a:prstGeom>
        </p:spPr>
      </p:pic>
      <p:pic>
        <p:nvPicPr>
          <p:cNvPr id="308" name="Bildobjekt 307">
            <a:extLst>
              <a:ext uri="{FF2B5EF4-FFF2-40B4-BE49-F238E27FC236}">
                <a16:creationId xmlns:a16="http://schemas.microsoft.com/office/drawing/2014/main" id="{BFF8B83A-38D3-F7C5-838F-D75F82C0B581}"/>
              </a:ext>
            </a:extLst>
          </p:cNvPr>
          <p:cNvPicPr>
            <a:picLocks noChangeAspect="1"/>
          </p:cNvPicPr>
          <p:nvPr/>
        </p:nvPicPr>
        <p:blipFill>
          <a:blip r:embed="rId88"/>
          <a:stretch>
            <a:fillRect/>
          </a:stretch>
        </p:blipFill>
        <p:spPr>
          <a:xfrm>
            <a:off x="1889423" y="4027618"/>
            <a:ext cx="514800" cy="392190"/>
          </a:xfrm>
          <a:prstGeom prst="rect">
            <a:avLst/>
          </a:prstGeom>
        </p:spPr>
      </p:pic>
      <p:pic>
        <p:nvPicPr>
          <p:cNvPr id="309" name="Bildobjekt 308">
            <a:extLst>
              <a:ext uri="{FF2B5EF4-FFF2-40B4-BE49-F238E27FC236}">
                <a16:creationId xmlns:a16="http://schemas.microsoft.com/office/drawing/2014/main" id="{2D2B3FBF-D6F0-807B-3E25-1C594EAD0C0F}"/>
              </a:ext>
            </a:extLst>
          </p:cNvPr>
          <p:cNvPicPr>
            <a:picLocks noChangeAspect="1"/>
          </p:cNvPicPr>
          <p:nvPr/>
        </p:nvPicPr>
        <p:blipFill>
          <a:blip r:embed="rId89"/>
          <a:stretch>
            <a:fillRect/>
          </a:stretch>
        </p:blipFill>
        <p:spPr>
          <a:xfrm>
            <a:off x="5977310" y="3011333"/>
            <a:ext cx="403650" cy="561600"/>
          </a:xfrm>
          <a:prstGeom prst="rect">
            <a:avLst/>
          </a:prstGeom>
        </p:spPr>
      </p:pic>
      <p:pic>
        <p:nvPicPr>
          <p:cNvPr id="310" name="Bildobjekt 309">
            <a:extLst>
              <a:ext uri="{FF2B5EF4-FFF2-40B4-BE49-F238E27FC236}">
                <a16:creationId xmlns:a16="http://schemas.microsoft.com/office/drawing/2014/main" id="{51A27F17-CA81-8112-EA42-53343B186943}"/>
              </a:ext>
            </a:extLst>
          </p:cNvPr>
          <p:cNvPicPr>
            <a:picLocks noChangeAspect="1"/>
          </p:cNvPicPr>
          <p:nvPr/>
        </p:nvPicPr>
        <p:blipFill>
          <a:blip r:embed="rId90"/>
          <a:stretch>
            <a:fillRect/>
          </a:stretch>
        </p:blipFill>
        <p:spPr>
          <a:xfrm>
            <a:off x="6593127" y="3098150"/>
            <a:ext cx="576000" cy="471273"/>
          </a:xfrm>
          <a:prstGeom prst="rect">
            <a:avLst/>
          </a:prstGeom>
        </p:spPr>
      </p:pic>
      <p:pic>
        <p:nvPicPr>
          <p:cNvPr id="311" name="Bildobjekt 310">
            <a:extLst>
              <a:ext uri="{FF2B5EF4-FFF2-40B4-BE49-F238E27FC236}">
                <a16:creationId xmlns:a16="http://schemas.microsoft.com/office/drawing/2014/main" id="{7C705A78-9ED9-E0A1-8B27-838164B0850E}"/>
              </a:ext>
            </a:extLst>
          </p:cNvPr>
          <p:cNvPicPr>
            <a:picLocks noChangeAspect="1"/>
          </p:cNvPicPr>
          <p:nvPr/>
        </p:nvPicPr>
        <p:blipFill>
          <a:blip r:embed="rId91"/>
          <a:stretch>
            <a:fillRect/>
          </a:stretch>
        </p:blipFill>
        <p:spPr>
          <a:xfrm>
            <a:off x="7352750" y="3067396"/>
            <a:ext cx="576001" cy="496303"/>
          </a:xfrm>
          <a:prstGeom prst="rect">
            <a:avLst/>
          </a:prstGeom>
        </p:spPr>
      </p:pic>
      <p:pic>
        <p:nvPicPr>
          <p:cNvPr id="312" name="Bildobjekt 311">
            <a:extLst>
              <a:ext uri="{FF2B5EF4-FFF2-40B4-BE49-F238E27FC236}">
                <a16:creationId xmlns:a16="http://schemas.microsoft.com/office/drawing/2014/main" id="{D21FADA3-C080-8658-271C-A982C51D22B0}"/>
              </a:ext>
            </a:extLst>
          </p:cNvPr>
          <p:cNvPicPr>
            <a:picLocks noChangeAspect="1"/>
          </p:cNvPicPr>
          <p:nvPr/>
        </p:nvPicPr>
        <p:blipFill>
          <a:blip r:embed="rId92"/>
          <a:stretch>
            <a:fillRect/>
          </a:stretch>
        </p:blipFill>
        <p:spPr>
          <a:xfrm>
            <a:off x="9133011" y="2247376"/>
            <a:ext cx="513331" cy="380154"/>
          </a:xfrm>
          <a:prstGeom prst="rect">
            <a:avLst/>
          </a:prstGeom>
        </p:spPr>
      </p:pic>
      <p:pic>
        <p:nvPicPr>
          <p:cNvPr id="313" name="Bildobjekt 312">
            <a:extLst>
              <a:ext uri="{FF2B5EF4-FFF2-40B4-BE49-F238E27FC236}">
                <a16:creationId xmlns:a16="http://schemas.microsoft.com/office/drawing/2014/main" id="{ECDD4515-0DCB-843D-C828-12299E37C101}"/>
              </a:ext>
            </a:extLst>
          </p:cNvPr>
          <p:cNvPicPr>
            <a:picLocks noChangeAspect="1"/>
          </p:cNvPicPr>
          <p:nvPr/>
        </p:nvPicPr>
        <p:blipFill>
          <a:blip r:embed="rId93"/>
          <a:stretch>
            <a:fillRect/>
          </a:stretch>
        </p:blipFill>
        <p:spPr>
          <a:xfrm>
            <a:off x="8303810" y="2226697"/>
            <a:ext cx="532786" cy="396129"/>
          </a:xfrm>
          <a:prstGeom prst="rect">
            <a:avLst/>
          </a:prstGeom>
        </p:spPr>
      </p:pic>
      <p:pic>
        <p:nvPicPr>
          <p:cNvPr id="314" name="Bildobjekt 313">
            <a:extLst>
              <a:ext uri="{FF2B5EF4-FFF2-40B4-BE49-F238E27FC236}">
                <a16:creationId xmlns:a16="http://schemas.microsoft.com/office/drawing/2014/main" id="{02CFDE83-61F7-D47C-6B75-D016347EC747}"/>
              </a:ext>
            </a:extLst>
          </p:cNvPr>
          <p:cNvPicPr>
            <a:picLocks noChangeAspect="1"/>
          </p:cNvPicPr>
          <p:nvPr/>
        </p:nvPicPr>
        <p:blipFill>
          <a:blip r:embed="rId94"/>
          <a:stretch>
            <a:fillRect/>
          </a:stretch>
        </p:blipFill>
        <p:spPr>
          <a:xfrm>
            <a:off x="10743819" y="2126827"/>
            <a:ext cx="508266" cy="492304"/>
          </a:xfrm>
          <a:prstGeom prst="rect">
            <a:avLst/>
          </a:prstGeom>
        </p:spPr>
      </p:pic>
      <p:pic>
        <p:nvPicPr>
          <p:cNvPr id="315" name="Bildobjekt 314">
            <a:extLst>
              <a:ext uri="{FF2B5EF4-FFF2-40B4-BE49-F238E27FC236}">
                <a16:creationId xmlns:a16="http://schemas.microsoft.com/office/drawing/2014/main" id="{6D001BF6-1A11-49D2-7D99-D22565A44E6F}"/>
              </a:ext>
            </a:extLst>
          </p:cNvPr>
          <p:cNvPicPr>
            <a:picLocks noChangeAspect="1"/>
          </p:cNvPicPr>
          <p:nvPr/>
        </p:nvPicPr>
        <p:blipFill>
          <a:blip r:embed="rId95"/>
          <a:stretch>
            <a:fillRect/>
          </a:stretch>
        </p:blipFill>
        <p:spPr>
          <a:xfrm>
            <a:off x="11543422" y="2117890"/>
            <a:ext cx="365638" cy="516089"/>
          </a:xfrm>
          <a:prstGeom prst="rect">
            <a:avLst/>
          </a:prstGeom>
        </p:spPr>
      </p:pic>
      <p:pic>
        <p:nvPicPr>
          <p:cNvPr id="316" name="Bildobjekt 315">
            <a:extLst>
              <a:ext uri="{FF2B5EF4-FFF2-40B4-BE49-F238E27FC236}">
                <a16:creationId xmlns:a16="http://schemas.microsoft.com/office/drawing/2014/main" id="{0D62E2FA-0198-260B-BB4D-4DD067480DCD}"/>
              </a:ext>
            </a:extLst>
          </p:cNvPr>
          <p:cNvPicPr>
            <a:picLocks noChangeAspect="1"/>
          </p:cNvPicPr>
          <p:nvPr/>
        </p:nvPicPr>
        <p:blipFill>
          <a:blip r:embed="rId96"/>
          <a:stretch>
            <a:fillRect/>
          </a:stretch>
        </p:blipFill>
        <p:spPr>
          <a:xfrm>
            <a:off x="10349482" y="3055524"/>
            <a:ext cx="317583" cy="519291"/>
          </a:xfrm>
          <a:prstGeom prst="rect">
            <a:avLst/>
          </a:prstGeom>
        </p:spPr>
      </p:pic>
      <p:pic>
        <p:nvPicPr>
          <p:cNvPr id="317" name="Bildobjekt 316">
            <a:extLst>
              <a:ext uri="{FF2B5EF4-FFF2-40B4-BE49-F238E27FC236}">
                <a16:creationId xmlns:a16="http://schemas.microsoft.com/office/drawing/2014/main" id="{0D999B16-5134-AD08-5A5A-99857CD426E9}"/>
              </a:ext>
            </a:extLst>
          </p:cNvPr>
          <p:cNvPicPr>
            <a:picLocks noChangeAspect="1"/>
          </p:cNvPicPr>
          <p:nvPr/>
        </p:nvPicPr>
        <p:blipFill>
          <a:blip r:embed="rId97"/>
          <a:stretch>
            <a:fillRect/>
          </a:stretch>
        </p:blipFill>
        <p:spPr>
          <a:xfrm>
            <a:off x="9941381" y="3867550"/>
            <a:ext cx="381464" cy="561600"/>
          </a:xfrm>
          <a:prstGeom prst="rect">
            <a:avLst/>
          </a:prstGeom>
        </p:spPr>
      </p:pic>
      <p:pic>
        <p:nvPicPr>
          <p:cNvPr id="318" name="Bildobjekt 317">
            <a:extLst>
              <a:ext uri="{FF2B5EF4-FFF2-40B4-BE49-F238E27FC236}">
                <a16:creationId xmlns:a16="http://schemas.microsoft.com/office/drawing/2014/main" id="{7404D674-2073-C3A2-CC60-8364562C0FA1}"/>
              </a:ext>
            </a:extLst>
          </p:cNvPr>
          <p:cNvPicPr>
            <a:picLocks noChangeAspect="1"/>
          </p:cNvPicPr>
          <p:nvPr/>
        </p:nvPicPr>
        <p:blipFill>
          <a:blip r:embed="rId98"/>
          <a:stretch>
            <a:fillRect/>
          </a:stretch>
        </p:blipFill>
        <p:spPr>
          <a:xfrm>
            <a:off x="11294181" y="4853420"/>
            <a:ext cx="611751" cy="288000"/>
          </a:xfrm>
          <a:prstGeom prst="rect">
            <a:avLst/>
          </a:prstGeom>
        </p:spPr>
      </p:pic>
      <p:pic>
        <p:nvPicPr>
          <p:cNvPr id="319" name="Bildobjekt 318">
            <a:extLst>
              <a:ext uri="{FF2B5EF4-FFF2-40B4-BE49-F238E27FC236}">
                <a16:creationId xmlns:a16="http://schemas.microsoft.com/office/drawing/2014/main" id="{12B9F897-10BE-4A00-C692-CCC66DED64F1}"/>
              </a:ext>
            </a:extLst>
          </p:cNvPr>
          <p:cNvPicPr>
            <a:picLocks noChangeAspect="1"/>
          </p:cNvPicPr>
          <p:nvPr/>
        </p:nvPicPr>
        <p:blipFill>
          <a:blip r:embed="rId99"/>
          <a:stretch>
            <a:fillRect/>
          </a:stretch>
        </p:blipFill>
        <p:spPr>
          <a:xfrm>
            <a:off x="8743442" y="4741124"/>
            <a:ext cx="472053" cy="512515"/>
          </a:xfrm>
          <a:prstGeom prst="rect">
            <a:avLst/>
          </a:prstGeom>
        </p:spPr>
      </p:pic>
      <p:pic>
        <p:nvPicPr>
          <p:cNvPr id="320" name="Bildobjekt 319">
            <a:extLst>
              <a:ext uri="{FF2B5EF4-FFF2-40B4-BE49-F238E27FC236}">
                <a16:creationId xmlns:a16="http://schemas.microsoft.com/office/drawing/2014/main" id="{33264333-BFF3-4A49-505B-A9BED4F6BD89}"/>
              </a:ext>
            </a:extLst>
          </p:cNvPr>
          <p:cNvPicPr>
            <a:picLocks noChangeAspect="1"/>
          </p:cNvPicPr>
          <p:nvPr/>
        </p:nvPicPr>
        <p:blipFill>
          <a:blip r:embed="rId100"/>
          <a:stretch>
            <a:fillRect/>
          </a:stretch>
        </p:blipFill>
        <p:spPr>
          <a:xfrm>
            <a:off x="7545563" y="3890479"/>
            <a:ext cx="508440" cy="546102"/>
          </a:xfrm>
          <a:prstGeom prst="rect">
            <a:avLst/>
          </a:prstGeom>
        </p:spPr>
      </p:pic>
      <p:pic>
        <p:nvPicPr>
          <p:cNvPr id="321" name="Bildobjekt 320">
            <a:extLst>
              <a:ext uri="{FF2B5EF4-FFF2-40B4-BE49-F238E27FC236}">
                <a16:creationId xmlns:a16="http://schemas.microsoft.com/office/drawing/2014/main" id="{B498CBE2-0E42-75DC-1963-EB7FF9CCBB32}"/>
              </a:ext>
            </a:extLst>
          </p:cNvPr>
          <p:cNvPicPr>
            <a:picLocks noChangeAspect="1"/>
          </p:cNvPicPr>
          <p:nvPr/>
        </p:nvPicPr>
        <p:blipFill>
          <a:blip r:embed="rId101"/>
          <a:stretch>
            <a:fillRect/>
          </a:stretch>
        </p:blipFill>
        <p:spPr>
          <a:xfrm>
            <a:off x="270515" y="4741693"/>
            <a:ext cx="514800" cy="514800"/>
          </a:xfrm>
          <a:prstGeom prst="rect">
            <a:avLst/>
          </a:prstGeom>
        </p:spPr>
      </p:pic>
      <p:pic>
        <p:nvPicPr>
          <p:cNvPr id="322" name="Bildobjekt 321">
            <a:extLst>
              <a:ext uri="{FF2B5EF4-FFF2-40B4-BE49-F238E27FC236}">
                <a16:creationId xmlns:a16="http://schemas.microsoft.com/office/drawing/2014/main" id="{135F0623-BD1C-D68F-0749-695331B94EF6}"/>
              </a:ext>
            </a:extLst>
          </p:cNvPr>
          <p:cNvPicPr>
            <a:picLocks noChangeAspect="1"/>
          </p:cNvPicPr>
          <p:nvPr/>
        </p:nvPicPr>
        <p:blipFill>
          <a:blip r:embed="rId102"/>
          <a:stretch>
            <a:fillRect/>
          </a:stretch>
        </p:blipFill>
        <p:spPr>
          <a:xfrm>
            <a:off x="5956106" y="6000990"/>
            <a:ext cx="432049" cy="632218"/>
          </a:xfrm>
          <a:prstGeom prst="rect">
            <a:avLst/>
          </a:prstGeom>
        </p:spPr>
      </p:pic>
      <p:pic>
        <p:nvPicPr>
          <p:cNvPr id="323" name="Bildobjekt 322">
            <a:extLst>
              <a:ext uri="{FF2B5EF4-FFF2-40B4-BE49-F238E27FC236}">
                <a16:creationId xmlns:a16="http://schemas.microsoft.com/office/drawing/2014/main" id="{450FD459-D87E-61CA-84F5-B614B1B276E8}"/>
              </a:ext>
            </a:extLst>
          </p:cNvPr>
          <p:cNvPicPr>
            <a:picLocks noChangeAspect="1"/>
          </p:cNvPicPr>
          <p:nvPr/>
        </p:nvPicPr>
        <p:blipFill>
          <a:blip r:embed="rId103"/>
          <a:stretch>
            <a:fillRect/>
          </a:stretch>
        </p:blipFill>
        <p:spPr>
          <a:xfrm>
            <a:off x="5366588" y="5744316"/>
            <a:ext cx="355203" cy="891767"/>
          </a:xfrm>
          <a:prstGeom prst="rect">
            <a:avLst/>
          </a:prstGeom>
        </p:spPr>
      </p:pic>
      <p:pic>
        <p:nvPicPr>
          <p:cNvPr id="324" name="Bildobjekt 323">
            <a:extLst>
              <a:ext uri="{FF2B5EF4-FFF2-40B4-BE49-F238E27FC236}">
                <a16:creationId xmlns:a16="http://schemas.microsoft.com/office/drawing/2014/main" id="{4477175F-52C7-E574-A062-BA475E635C30}"/>
              </a:ext>
            </a:extLst>
          </p:cNvPr>
          <p:cNvPicPr>
            <a:picLocks noChangeAspect="1"/>
          </p:cNvPicPr>
          <p:nvPr/>
        </p:nvPicPr>
        <p:blipFill>
          <a:blip r:embed="rId104"/>
          <a:stretch>
            <a:fillRect/>
          </a:stretch>
        </p:blipFill>
        <p:spPr>
          <a:xfrm>
            <a:off x="4753083" y="5471640"/>
            <a:ext cx="368152" cy="1161568"/>
          </a:xfrm>
          <a:prstGeom prst="rect">
            <a:avLst/>
          </a:prstGeom>
        </p:spPr>
      </p:pic>
      <p:pic>
        <p:nvPicPr>
          <p:cNvPr id="325" name="Bildobjekt 324">
            <a:extLst>
              <a:ext uri="{FF2B5EF4-FFF2-40B4-BE49-F238E27FC236}">
                <a16:creationId xmlns:a16="http://schemas.microsoft.com/office/drawing/2014/main" id="{59C613F6-D884-E8BF-42B9-95280FDFA968}"/>
              </a:ext>
            </a:extLst>
          </p:cNvPr>
          <p:cNvPicPr>
            <a:picLocks noChangeAspect="1"/>
          </p:cNvPicPr>
          <p:nvPr/>
        </p:nvPicPr>
        <p:blipFill>
          <a:blip r:embed="rId105"/>
          <a:stretch>
            <a:fillRect/>
          </a:stretch>
        </p:blipFill>
        <p:spPr>
          <a:xfrm>
            <a:off x="6791970" y="5737822"/>
            <a:ext cx="781086" cy="572371"/>
          </a:xfrm>
          <a:prstGeom prst="rect">
            <a:avLst/>
          </a:prstGeom>
        </p:spPr>
      </p:pic>
      <p:pic>
        <p:nvPicPr>
          <p:cNvPr id="328" name="Bildobjekt 327">
            <a:extLst>
              <a:ext uri="{FF2B5EF4-FFF2-40B4-BE49-F238E27FC236}">
                <a16:creationId xmlns:a16="http://schemas.microsoft.com/office/drawing/2014/main" id="{0C727324-EFFE-AD46-1B57-1D6586793DA1}"/>
              </a:ext>
            </a:extLst>
          </p:cNvPr>
          <p:cNvPicPr>
            <a:picLocks noChangeAspect="1"/>
          </p:cNvPicPr>
          <p:nvPr/>
        </p:nvPicPr>
        <p:blipFill>
          <a:blip r:embed="rId106"/>
          <a:stretch>
            <a:fillRect/>
          </a:stretch>
        </p:blipFill>
        <p:spPr>
          <a:xfrm>
            <a:off x="10410498" y="4738739"/>
            <a:ext cx="578666" cy="517754"/>
          </a:xfrm>
          <a:prstGeom prst="rect">
            <a:avLst/>
          </a:prstGeom>
        </p:spPr>
      </p:pic>
    </p:spTree>
    <p:extLst>
      <p:ext uri="{BB962C8B-B14F-4D97-AF65-F5344CB8AC3E}">
        <p14:creationId xmlns:p14="http://schemas.microsoft.com/office/powerpoint/2010/main" val="37994569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037BF5B-5B74-BFC2-D2F7-CF8D8A4C3FCE}"/>
              </a:ext>
            </a:extLst>
          </p:cNvPr>
          <p:cNvSpPr>
            <a:spLocks noGrp="1"/>
          </p:cNvSpPr>
          <p:nvPr>
            <p:ph type="ctrTitle"/>
          </p:nvPr>
        </p:nvSpPr>
        <p:spPr/>
        <p:txBody>
          <a:bodyPr/>
          <a:lstStyle/>
          <a:p>
            <a:endParaRPr lang="sv-SE"/>
          </a:p>
        </p:txBody>
      </p:sp>
    </p:spTree>
    <p:extLst>
      <p:ext uri="{BB962C8B-B14F-4D97-AF65-F5344CB8AC3E}">
        <p14:creationId xmlns:p14="http://schemas.microsoft.com/office/powerpoint/2010/main" val="1322993522"/>
      </p:ext>
    </p:extLst>
  </p:cSld>
  <p:clrMapOvr>
    <a:masterClrMapping/>
  </p:clrMapOvr>
</p:sld>
</file>

<file path=ppt/theme/theme1.xml><?xml version="1.0" encoding="utf-8"?>
<a:theme xmlns:a="http://schemas.openxmlformats.org/drawingml/2006/main" name="Region Gävleborg - Turkos">
  <a:themeElements>
    <a:clrScheme name="Anpassat 5">
      <a:dk1>
        <a:sysClr val="windowText" lastClr="000000"/>
      </a:dk1>
      <a:lt1>
        <a:sysClr val="window" lastClr="FFFFFF"/>
      </a:lt1>
      <a:dk2>
        <a:srgbClr val="212426"/>
      </a:dk2>
      <a:lt2>
        <a:srgbClr val="CCF0F2"/>
      </a:lt2>
      <a:accent1>
        <a:srgbClr val="007579"/>
      </a:accent1>
      <a:accent2>
        <a:srgbClr val="9EE1E4"/>
      </a:accent2>
      <a:accent3>
        <a:srgbClr val="005B67"/>
      </a:accent3>
      <a:accent4>
        <a:srgbClr val="66D5DD"/>
      </a:accent4>
      <a:accent5>
        <a:srgbClr val="EBE9E5"/>
      </a:accent5>
      <a:accent6>
        <a:srgbClr val="EF8381"/>
      </a:accent6>
      <a:hlink>
        <a:srgbClr val="005EB8"/>
      </a:hlink>
      <a:folHlink>
        <a:srgbClr val="007579"/>
      </a:folHlink>
    </a:clrScheme>
    <a:fontScheme name="Region Gävleborg Office teckensnit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Presentation_RegionGävleborg_sept-25" id="{7342B5E0-2C80-4841-8913-A1916867B2CC}" vid="{0E9F0366-21EE-41D0-92A0-5E00C7AAFED8}"/>
    </a:ext>
  </a:extLst>
</a:theme>
</file>

<file path=ppt/theme/theme2.xml><?xml version="1.0" encoding="utf-8"?>
<a:theme xmlns:a="http://schemas.openxmlformats.org/drawingml/2006/main" name="Region Gävleborg - Blå">
  <a:themeElements>
    <a:clrScheme name="Anpassat 6">
      <a:dk1>
        <a:sysClr val="windowText" lastClr="000000"/>
      </a:dk1>
      <a:lt1>
        <a:sysClr val="window" lastClr="FFFFFF"/>
      </a:lt1>
      <a:dk2>
        <a:srgbClr val="212426"/>
      </a:dk2>
      <a:lt2>
        <a:srgbClr val="CFE4FE"/>
      </a:lt2>
      <a:accent1>
        <a:srgbClr val="61A5EE"/>
      </a:accent1>
      <a:accent2>
        <a:srgbClr val="013C55"/>
      </a:accent2>
      <a:accent3>
        <a:srgbClr val="A8D1FD"/>
      </a:accent3>
      <a:accent4>
        <a:srgbClr val="1065B7"/>
      </a:accent4>
      <a:accent5>
        <a:srgbClr val="EBE9E5"/>
      </a:accent5>
      <a:accent6>
        <a:srgbClr val="01755B"/>
      </a:accent6>
      <a:hlink>
        <a:srgbClr val="005EB8"/>
      </a:hlink>
      <a:folHlink>
        <a:srgbClr val="007579"/>
      </a:folHlink>
    </a:clrScheme>
    <a:fontScheme name="Region Gävleborg Office teckensnit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Presentation_RegionGävleborg_sept-25" id="{7342B5E0-2C80-4841-8913-A1916867B2CC}" vid="{A4D43F25-4F86-4DBC-BC5E-57A0CA7DA59B}"/>
    </a:ext>
  </a:extLst>
</a:theme>
</file>

<file path=ppt/theme/theme3.xml><?xml version="1.0" encoding="utf-8"?>
<a:theme xmlns:a="http://schemas.openxmlformats.org/drawingml/2006/main" name="Region Gävleborg - Grön">
  <a:themeElements>
    <a:clrScheme name="Anpassat 7">
      <a:dk1>
        <a:sysClr val="windowText" lastClr="000000"/>
      </a:dk1>
      <a:lt1>
        <a:sysClr val="window" lastClr="FFFFFF"/>
      </a:lt1>
      <a:dk2>
        <a:srgbClr val="212426"/>
      </a:dk2>
      <a:lt2>
        <a:srgbClr val="D4EEE2"/>
      </a:lt2>
      <a:accent1>
        <a:srgbClr val="4ACD8C"/>
      </a:accent1>
      <a:accent2>
        <a:srgbClr val="005242"/>
      </a:accent2>
      <a:accent3>
        <a:srgbClr val="A9DDC6"/>
      </a:accent3>
      <a:accent4>
        <a:srgbClr val="01755B"/>
      </a:accent4>
      <a:accent5>
        <a:srgbClr val="EBE9E5"/>
      </a:accent5>
      <a:accent6>
        <a:srgbClr val="61A5EE"/>
      </a:accent6>
      <a:hlink>
        <a:srgbClr val="005EB8"/>
      </a:hlink>
      <a:folHlink>
        <a:srgbClr val="007579"/>
      </a:folHlink>
    </a:clrScheme>
    <a:fontScheme name="Region Gävleborg Office teckensnit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Presentation_RegionGävleborg_sept-25" id="{7342B5E0-2C80-4841-8913-A1916867B2CC}" vid="{659B742B-0B33-4B7D-BDDE-90D86B21C596}"/>
    </a:ext>
  </a:extLst>
</a:theme>
</file>

<file path=ppt/theme/theme4.xml><?xml version="1.0" encoding="utf-8"?>
<a:theme xmlns:a="http://schemas.openxmlformats.org/drawingml/2006/main" name="Region Gävleborg - Rödrosa">
  <a:themeElements>
    <a:clrScheme name="Region Gävleborg - Rödrosa">
      <a:dk1>
        <a:sysClr val="windowText" lastClr="000000"/>
      </a:dk1>
      <a:lt1>
        <a:sysClr val="window" lastClr="FFFFFF"/>
      </a:lt1>
      <a:dk2>
        <a:srgbClr val="212426"/>
      </a:dk2>
      <a:lt2>
        <a:srgbClr val="FFE4E3"/>
      </a:lt2>
      <a:accent1>
        <a:srgbClr val="6E1432"/>
      </a:accent1>
      <a:accent2>
        <a:srgbClr val="FFC0BB"/>
      </a:accent2>
      <a:accent3>
        <a:srgbClr val="CB214C"/>
      </a:accent3>
      <a:accent4>
        <a:srgbClr val="EF8381"/>
      </a:accent4>
      <a:accent5>
        <a:srgbClr val="EBE9E5"/>
      </a:accent5>
      <a:accent6>
        <a:srgbClr val="007579"/>
      </a:accent6>
      <a:hlink>
        <a:srgbClr val="005EB8"/>
      </a:hlink>
      <a:folHlink>
        <a:srgbClr val="007579"/>
      </a:folHlink>
    </a:clrScheme>
    <a:fontScheme name="Region Gävleborg Office teckensnit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Presentation_RegionGävleborg_sept-25" id="{7342B5E0-2C80-4841-8913-A1916867B2CC}" vid="{E6284167-4A7B-4348-9EB5-938E0C90C2FA}"/>
    </a:ext>
  </a:extLst>
</a:theme>
</file>

<file path=ppt/theme/theme5.xml><?xml version="1.0" encoding="utf-8"?>
<a:theme xmlns:a="http://schemas.openxmlformats.org/drawingml/2006/main" name="Region Gävleborg - Neutral">
  <a:themeElements>
    <a:clrScheme name="Region Gävleborg - Neutral">
      <a:dk1>
        <a:sysClr val="windowText" lastClr="000000"/>
      </a:dk1>
      <a:lt1>
        <a:sysClr val="window" lastClr="FFFFFF"/>
      </a:lt1>
      <a:dk2>
        <a:srgbClr val="212426"/>
      </a:dk2>
      <a:lt2>
        <a:srgbClr val="EBE9E5"/>
      </a:lt2>
      <a:accent1>
        <a:srgbClr val="007579"/>
      </a:accent1>
      <a:accent2>
        <a:srgbClr val="61A5EE"/>
      </a:accent2>
      <a:accent3>
        <a:srgbClr val="31CE85"/>
      </a:accent3>
      <a:accent4>
        <a:srgbClr val="EF8381"/>
      </a:accent4>
      <a:accent5>
        <a:srgbClr val="DDDAD3"/>
      </a:accent5>
      <a:accent6>
        <a:srgbClr val="A2A098"/>
      </a:accent6>
      <a:hlink>
        <a:srgbClr val="005EB8"/>
      </a:hlink>
      <a:folHlink>
        <a:srgbClr val="007579"/>
      </a:folHlink>
    </a:clrScheme>
    <a:fontScheme name="Region Gävleborg Office teckensnitt">
      <a:majorFont>
        <a:latin typeface="Segoe UI"/>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2000" dirty="0"/>
        </a:defPPr>
      </a:lstStyle>
    </a:txDef>
  </a:objectDefaults>
  <a:extraClrSchemeLst/>
  <a:extLst>
    <a:ext uri="{05A4C25C-085E-4340-85A3-A5531E510DB2}">
      <thm15:themeFamily xmlns:thm15="http://schemas.microsoft.com/office/thememl/2012/main" name="Presentation_RegionGävleborg_sept-25" id="{7342B5E0-2C80-4841-8913-A1916867B2CC}" vid="{4EF1D005-B19D-4621-8AE7-40950ABCF534}"/>
    </a:ext>
  </a:extLst>
</a:theme>
</file>

<file path=ppt/theme/theme6.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Presentation_RegionGävleborg_sept-25</Template>
  <TotalTime>611</TotalTime>
  <Words>4337</Words>
  <Application>Microsoft Office PowerPoint</Application>
  <PresentationFormat>Bredbild</PresentationFormat>
  <Paragraphs>526</Paragraphs>
  <Slides>63</Slides>
  <Notes>26</Notes>
  <HiddenSlides>13</HiddenSlides>
  <MMClips>0</MMClips>
  <ScaleCrop>false</ScaleCrop>
  <HeadingPairs>
    <vt:vector size="6" baseType="variant">
      <vt:variant>
        <vt:lpstr>Använt teckensnitt</vt:lpstr>
      </vt:variant>
      <vt:variant>
        <vt:i4>6</vt:i4>
      </vt:variant>
      <vt:variant>
        <vt:lpstr>Tema</vt:lpstr>
      </vt:variant>
      <vt:variant>
        <vt:i4>5</vt:i4>
      </vt:variant>
      <vt:variant>
        <vt:lpstr>Bildrubriker</vt:lpstr>
      </vt:variant>
      <vt:variant>
        <vt:i4>63</vt:i4>
      </vt:variant>
    </vt:vector>
  </HeadingPairs>
  <TitlesOfParts>
    <vt:vector size="74" baseType="lpstr">
      <vt:lpstr>Aptos</vt:lpstr>
      <vt:lpstr>Arial</vt:lpstr>
      <vt:lpstr>Calibri</vt:lpstr>
      <vt:lpstr>Segoe UI</vt:lpstr>
      <vt:lpstr>Segoe UI Black</vt:lpstr>
      <vt:lpstr>Wingdings</vt:lpstr>
      <vt:lpstr>Region Gävleborg - Turkos</vt:lpstr>
      <vt:lpstr>Region Gävleborg - Blå</vt:lpstr>
      <vt:lpstr>Region Gävleborg - Grön</vt:lpstr>
      <vt:lpstr>Region Gävleborg - Rödrosa</vt:lpstr>
      <vt:lpstr>Region Gävleborg - Neutral</vt:lpstr>
      <vt:lpstr>Dialogmöte  5 november</vt:lpstr>
      <vt:lpstr>  Incheckning Menti</vt:lpstr>
      <vt:lpstr>PowerPoint-presentation</vt:lpstr>
      <vt:lpstr>Hälsovalskontorets förmiddag </vt:lpstr>
      <vt:lpstr>Handbok Hälsoval 2027</vt:lpstr>
      <vt:lpstr>Handbok Hälsoval 2027  Hälsovalshandboken – etablera och driva hälsocentral - Region Gävleborg</vt:lpstr>
      <vt:lpstr>Handbok Hälsoval 2027  Hälsovalshandboken – etablera och driva hälsocentral - Region Gävleborg </vt:lpstr>
      <vt:lpstr>Inera, listning 2.0 Lägesrapport </vt:lpstr>
      <vt:lpstr>PowerPoint-presentation</vt:lpstr>
      <vt:lpstr>Centralt kostnadsställe för (vissa) dyra hjälpmedel</vt:lpstr>
      <vt:lpstr>Bakgrund</vt:lpstr>
      <vt:lpstr>Hjälpmedelskostnader Hjälpmedel SAM per 1000 listade 2025</vt:lpstr>
      <vt:lpstr>Utfall hjälpmedel via Hjälpmedel SAM 2025 samt fördelning hjälpmedel inom Primärvården</vt:lpstr>
      <vt:lpstr>Kostnader elrullstolar per 1000 listade 2025</vt:lpstr>
      <vt:lpstr>Kostnader ”vanliga”rullstolar per 1000 listade 2025</vt:lpstr>
      <vt:lpstr>Förändring för vissa hjälpmedel från jan 2027</vt:lpstr>
      <vt:lpstr>Vad kostar hjälpmedel att hyra?</vt:lpstr>
      <vt:lpstr>Vilka hjälpmedel lyfts ut?</vt:lpstr>
      <vt:lpstr>Exempelpatient 1</vt:lpstr>
      <vt:lpstr>Exempelpatient 2</vt:lpstr>
      <vt:lpstr>För- och nackdelar med lösningen</vt:lpstr>
      <vt:lpstr>Praktisk hantering för förskrivare</vt:lpstr>
      <vt:lpstr>Ekonomi</vt:lpstr>
      <vt:lpstr>Preliminär Budget 2027 Hälsoval</vt:lpstr>
      <vt:lpstr>PowerPoint-presentation</vt:lpstr>
      <vt:lpstr>PowerPoint-presentation</vt:lpstr>
      <vt:lpstr>   Uppföljning Hälsoval Gävleborg 2025 och planering framåt</vt:lpstr>
      <vt:lpstr>PowerPoint-presentation</vt:lpstr>
      <vt:lpstr>Handbok Hälsoval uppföljning 2025</vt:lpstr>
      <vt:lpstr>Bakgrund</vt:lpstr>
      <vt:lpstr>Allmänt</vt:lpstr>
      <vt:lpstr>Hälsocentraler och listning</vt:lpstr>
      <vt:lpstr>Antalet listade offentliga och privata hälsocentraler i Hälsoval Gävleborg under åren 2024–2025  </vt:lpstr>
      <vt:lpstr>   Redovisning ett urval av  uppföljningsområden </vt:lpstr>
      <vt:lpstr>Bemanning och Kompetens</vt:lpstr>
      <vt:lpstr>Vårdsamordnare –nytt krav 2025</vt:lpstr>
      <vt:lpstr>Nationella patientenkäten</vt:lpstr>
      <vt:lpstr>PowerPoint-presentation</vt:lpstr>
      <vt:lpstr>Antal och andel fast läkarkontakt totalt i Region Gävleborg OBS februari 2026   </vt:lpstr>
      <vt:lpstr>Andel fast läkarkontakt per hälsocentral </vt:lpstr>
      <vt:lpstr>2.3.2. Fast läkarkontakt </vt:lpstr>
      <vt:lpstr>Kontinuitetsindex, läkare för alla patienter, senaste 18 månaderna, läkare (Ko05L) OBS augusti 2026 Kontinuitetsindex, läkare vid kronisk sjukdom, senaste 18 månaderna, Ko01L) OBS augusti 2026 </vt:lpstr>
      <vt:lpstr>Läkarmedverkan SÄBO</vt:lpstr>
      <vt:lpstr>PowerPoint-presentation</vt:lpstr>
      <vt:lpstr>Målrelaterad ersättning</vt:lpstr>
      <vt:lpstr>Kvalitét-Patientsäkerhet </vt:lpstr>
      <vt:lpstr>Narkotikaklassade läkemedel</vt:lpstr>
      <vt:lpstr>Antibiotika</vt:lpstr>
      <vt:lpstr>Vårdgarantin 0</vt:lpstr>
      <vt:lpstr>Utfall telefontillgänglighet aug-sept 2026</vt:lpstr>
      <vt:lpstr>Vårdgarantin 3 och övrigt</vt:lpstr>
      <vt:lpstr>Utökade uppdraget samordnat omhändertagande av vuxna med flerfunktionsnedsättning</vt:lpstr>
      <vt:lpstr>Sammanfattning</vt:lpstr>
      <vt:lpstr>Uppföljning och planering framåt(Preliminär) </vt:lpstr>
      <vt:lpstr>Övrigt</vt:lpstr>
      <vt:lpstr>Utvärdering </vt:lpstr>
      <vt:lpstr>Säkerhet och beredskap </vt:lpstr>
      <vt:lpstr>PowerPoint-presentation</vt:lpstr>
      <vt:lpstr>PowerPoint-presentation</vt:lpstr>
      <vt:lpstr>Resurser</vt:lpstr>
      <vt:lpstr>PowerPoint-presentation</vt:lpstr>
      <vt:lpstr>PowerPoint-presentation</vt:lpstr>
      <vt:lpstr>PowerPoint-presentation</vt:lpstr>
    </vt:vector>
  </TitlesOfParts>
  <Company>Region Gavleborg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Eriksson Johanna E - KS - Hälsoval- och tandvårdsavdelning</dc:creator>
  <cp:lastModifiedBy>Wallin Helena - KS - Hälsoval- och tandvårdsavdelning</cp:lastModifiedBy>
  <cp:revision>33</cp:revision>
  <dcterms:created xsi:type="dcterms:W3CDTF">2026-09-24T08:43:25Z</dcterms:created>
  <dcterms:modified xsi:type="dcterms:W3CDTF">2026-11-06T09:33:51Z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1144299493</vt:i4>
  </property>
  <property fmtid="{D5CDD505-2E9C-101B-9397-08002B2CF9AE}" pid="3" name="_NewReviewCycle">
    <vt:lpwstr/>
  </property>
  <property fmtid="{D5CDD505-2E9C-101B-9397-08002B2CF9AE}" pid="4" name="_EmailSubject">
    <vt:lpwstr>Uppdatera Region Gävleborgs mallar i Powerpoint</vt:lpwstr>
  </property>
  <property fmtid="{D5CDD505-2E9C-101B-9397-08002B2CF9AE}" pid="5" name="_AuthorEmail">
    <vt:lpwstr>anna.m.aberg@regiongavleborg.se</vt:lpwstr>
  </property>
  <property fmtid="{D5CDD505-2E9C-101B-9397-08002B2CF9AE}" pid="6" name="_AuthorEmailDisplayName">
    <vt:lpwstr>Åberg Anna M - KOMF - Medie- och webbenhet</vt:lpwstr>
  </property>
  <property fmtid="{D5CDD505-2E9C-101B-9397-08002B2CF9AE}" pid="7" name="_PreviousAdHocReviewCycleID">
    <vt:i4>2033821800</vt:i4>
  </property>
</Properties>
</file>