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  <p:sldMasterId id="2147483754" r:id="rId5"/>
    <p:sldMasterId id="2147483771" r:id="rId6"/>
    <p:sldMasterId id="2147483788" r:id="rId7"/>
    <p:sldMasterId id="2147483805" r:id="rId8"/>
  </p:sldMasterIdLst>
  <p:handoutMasterIdLst>
    <p:handoutMasterId r:id="rId10"/>
  </p:handoutMasterIdLst>
  <p:sldIdLst>
    <p:sldId id="400" r:id="rId9"/>
  </p:sldIdLst>
  <p:sldSz cx="12192000" cy="6858000"/>
  <p:notesSz cx="6858000" cy="9144000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7106E214-3BC2-42B8-9F3F-56E09FDF5A7A}">
          <p14:sldIdLst>
            <p14:sldId id="400"/>
          </p14:sldIdLst>
        </p14:section>
        <p14:section name="Instruktioner" id="{BA9B4E2F-2749-4F34-A81E-E784FA97D3A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6A65"/>
    <a:srgbClr val="66D5DD"/>
    <a:srgbClr val="4ACD8C"/>
    <a:srgbClr val="55D7E0"/>
    <a:srgbClr val="6CD5DC"/>
    <a:srgbClr val="00B2BD"/>
    <a:srgbClr val="F08482"/>
    <a:srgbClr val="CC234D"/>
    <a:srgbClr val="05765C"/>
    <a:srgbClr val="D5E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83" autoAdjust="0"/>
  </p:normalViewPr>
  <p:slideViewPr>
    <p:cSldViewPr showGuides="1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B9444-33F6-4DFC-B0B9-0EEEC620C68C}" type="datetimeFigureOut">
              <a:rPr lang="sv-SE" smtClean="0"/>
              <a:t>2026-09-15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6A5FD-DF4D-4303-9CDC-86A33396A7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1297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10725150" cy="504441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52625"/>
            <a:ext cx="7318375" cy="39195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3405"/>
              <a:ext cx="1408969" cy="42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4097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22944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447915A3-8C8B-BAD4-838F-64AE1398BE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3792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73038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8851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56225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8B675DC-7AEA-3975-7689-51BCF6215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99725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5C6F5B2-CE4A-F012-97C3-DFAC84F6E0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52625"/>
            <a:ext cx="9267475" cy="44148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584FF44-22A1-673B-38CB-CBCB841DA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521D52F4-013B-452D-0D84-9766620B73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6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1A22A3-49BC-1067-E8BE-14409FB3F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D13336A6-D38F-C1CF-275A-280E01FC7C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35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B424265-F12E-4F42-D7CD-99C5E9B9C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594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71336C-E51B-DFCD-704F-8E4FE6CEE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63748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21917E-410B-046B-0520-62B15F109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7698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0D37BD-7AB4-E647-9D38-54FA77E69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719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424B76-8B89-49A8-36B0-F8DED17B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2607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05150"/>
            <a:ext cx="7316250" cy="27701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56946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0017" b="14344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0EFDAD0-AE77-CEBD-3F70-45812719975D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5CDBB30-9969-E66E-D0F7-3C76A07A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AB90C85-41D0-E14D-A7A1-CC13D6D1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61872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6313"/>
            <a:ext cx="5610225" cy="53848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40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8C17E10-3856-1BDC-5CB3-A963E71065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594B302-6DF9-ABC7-7E3D-F0BD377916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923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733761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1955F11-8C42-FD54-DF44-2CEFA8EB38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FDFD7733-AB0C-4D9E-7D88-D09348D7E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A910BBDD-C1A8-BE07-7CE3-0CD23FA586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C597F4E3-0946-4B5E-F497-B9F74F8D94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2C3AD355-56F6-2E54-4116-697F3B84B7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ECF4BC9-120E-09DE-D63B-CE2F7EA0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C91C87C-F83F-265D-B831-8065DA6776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807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605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1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9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861386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5" y="2675530"/>
              <a:ext cx="3319108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97343" y="5875338"/>
            <a:ext cx="11215231" cy="49839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1963738"/>
            <a:ext cx="7316787" cy="3911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6277"/>
              <a:ext cx="1405655" cy="424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8350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94872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6B301DFC-029D-7236-EDFF-0EF5CDF71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3671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5346C829-8ED1-1070-A24E-D8C30531CE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95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8246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67040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BD28C10-0B4B-2DE0-0689-B59E75B09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69742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3D831EC7-FDC5-5C48-EBD1-3B00FC69F3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61508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B6E7C836-5B9F-43C2-3E8A-DA071927C8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2571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2294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278A416D-84CD-59C7-2075-4D39958369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386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092187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161899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4B4350-362A-E674-1C67-93DBF59DD8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52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949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1B9D4-0010-24CC-4AA5-E0082B01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141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095624"/>
            <a:ext cx="7316250" cy="27797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813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b="1367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F9A2D0F-7384-2C8F-4DF4-54E8339B2E63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4C13121-0328-C294-81ED-F412F1D0B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D2B40FE-478E-6B4A-B847-13819213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60236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979487"/>
            <a:ext cx="5853111" cy="538638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798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256621-2F68-700E-93BE-85FB13CF7F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B772779-46B5-2BEE-A318-35AA49595FF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616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16295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A89C289-5B7E-7C13-0105-332EB819AC2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541F81D4-81DA-4490-BE0B-70905D257A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FD41B76B-C9DD-FD3E-F272-7D5A7521E6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0B6BFFBE-7A49-6DF3-DAA2-2FF5C3F88C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7FFFE0B-7567-1DE7-61FE-EFCCEE4D90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22C284B-7043-2F74-D99A-D41893BA1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6C29963D-CCB2-614D-78B3-2F8B416099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02472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5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555926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3" y="2675530"/>
              <a:ext cx="3319111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458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4ACD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8" y="5872163"/>
            <a:ext cx="9284220" cy="492126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1963739"/>
            <a:ext cx="7313612" cy="39084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263352" y="260648"/>
            <a:ext cx="1977638" cy="97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490538"/>
            <a:ext cx="1424144" cy="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0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5349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8863D685-3D29-A778-DBA3-16A1845B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7487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357A5C33-AE27-6F71-08D1-F7646F7DF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7C16C08F-666B-9A4B-E26A-7486E3968B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01026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AAF5C-B00A-6D8B-3BB4-64C080674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014831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57246EC-6359-BDE7-6775-38A4A5F5D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0165200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9BE0408-5095-0205-A3B5-F0748C695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159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058366-F039-B7B2-FE73-938867F18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333A30FB-9470-F99A-331A-A51CA1EC74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38927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FFD1A1A-BD14-6185-2EE9-56B98B40D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AE5C89B6-BCFF-DB2A-CC5B-A981B6305A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40896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DE53800-A254-CB36-BF1A-66C3AB69A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956A1397-C7E1-A780-92FF-F2E7266CDD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74413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D236337-A767-EDE0-2E1F-F53F428FA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48517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28885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C16758-4996-87AE-5F65-7B787991C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496218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9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868252-7071-848B-A313-EA3C525586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3845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48025"/>
            <a:ext cx="7316250" cy="26273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2570527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3" b="1426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0774EEF-7DBD-6B2A-69CC-0D5D1ACD639A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7018D17-6415-922A-16EE-CDE7FCCFD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00D2C0B-1A2F-8F1A-BC9B-BD93EBC4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787047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981075"/>
            <a:ext cx="5849936" cy="53832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927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DF912E7-8EC8-8690-1CF3-0724D89D4D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B39755-C910-AB65-45DA-F27F5E5B49D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66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333831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0E5C343-D820-F671-20BE-7E86876C80D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D8C877A7-DFE2-7199-7696-B593EB476F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117A749-719D-7123-5B93-46534EF28F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8E36BC24-423A-9533-9C5C-E2D879FFFA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3D779E6-9CFF-0A51-9E8D-9FD676942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51677A-74F8-6A8D-1C3B-D80257E6F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4867ECD-6CAB-1869-E647-03EE1A2B32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543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09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6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55935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9406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9282633" cy="48895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7"/>
            <a:ext cx="7410450" cy="388302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1" y="548680"/>
              <a:ext cx="1408969" cy="425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7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005276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E6AE315-AD6D-6B13-C8A2-6B0B62B28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1B280081-3035-1F92-DAEC-551EBA66CD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52954"/>
            <a:ext cx="9267475" cy="47113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396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0ECD71E-8CAD-E927-325C-07BC2512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125369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DE5EC6-4A85-07B5-0C86-190556386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055447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6EB146A-792A-FD16-0AE4-52A383232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315186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EA117D5-57B1-2598-9395-08264AF09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9724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0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9631866-DBAA-BF17-38B5-6874CE7C4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682710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8934F26-51BB-C855-1585-0F240AB30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216565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6715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31CD23B-8091-644D-9184-E37EB5EA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41906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5DEEED69-8A1D-D3DD-DD09-5CB705D24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8267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C6495D-7E33-A243-0792-7BAE3F739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29497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41944C-26F4-94F4-2D57-69D27A231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708885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BE404C-35C9-7A78-0D73-2DD32A09A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40156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E3D6EE-03CF-7EED-C401-55D95E6F3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124936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63900"/>
            <a:ext cx="7316250" cy="26114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60810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8" b="13913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E3DB8E86-E2D9-3075-52BB-BFA7635C9ADE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6CC5FAC-A5FA-1BE6-D6D6-4D5CCB33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D9A470B-1249-50F6-81AA-206F258E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20809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7"/>
            <a:ext cx="5848350" cy="538162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97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173A9A-CBE7-7C79-5BA9-DBDA78EF01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0D6B33A-CDCD-D54E-D185-EB4DF8EA3D3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889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622072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EB4C8A1-FD4B-BA16-B494-9FB01A4D14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963A9804-21F0-A758-DDC6-6A889B7BE1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D10CB29-C261-102B-6644-6DE0A83CEE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FD7F2D97-5790-5DDB-4229-9889D11824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DD566D57-2E54-FAE5-0E96-CA6C473ED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5E91D9D-613B-0255-3966-05FFCBA2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59" y="490539"/>
            <a:ext cx="11236813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855202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478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4609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183629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848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6158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3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218097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14048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06354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01063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91024" y="1628800"/>
            <a:ext cx="3414975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2087720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 userDrawn="1">
            <p:ph type="ctrTitle" hasCustomPrompt="1"/>
          </p:nvPr>
        </p:nvSpPr>
        <p:spPr>
          <a:xfrm>
            <a:off x="485775" y="404664"/>
            <a:ext cx="11220450" cy="706214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9663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2150"/>
            <a:ext cx="9267475" cy="440213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</p:spTree>
    <p:extLst>
      <p:ext uri="{BB962C8B-B14F-4D97-AF65-F5344CB8AC3E}">
        <p14:creationId xmlns:p14="http://schemas.microsoft.com/office/powerpoint/2010/main" val="24120807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088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399045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0812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40208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25095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502593" y="490538"/>
            <a:ext cx="5838663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210508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423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982104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14675"/>
            <a:ext cx="7316250" cy="276066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2215629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22041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13B4ED3C-F589-FBA3-627A-EB7C3B64E912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5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6391CFA-A753-FBA4-1654-9C8E00D6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9D68A3-B502-DA98-6605-B3E03BFC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173531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8"/>
            <a:ext cx="5856288" cy="53881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568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lång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8029D30D-39B4-E9C9-0271-D845AFB226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5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med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4406F733-691C-8052-BE0B-F8123BCF08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22713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2AE7CF5-8FC6-61F4-2BFB-76325C576C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8"/>
            <a:ext cx="11220450" cy="646329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+mj-lt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2FD9F48-B06D-0397-D918-E23F93C16C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22312A4-2D43-7FEC-D83A-BA513FC0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F5858ED6-A0F2-D10C-1378-D74A6102DE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3AF5F1DE-F68C-15A1-C95A-61BBC0C147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9367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40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76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347322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44" y="2786803"/>
            <a:ext cx="3321577" cy="10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971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ssida med bakgr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50863" y="549275"/>
            <a:ext cx="11090275" cy="1439863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550863" y="1989138"/>
            <a:ext cx="11090275" cy="43195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36875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88950"/>
            <a:ext cx="11225213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1"/>
            <a:ext cx="9267475" cy="474025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927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748" r:id="rId18"/>
    <p:sldLayoutId id="2147483750" r:id="rId19"/>
    <p:sldLayoutId id="2147483902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735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7" userDrawn="1">
          <p15:clr>
            <a:srgbClr val="F26B43"/>
          </p15:clr>
        </p15:guide>
        <p15:guide id="8" orient="horz" pos="615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4" userDrawn="1">
          <p15:clr>
            <a:srgbClr val="F26B43"/>
          </p15:clr>
        </p15:guide>
        <p15:guide id="12" orient="horz" pos="2466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6" userDrawn="1">
          <p15:clr>
            <a:srgbClr val="F26B43"/>
          </p15:clr>
        </p15:guide>
        <p15:guide id="15" pos="4916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3988" userDrawn="1">
          <p15:clr>
            <a:srgbClr val="F26B43"/>
          </p15:clr>
        </p15:guide>
        <p15:guide id="18" pos="5216" userDrawn="1">
          <p15:clr>
            <a:srgbClr val="F26B43"/>
          </p15:clr>
        </p15:guide>
        <p15:guide id="19" pos="3680" userDrawn="1">
          <p15:clr>
            <a:srgbClr val="F26B43"/>
          </p15:clr>
        </p15:guide>
        <p15:guide id="20" pos="2768" userDrawn="1">
          <p15:clr>
            <a:srgbClr val="F26B43"/>
          </p15:clr>
        </p15:guide>
        <p15:guide id="21" orient="horz" pos="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8" y="488951"/>
            <a:ext cx="11228387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4189" y="1628800"/>
            <a:ext cx="9269062" cy="474024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8802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73" r:id="rId9"/>
    <p:sldLayoutId id="2147483926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65" r:id="rId18"/>
    <p:sldLayoutId id="2147483766" r:id="rId19"/>
    <p:sldLayoutId id="2147483901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770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10" userDrawn="1">
          <p15:clr>
            <a:srgbClr val="F26B43"/>
          </p15:clr>
        </p15:guide>
        <p15:guide id="7" pos="7378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2764" userDrawn="1">
          <p15:clr>
            <a:srgbClr val="F26B43"/>
          </p15:clr>
        </p15:guide>
        <p15:guide id="18" pos="3683" userDrawn="1">
          <p15:clr>
            <a:srgbClr val="F26B43"/>
          </p15:clr>
        </p15:guide>
        <p15:guide id="19" pos="3992" userDrawn="1">
          <p15:clr>
            <a:srgbClr val="F26B43"/>
          </p15:clr>
        </p15:guide>
        <p15:guide id="20" pos="5222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9" y="490539"/>
            <a:ext cx="11229974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7837" y="1628801"/>
            <a:ext cx="9275413" cy="4735488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0072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82" r:id="rId9"/>
    <p:sldLayoutId id="2147483925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782" r:id="rId18"/>
    <p:sldLayoutId id="2147483783" r:id="rId19"/>
    <p:sldLayoutId id="2147483900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787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9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3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2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8" userDrawn="1">
          <p15:clr>
            <a:srgbClr val="F26B43"/>
          </p15:clr>
        </p15:guide>
        <p15:guide id="18" pos="3686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3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898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91" r:id="rId9"/>
    <p:sldLayoutId id="2147483924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799" r:id="rId18"/>
    <p:sldLayoutId id="2147483800" r:id="rId19"/>
    <p:sldLayoutId id="2147483801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804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2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7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6" userDrawn="1">
          <p15:clr>
            <a:srgbClr val="F26B43"/>
          </p15:clr>
        </p15:guide>
        <p15:guide id="18" pos="3681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4" userDrawn="1">
          <p15:clr>
            <a:srgbClr val="F26B43"/>
          </p15:clr>
        </p15:guide>
        <p15:guide id="21" orient="horz" pos="93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14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29" r:id="rId2"/>
    <p:sldLayoutId id="2147483808" r:id="rId3"/>
    <p:sldLayoutId id="2147483809" r:id="rId4"/>
    <p:sldLayoutId id="2147483810" r:id="rId5"/>
    <p:sldLayoutId id="2147483830" r:id="rId6"/>
    <p:sldLayoutId id="2147483824" r:id="rId7"/>
    <p:sldLayoutId id="2147483822" r:id="rId8"/>
    <p:sldLayoutId id="2147483826" r:id="rId9"/>
    <p:sldLayoutId id="2147483923" r:id="rId10"/>
    <p:sldLayoutId id="2147483833" r:id="rId11"/>
    <p:sldLayoutId id="2147483813" r:id="rId12"/>
    <p:sldLayoutId id="2147483811" r:id="rId13"/>
    <p:sldLayoutId id="2147483814" r:id="rId14"/>
    <p:sldLayoutId id="2147483812" r:id="rId15"/>
    <p:sldLayoutId id="2147483827" r:id="rId16"/>
    <p:sldLayoutId id="2147483828" r:id="rId17"/>
    <p:sldLayoutId id="2147483816" r:id="rId18"/>
    <p:sldLayoutId id="2147483817" r:id="rId19"/>
    <p:sldLayoutId id="2147483818" r:id="rId20"/>
    <p:sldLayoutId id="2147483832" r:id="rId21"/>
    <p:sldLayoutId id="2147483823" r:id="rId22"/>
    <p:sldLayoutId id="2147483820" r:id="rId23"/>
    <p:sldLayoutId id="2147483807" r:id="rId24"/>
    <p:sldLayoutId id="2147483835" r:id="rId25"/>
    <p:sldLayoutId id="2147483821" r:id="rId26"/>
    <p:sldLayoutId id="2147483931" r:id="rId27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3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6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86" userDrawn="1">
          <p15:clr>
            <a:srgbClr val="F26B43"/>
          </p15:clr>
        </p15:guide>
        <p15:guide id="12" orient="horz" pos="2470" userDrawn="1">
          <p15:clr>
            <a:srgbClr val="F26B43"/>
          </p15:clr>
        </p15:guide>
        <p15:guide id="13" pos="614" userDrawn="1">
          <p15:clr>
            <a:srgbClr val="F26B43"/>
          </p15:clr>
        </p15:guide>
        <p15:guide id="14" pos="3684" userDrawn="1">
          <p15:clr>
            <a:srgbClr val="F26B43"/>
          </p15:clr>
        </p15:guide>
        <p15:guide id="15" pos="3995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457" userDrawn="1">
          <p15:clr>
            <a:srgbClr val="F26B43"/>
          </p15:clr>
        </p15:guide>
        <p15:guide id="18" pos="5222" userDrawn="1">
          <p15:clr>
            <a:srgbClr val="F26B43"/>
          </p15:clr>
        </p15:guide>
        <p15:guide id="19" pos="4913" userDrawn="1">
          <p15:clr>
            <a:srgbClr val="F26B43"/>
          </p15:clr>
        </p15:guide>
        <p15:guide id="20" pos="2766" userDrawn="1">
          <p15:clr>
            <a:srgbClr val="F26B43"/>
          </p15:clr>
        </p15:guide>
        <p15:guide id="21" orient="horz" pos="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med rundade hörn 20"/>
          <p:cNvSpPr/>
          <p:nvPr/>
        </p:nvSpPr>
        <p:spPr>
          <a:xfrm>
            <a:off x="2900402" y="3376379"/>
            <a:ext cx="1872209" cy="1590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Från 19/10, 2026 förmedlas</a:t>
            </a:r>
          </a:p>
          <a:p>
            <a:r>
              <a:rPr lang="sv-SE" sz="1000" dirty="0"/>
              <a:t>brev till alla 65 och äldre: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Influensa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Covid-19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Pneumokocker</a:t>
            </a:r>
          </a:p>
          <a:p>
            <a:endParaRPr lang="sv-SE" sz="1000" dirty="0"/>
          </a:p>
        </p:txBody>
      </p:sp>
      <p:cxnSp>
        <p:nvCxnSpPr>
          <p:cNvPr id="23" name="Rak koppling 22"/>
          <p:cNvCxnSpPr/>
          <p:nvPr/>
        </p:nvCxnSpPr>
        <p:spPr>
          <a:xfrm>
            <a:off x="3819123" y="312688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ktangel med rundade hörn 26"/>
          <p:cNvSpPr/>
          <p:nvPr/>
        </p:nvSpPr>
        <p:spPr>
          <a:xfrm>
            <a:off x="5699502" y="1176050"/>
            <a:ext cx="1703579" cy="135584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00" dirty="0"/>
              <a:t>Vaccinationsstart v. 48</a:t>
            </a:r>
          </a:p>
          <a:p>
            <a:pPr algn="ctr"/>
            <a:endParaRPr lang="sv-S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utanför rekommendation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övriga grupper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Personal som ej vaccinerat sig på ”vaccinationsveckan”</a:t>
            </a:r>
          </a:p>
        </p:txBody>
      </p:sp>
      <p:cxnSp>
        <p:nvCxnSpPr>
          <p:cNvPr id="34" name="Rak koppling 33"/>
          <p:cNvCxnSpPr>
            <a:stCxn id="31" idx="2"/>
          </p:cNvCxnSpPr>
          <p:nvPr/>
        </p:nvCxnSpPr>
        <p:spPr>
          <a:xfrm flipH="1">
            <a:off x="4819145" y="2564904"/>
            <a:ext cx="4776" cy="288030"/>
          </a:xfrm>
          <a:prstGeom prst="line">
            <a:avLst/>
          </a:prstGeom>
          <a:ln>
            <a:solidFill>
              <a:srgbClr val="CC23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ktangel med rundade hörn 34"/>
          <p:cNvSpPr/>
          <p:nvPr/>
        </p:nvSpPr>
        <p:spPr>
          <a:xfrm>
            <a:off x="6650013" y="3558933"/>
            <a:ext cx="1312171" cy="75318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Covid-19 tillgängligt fram till årsskiftet (obs undantag finns)</a:t>
            </a:r>
          </a:p>
        </p:txBody>
      </p:sp>
      <p:sp>
        <p:nvSpPr>
          <p:cNvPr id="37" name="Rektangel med rundade hörn 36"/>
          <p:cNvSpPr/>
          <p:nvPr/>
        </p:nvSpPr>
        <p:spPr>
          <a:xfrm>
            <a:off x="6650013" y="4360173"/>
            <a:ext cx="1312171" cy="75318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Influensa tillgängligt fram till 30/4, 2027</a:t>
            </a:r>
          </a:p>
        </p:txBody>
      </p:sp>
      <p:sp>
        <p:nvSpPr>
          <p:cNvPr id="40" name="Rektangel med rundade hörn 39"/>
          <p:cNvSpPr/>
          <p:nvPr/>
        </p:nvSpPr>
        <p:spPr>
          <a:xfrm>
            <a:off x="4100961" y="1263318"/>
            <a:ext cx="1478565" cy="543436"/>
          </a:xfrm>
          <a:prstGeom prst="roundRect">
            <a:avLst/>
          </a:prstGeom>
          <a:solidFill>
            <a:srgbClr val="00C7CC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/>
              <a:t>Vecka 45 </a:t>
            </a:r>
            <a:r>
              <a:rPr lang="sv-SE" sz="1000" dirty="0"/>
              <a:t>personalvaccinationer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Influensa</a:t>
            </a:r>
          </a:p>
        </p:txBody>
      </p:sp>
      <p:sp>
        <p:nvSpPr>
          <p:cNvPr id="43" name="Rektangel med rundade hörn 42"/>
          <p:cNvSpPr/>
          <p:nvPr/>
        </p:nvSpPr>
        <p:spPr>
          <a:xfrm>
            <a:off x="4045815" y="1851861"/>
            <a:ext cx="1605451" cy="725049"/>
          </a:xfrm>
          <a:prstGeom prst="roundRect">
            <a:avLst/>
          </a:prstGeom>
          <a:solidFill>
            <a:srgbClr val="CC23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Vaccinationsstart </a:t>
            </a:r>
            <a:r>
              <a:rPr lang="sv-SE" sz="1000" b="1" dirty="0"/>
              <a:t>2 nov</a:t>
            </a:r>
            <a:endParaRPr lang="sv-SE" sz="1000" dirty="0"/>
          </a:p>
          <a:p>
            <a:endParaRPr lang="sv-S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Influensa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Covid-19</a:t>
            </a:r>
          </a:p>
        </p:txBody>
      </p:sp>
      <p:sp>
        <p:nvSpPr>
          <p:cNvPr id="45" name="Rektangel 44"/>
          <p:cNvSpPr/>
          <p:nvPr/>
        </p:nvSpPr>
        <p:spPr>
          <a:xfrm>
            <a:off x="10861516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52 </a:t>
            </a:r>
          </a:p>
        </p:txBody>
      </p:sp>
      <p:sp>
        <p:nvSpPr>
          <p:cNvPr id="48" name="Rektangel 47"/>
          <p:cNvSpPr/>
          <p:nvPr/>
        </p:nvSpPr>
        <p:spPr>
          <a:xfrm>
            <a:off x="10378782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51 </a:t>
            </a:r>
          </a:p>
        </p:txBody>
      </p:sp>
      <p:sp>
        <p:nvSpPr>
          <p:cNvPr id="49" name="Rektangel 48"/>
          <p:cNvSpPr/>
          <p:nvPr/>
        </p:nvSpPr>
        <p:spPr>
          <a:xfrm>
            <a:off x="9890353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50 </a:t>
            </a:r>
          </a:p>
        </p:txBody>
      </p:sp>
      <p:sp>
        <p:nvSpPr>
          <p:cNvPr id="50" name="Rektangel 49"/>
          <p:cNvSpPr/>
          <p:nvPr/>
        </p:nvSpPr>
        <p:spPr>
          <a:xfrm>
            <a:off x="9407619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49 </a:t>
            </a:r>
          </a:p>
        </p:txBody>
      </p:sp>
      <p:sp>
        <p:nvSpPr>
          <p:cNvPr id="51" name="Rektangel 50"/>
          <p:cNvSpPr/>
          <p:nvPr/>
        </p:nvSpPr>
        <p:spPr>
          <a:xfrm>
            <a:off x="8924885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48 </a:t>
            </a:r>
          </a:p>
        </p:txBody>
      </p:sp>
      <p:sp>
        <p:nvSpPr>
          <p:cNvPr id="52" name="Rektangel 51"/>
          <p:cNvSpPr/>
          <p:nvPr/>
        </p:nvSpPr>
        <p:spPr>
          <a:xfrm>
            <a:off x="8439304" y="2844586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53 </a:t>
            </a:r>
          </a:p>
        </p:txBody>
      </p:sp>
      <p:sp>
        <p:nvSpPr>
          <p:cNvPr id="53" name="Rektangel 52"/>
          <p:cNvSpPr/>
          <p:nvPr/>
        </p:nvSpPr>
        <p:spPr>
          <a:xfrm>
            <a:off x="7973516" y="2846255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52 </a:t>
            </a:r>
          </a:p>
        </p:txBody>
      </p:sp>
      <p:sp>
        <p:nvSpPr>
          <p:cNvPr id="54" name="Rektangel 53"/>
          <p:cNvSpPr/>
          <p:nvPr/>
        </p:nvSpPr>
        <p:spPr>
          <a:xfrm>
            <a:off x="7490782" y="2846255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51 </a:t>
            </a:r>
          </a:p>
        </p:txBody>
      </p:sp>
      <p:sp>
        <p:nvSpPr>
          <p:cNvPr id="55" name="Rektangel 54"/>
          <p:cNvSpPr/>
          <p:nvPr/>
        </p:nvSpPr>
        <p:spPr>
          <a:xfrm>
            <a:off x="7002353" y="2846255"/>
            <a:ext cx="482734" cy="288032"/>
          </a:xfrm>
          <a:prstGeom prst="rect">
            <a:avLst/>
          </a:prstGeom>
          <a:solidFill>
            <a:srgbClr val="F084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50 </a:t>
            </a:r>
          </a:p>
        </p:txBody>
      </p:sp>
      <p:sp>
        <p:nvSpPr>
          <p:cNvPr id="56" name="Rektangel 55"/>
          <p:cNvSpPr/>
          <p:nvPr/>
        </p:nvSpPr>
        <p:spPr>
          <a:xfrm>
            <a:off x="6519619" y="2846255"/>
            <a:ext cx="482734" cy="288032"/>
          </a:xfrm>
          <a:prstGeom prst="rect">
            <a:avLst/>
          </a:prstGeom>
          <a:solidFill>
            <a:srgbClr val="CC234D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49 </a:t>
            </a:r>
          </a:p>
        </p:txBody>
      </p:sp>
      <p:sp>
        <p:nvSpPr>
          <p:cNvPr id="57" name="Rektangel 56"/>
          <p:cNvSpPr/>
          <p:nvPr/>
        </p:nvSpPr>
        <p:spPr>
          <a:xfrm>
            <a:off x="6036885" y="2846255"/>
            <a:ext cx="482734" cy="288032"/>
          </a:xfrm>
          <a:prstGeom prst="rect">
            <a:avLst/>
          </a:prstGeom>
          <a:solidFill>
            <a:srgbClr val="CC23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48 </a:t>
            </a:r>
          </a:p>
        </p:txBody>
      </p:sp>
      <p:sp>
        <p:nvSpPr>
          <p:cNvPr id="58" name="Rektangel 57"/>
          <p:cNvSpPr/>
          <p:nvPr/>
        </p:nvSpPr>
        <p:spPr>
          <a:xfrm>
            <a:off x="5551657" y="2846256"/>
            <a:ext cx="482734" cy="288032"/>
          </a:xfrm>
          <a:prstGeom prst="rect">
            <a:avLst/>
          </a:prstGeom>
          <a:solidFill>
            <a:srgbClr val="CC23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47</a:t>
            </a:r>
          </a:p>
        </p:txBody>
      </p:sp>
      <p:sp>
        <p:nvSpPr>
          <p:cNvPr id="59" name="Rektangel 58"/>
          <p:cNvSpPr/>
          <p:nvPr/>
        </p:nvSpPr>
        <p:spPr>
          <a:xfrm>
            <a:off x="5072124" y="2846255"/>
            <a:ext cx="482734" cy="288032"/>
          </a:xfrm>
          <a:prstGeom prst="rect">
            <a:avLst/>
          </a:prstGeom>
          <a:solidFill>
            <a:srgbClr val="CC23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46</a:t>
            </a:r>
          </a:p>
        </p:txBody>
      </p:sp>
      <p:sp>
        <p:nvSpPr>
          <p:cNvPr id="60" name="Rektangel 59"/>
          <p:cNvSpPr/>
          <p:nvPr/>
        </p:nvSpPr>
        <p:spPr>
          <a:xfrm>
            <a:off x="4589390" y="2846255"/>
            <a:ext cx="482734" cy="288032"/>
          </a:xfrm>
          <a:prstGeom prst="rect">
            <a:avLst/>
          </a:prstGeom>
          <a:solidFill>
            <a:srgbClr val="CC23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45</a:t>
            </a:r>
          </a:p>
        </p:txBody>
      </p:sp>
      <p:sp>
        <p:nvSpPr>
          <p:cNvPr id="61" name="Rektangel 60"/>
          <p:cNvSpPr/>
          <p:nvPr/>
        </p:nvSpPr>
        <p:spPr>
          <a:xfrm>
            <a:off x="4100961" y="2846255"/>
            <a:ext cx="482734" cy="28803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</a:t>
            </a:r>
          </a:p>
          <a:p>
            <a:pPr algn="ctr"/>
            <a:r>
              <a:rPr lang="sv-SE" sz="800" dirty="0"/>
              <a:t>44 </a:t>
            </a:r>
          </a:p>
        </p:txBody>
      </p:sp>
      <p:sp>
        <p:nvSpPr>
          <p:cNvPr id="62" name="Rektangel 61"/>
          <p:cNvSpPr/>
          <p:nvPr/>
        </p:nvSpPr>
        <p:spPr>
          <a:xfrm>
            <a:off x="3618227" y="2846255"/>
            <a:ext cx="482734" cy="28803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43 </a:t>
            </a:r>
          </a:p>
        </p:txBody>
      </p:sp>
      <p:sp>
        <p:nvSpPr>
          <p:cNvPr id="63" name="Rektangel 62"/>
          <p:cNvSpPr/>
          <p:nvPr/>
        </p:nvSpPr>
        <p:spPr>
          <a:xfrm>
            <a:off x="3135493" y="2846255"/>
            <a:ext cx="482734" cy="28803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42</a:t>
            </a:r>
          </a:p>
        </p:txBody>
      </p:sp>
      <p:sp>
        <p:nvSpPr>
          <p:cNvPr id="64" name="Rektangel 63"/>
          <p:cNvSpPr/>
          <p:nvPr/>
        </p:nvSpPr>
        <p:spPr>
          <a:xfrm>
            <a:off x="2649912" y="2846255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41 </a:t>
            </a:r>
          </a:p>
        </p:txBody>
      </p:sp>
      <p:sp>
        <p:nvSpPr>
          <p:cNvPr id="65" name="Rektangel 64"/>
          <p:cNvSpPr/>
          <p:nvPr/>
        </p:nvSpPr>
        <p:spPr>
          <a:xfrm>
            <a:off x="2184124" y="2847924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40</a:t>
            </a:r>
          </a:p>
        </p:txBody>
      </p:sp>
      <p:sp>
        <p:nvSpPr>
          <p:cNvPr id="66" name="Rektangel 65"/>
          <p:cNvSpPr/>
          <p:nvPr/>
        </p:nvSpPr>
        <p:spPr>
          <a:xfrm>
            <a:off x="1701390" y="2847924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39 </a:t>
            </a:r>
          </a:p>
        </p:txBody>
      </p:sp>
      <p:sp>
        <p:nvSpPr>
          <p:cNvPr id="67" name="Rektangel 66"/>
          <p:cNvSpPr/>
          <p:nvPr/>
        </p:nvSpPr>
        <p:spPr>
          <a:xfrm>
            <a:off x="1212961" y="2847924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38 </a:t>
            </a:r>
          </a:p>
        </p:txBody>
      </p:sp>
      <p:sp>
        <p:nvSpPr>
          <p:cNvPr id="68" name="Rektangel 67"/>
          <p:cNvSpPr/>
          <p:nvPr/>
        </p:nvSpPr>
        <p:spPr>
          <a:xfrm>
            <a:off x="730227" y="2847924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37 </a:t>
            </a:r>
          </a:p>
        </p:txBody>
      </p:sp>
      <p:sp>
        <p:nvSpPr>
          <p:cNvPr id="69" name="Rektangel 68"/>
          <p:cNvSpPr/>
          <p:nvPr/>
        </p:nvSpPr>
        <p:spPr>
          <a:xfrm>
            <a:off x="247493" y="2847924"/>
            <a:ext cx="48273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800" dirty="0"/>
              <a:t>Vecka 36 </a:t>
            </a:r>
          </a:p>
        </p:txBody>
      </p:sp>
      <p:sp>
        <p:nvSpPr>
          <p:cNvPr id="82" name="Rektangel med rundade hörn 81"/>
          <p:cNvSpPr/>
          <p:nvPr/>
        </p:nvSpPr>
        <p:spPr>
          <a:xfrm>
            <a:off x="1487489" y="404664"/>
            <a:ext cx="2139468" cy="1952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Deadline 9/10 2026</a:t>
            </a:r>
          </a:p>
          <a:p>
            <a:endParaRPr lang="sv-S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 err="1"/>
              <a:t>Kontaktkort</a:t>
            </a:r>
            <a:r>
              <a:rPr lang="sv-SE" sz="1000" dirty="0"/>
              <a:t> kontrollerade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Schemaläggning och </a:t>
            </a:r>
            <a:r>
              <a:rPr lang="sv-SE" sz="1000" dirty="0" err="1"/>
              <a:t>drop</a:t>
            </a:r>
            <a:r>
              <a:rPr lang="sv-SE" sz="1000" dirty="0"/>
              <a:t>-in färdigt i MittVaccin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00" dirty="0"/>
          </a:p>
          <a:p>
            <a:r>
              <a:rPr lang="sv-SE" sz="1000" dirty="0"/>
              <a:t>Deadline 16/10,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Synliggöra bokning och </a:t>
            </a:r>
            <a:r>
              <a:rPr lang="sv-SE" sz="1000" dirty="0" err="1"/>
              <a:t>drop</a:t>
            </a:r>
            <a:r>
              <a:rPr lang="sv-SE" sz="1000" dirty="0"/>
              <a:t>-in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Information publiceras på 1177.se</a:t>
            </a:r>
          </a:p>
        </p:txBody>
      </p:sp>
      <p:cxnSp>
        <p:nvCxnSpPr>
          <p:cNvPr id="83" name="Rak koppling 82"/>
          <p:cNvCxnSpPr/>
          <p:nvPr/>
        </p:nvCxnSpPr>
        <p:spPr>
          <a:xfrm>
            <a:off x="2690852" y="2345240"/>
            <a:ext cx="0" cy="507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ktangel med rundade hörn 83"/>
          <p:cNvSpPr/>
          <p:nvPr/>
        </p:nvSpPr>
        <p:spPr>
          <a:xfrm>
            <a:off x="2870298" y="5012932"/>
            <a:ext cx="1927863" cy="7531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1177.Se uppdaterat och bokningsknappen publiceras 19/10</a:t>
            </a:r>
          </a:p>
        </p:txBody>
      </p:sp>
      <p:cxnSp>
        <p:nvCxnSpPr>
          <p:cNvPr id="44" name="Rak koppling 43"/>
          <p:cNvCxnSpPr>
            <a:cxnSpLocks/>
            <a:endCxn id="57" idx="0"/>
          </p:cNvCxnSpPr>
          <p:nvPr/>
        </p:nvCxnSpPr>
        <p:spPr>
          <a:xfrm>
            <a:off x="6278252" y="2531897"/>
            <a:ext cx="0" cy="31435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34692D95-C263-21AC-1F92-2643AC94C9B6}"/>
              </a:ext>
            </a:extLst>
          </p:cNvPr>
          <p:cNvCxnSpPr/>
          <p:nvPr/>
        </p:nvCxnSpPr>
        <p:spPr>
          <a:xfrm>
            <a:off x="7176120" y="3160355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l: höger 6">
            <a:extLst>
              <a:ext uri="{FF2B5EF4-FFF2-40B4-BE49-F238E27FC236}">
                <a16:creationId xmlns:a16="http://schemas.microsoft.com/office/drawing/2014/main" id="{8E7C2025-9DCB-710F-C21B-A9C23ED85E78}"/>
              </a:ext>
            </a:extLst>
          </p:cNvPr>
          <p:cNvSpPr/>
          <p:nvPr/>
        </p:nvSpPr>
        <p:spPr>
          <a:xfrm>
            <a:off x="11344250" y="2708920"/>
            <a:ext cx="600249" cy="569571"/>
          </a:xfrm>
          <a:prstGeom prst="rightArrow">
            <a:avLst>
              <a:gd name="adj1" fmla="val 50000"/>
              <a:gd name="adj2" fmla="val 53064"/>
            </a:avLst>
          </a:prstGeom>
          <a:solidFill>
            <a:srgbClr val="F084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ktangel med rundade hörn 34">
            <a:extLst>
              <a:ext uri="{FF2B5EF4-FFF2-40B4-BE49-F238E27FC236}">
                <a16:creationId xmlns:a16="http://schemas.microsoft.com/office/drawing/2014/main" id="{D0FFF33C-624A-2957-254C-C7E6532463B6}"/>
              </a:ext>
            </a:extLst>
          </p:cNvPr>
          <p:cNvSpPr/>
          <p:nvPr/>
        </p:nvSpPr>
        <p:spPr>
          <a:xfrm>
            <a:off x="7434561" y="692696"/>
            <a:ext cx="1703579" cy="183920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/>
              <a:t>Deadline 18/12, 2026 och 16/5, 2027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Registrera senast givna doser, utlämning och kampanj i MittVaccin för utbetalning på 2026.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00" dirty="0"/>
              <a:t>Covid-19 betalas ut varje månad</a:t>
            </a: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676B7E4D-6B67-F18C-20B0-A96D1A72957E}"/>
              </a:ext>
            </a:extLst>
          </p:cNvPr>
          <p:cNvCxnSpPr>
            <a:cxnSpLocks/>
          </p:cNvCxnSpPr>
          <p:nvPr/>
        </p:nvCxnSpPr>
        <p:spPr>
          <a:xfrm>
            <a:off x="7896200" y="2531897"/>
            <a:ext cx="0" cy="3126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104283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Gävleborg - Turkos">
  <a:themeElements>
    <a:clrScheme name="Anpassat 5">
      <a:dk1>
        <a:sysClr val="windowText" lastClr="000000"/>
      </a:dk1>
      <a:lt1>
        <a:sysClr val="window" lastClr="FFFFFF"/>
      </a:lt1>
      <a:dk2>
        <a:srgbClr val="212426"/>
      </a:dk2>
      <a:lt2>
        <a:srgbClr val="CCF0F2"/>
      </a:lt2>
      <a:accent1>
        <a:srgbClr val="007579"/>
      </a:accent1>
      <a:accent2>
        <a:srgbClr val="9EE1E4"/>
      </a:accent2>
      <a:accent3>
        <a:srgbClr val="005B67"/>
      </a:accent3>
      <a:accent4>
        <a:srgbClr val="66D5DD"/>
      </a:accent4>
      <a:accent5>
        <a:srgbClr val="EBE9E5"/>
      </a:accent5>
      <a:accent6>
        <a:srgbClr val="EF8381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0E9F0366-21EE-41D0-92A0-5E00C7AAFED8}"/>
    </a:ext>
  </a:extLst>
</a:theme>
</file>

<file path=ppt/theme/theme2.xml><?xml version="1.0" encoding="utf-8"?>
<a:theme xmlns:a="http://schemas.openxmlformats.org/drawingml/2006/main" name="Region Gävleborg - Blå">
  <a:themeElements>
    <a:clrScheme name="Anpassat 6">
      <a:dk1>
        <a:sysClr val="windowText" lastClr="000000"/>
      </a:dk1>
      <a:lt1>
        <a:sysClr val="window" lastClr="FFFFFF"/>
      </a:lt1>
      <a:dk2>
        <a:srgbClr val="212426"/>
      </a:dk2>
      <a:lt2>
        <a:srgbClr val="CFE4FE"/>
      </a:lt2>
      <a:accent1>
        <a:srgbClr val="61A5EE"/>
      </a:accent1>
      <a:accent2>
        <a:srgbClr val="013C55"/>
      </a:accent2>
      <a:accent3>
        <a:srgbClr val="A8D1FD"/>
      </a:accent3>
      <a:accent4>
        <a:srgbClr val="1065B7"/>
      </a:accent4>
      <a:accent5>
        <a:srgbClr val="EBE9E5"/>
      </a:accent5>
      <a:accent6>
        <a:srgbClr val="01755B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A4D43F25-4F86-4DBC-BC5E-57A0CA7DA59B}"/>
    </a:ext>
  </a:extLst>
</a:theme>
</file>

<file path=ppt/theme/theme3.xml><?xml version="1.0" encoding="utf-8"?>
<a:theme xmlns:a="http://schemas.openxmlformats.org/drawingml/2006/main" name="Region Gävleborg - Grön">
  <a:themeElements>
    <a:clrScheme name="Anpassat 7">
      <a:dk1>
        <a:sysClr val="windowText" lastClr="000000"/>
      </a:dk1>
      <a:lt1>
        <a:sysClr val="window" lastClr="FFFFFF"/>
      </a:lt1>
      <a:dk2>
        <a:srgbClr val="212426"/>
      </a:dk2>
      <a:lt2>
        <a:srgbClr val="D4EEE2"/>
      </a:lt2>
      <a:accent1>
        <a:srgbClr val="4ACD8C"/>
      </a:accent1>
      <a:accent2>
        <a:srgbClr val="005242"/>
      </a:accent2>
      <a:accent3>
        <a:srgbClr val="A9DDC6"/>
      </a:accent3>
      <a:accent4>
        <a:srgbClr val="01755B"/>
      </a:accent4>
      <a:accent5>
        <a:srgbClr val="EBE9E5"/>
      </a:accent5>
      <a:accent6>
        <a:srgbClr val="61A5EE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659B742B-0B33-4B7D-BDDE-90D86B21C596}"/>
    </a:ext>
  </a:extLst>
</a:theme>
</file>

<file path=ppt/theme/theme4.xml><?xml version="1.0" encoding="utf-8"?>
<a:theme xmlns:a="http://schemas.openxmlformats.org/drawingml/2006/main" name="Region Gävleborg - Rödrosa">
  <a:themeElements>
    <a:clrScheme name="Region Gävleborg - Rödrosa">
      <a:dk1>
        <a:sysClr val="windowText" lastClr="000000"/>
      </a:dk1>
      <a:lt1>
        <a:sysClr val="window" lastClr="FFFFFF"/>
      </a:lt1>
      <a:dk2>
        <a:srgbClr val="212426"/>
      </a:dk2>
      <a:lt2>
        <a:srgbClr val="FFE4E3"/>
      </a:lt2>
      <a:accent1>
        <a:srgbClr val="6E1432"/>
      </a:accent1>
      <a:accent2>
        <a:srgbClr val="FFC0BB"/>
      </a:accent2>
      <a:accent3>
        <a:srgbClr val="CB214C"/>
      </a:accent3>
      <a:accent4>
        <a:srgbClr val="EF8381"/>
      </a:accent4>
      <a:accent5>
        <a:srgbClr val="EBE9E5"/>
      </a:accent5>
      <a:accent6>
        <a:srgbClr val="007579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E6284167-4A7B-4348-9EB5-938E0C90C2FA}"/>
    </a:ext>
  </a:extLst>
</a:theme>
</file>

<file path=ppt/theme/theme5.xml><?xml version="1.0" encoding="utf-8"?>
<a:theme xmlns:a="http://schemas.openxmlformats.org/drawingml/2006/main" name="Region Gävleborg - Neutral">
  <a:themeElements>
    <a:clrScheme name="Region Gävleborg - Neutral">
      <a:dk1>
        <a:sysClr val="windowText" lastClr="000000"/>
      </a:dk1>
      <a:lt1>
        <a:sysClr val="window" lastClr="FFFFFF"/>
      </a:lt1>
      <a:dk2>
        <a:srgbClr val="212426"/>
      </a:dk2>
      <a:lt2>
        <a:srgbClr val="EBE9E5"/>
      </a:lt2>
      <a:accent1>
        <a:srgbClr val="007579"/>
      </a:accent1>
      <a:accent2>
        <a:srgbClr val="61A5EE"/>
      </a:accent2>
      <a:accent3>
        <a:srgbClr val="31CE85"/>
      </a:accent3>
      <a:accent4>
        <a:srgbClr val="EF8381"/>
      </a:accent4>
      <a:accent5>
        <a:srgbClr val="DDDAD3"/>
      </a:accent5>
      <a:accent6>
        <a:srgbClr val="A2A098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4EF1D005-B19D-4621-8AE7-40950ABCF534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790F22FBF424A43A68B91F74CC76521" ma:contentTypeVersion="2" ma:contentTypeDescription="Skapa ett nytt dokument." ma:contentTypeScope="" ma:versionID="958ba9b4603bdfd4aa5efdf60c6edd6a">
  <xsd:schema xmlns:xsd="http://www.w3.org/2001/XMLSchema" xmlns:xs="http://www.w3.org/2001/XMLSchema" xmlns:p="http://schemas.microsoft.com/office/2006/metadata/properties" xmlns:ns2="2315542e-fab7-418b-83e7-102bac95b501" targetNamespace="http://schemas.microsoft.com/office/2006/metadata/properties" ma:root="true" ma:fieldsID="ee75cf0abed78a5c4fbd4e57d7478fe0" ns2:_="">
    <xsd:import namespace="2315542e-fab7-418b-83e7-102bac95b50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5542e-fab7-418b-83e7-102bac95b50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DA5EB7-5148-4032-9E68-7F237C09DF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6CB61F-84FC-478B-A5CC-59077819C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15542e-fab7-418b-83e7-102bac95b5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0E1FE2-1D27-485D-B702-F1A01D930C49}">
  <ds:schemaRefs>
    <ds:schemaRef ds:uri="http://schemas.microsoft.com/office/2006/documentManagement/types"/>
    <ds:schemaRef ds:uri="http://purl.org/dc/terms/"/>
    <ds:schemaRef ds:uri="2315542e-fab7-418b-83e7-102bac95b501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Presentation_RegionGävleborg_sept-25</Template>
  <TotalTime>760</TotalTime>
  <Words>165</Words>
  <Application>Microsoft Office PowerPoint</Application>
  <PresentationFormat>Bredbild</PresentationFormat>
  <Paragraphs>54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</vt:i4>
      </vt:variant>
    </vt:vector>
  </HeadingPairs>
  <TitlesOfParts>
    <vt:vector size="10" baseType="lpstr">
      <vt:lpstr>Arial</vt:lpstr>
      <vt:lpstr>Calibri</vt:lpstr>
      <vt:lpstr>Segoe UI</vt:lpstr>
      <vt:lpstr>Segoe UI Black</vt:lpstr>
      <vt:lpstr>Region Gävleborg - Turkos</vt:lpstr>
      <vt:lpstr>Region Gävleborg - Blå</vt:lpstr>
      <vt:lpstr>Region Gävleborg - Grön</vt:lpstr>
      <vt:lpstr>Region Gävleborg - Rödrosa</vt:lpstr>
      <vt:lpstr>Region Gävleborg - Neutral</vt:lpstr>
      <vt:lpstr>PowerPoint-presentation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Tyberg Joakim - EKF - Ekonomistöd</dc:creator>
  <cp:lastModifiedBy>Bolin Maria - KOMF - Kommunikationsenhet</cp:lastModifiedBy>
  <cp:revision>13</cp:revision>
  <dcterms:created xsi:type="dcterms:W3CDTF">2026-05-21T08:57:24Z</dcterms:created>
  <dcterms:modified xsi:type="dcterms:W3CDTF">2026-09-15T13:06:25Z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0x0101009790F22FBF424A43A68B91F74CC76521</vt:lpwstr>
  </property>
</Properties>
</file>