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9" r:id="rId2"/>
    <p:sldId id="267" r:id="rId3"/>
    <p:sldId id="271" r:id="rId4"/>
    <p:sldId id="268" r:id="rId5"/>
    <p:sldId id="266" r:id="rId6"/>
    <p:sldId id="273" r:id="rId7"/>
    <p:sldId id="261" r:id="rId8"/>
    <p:sldId id="272" r:id="rId9"/>
  </p:sldIdLst>
  <p:sldSz cx="12192000" cy="6858000"/>
  <p:notesSz cx="6858000" cy="9144000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89" autoAdjust="0"/>
  </p:normalViewPr>
  <p:slideViewPr>
    <p:cSldViewPr showGuides="1">
      <p:cViewPr varScale="1">
        <p:scale>
          <a:sx n="115" d="100"/>
          <a:sy n="115" d="100"/>
        </p:scale>
        <p:origin x="18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A8317-7DC5-443A-B6F9-013AE66543A9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42851-B19D-47A7-BB27-98861BED69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52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ÄR GÄVLEBORGSKRAFTEN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BDAD-CB7D-4639-AE4F-F91851D8087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32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ÄR GÄVLEBORGSKRAFTEN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BDAD-CB7D-4639-AE4F-F91851D8087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95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ÄR GÄVLEBORGSKRAFTEN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BDAD-CB7D-4639-AE4F-F91851D8087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62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in en underrubrik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4588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40000"/>
            <a:ext cx="10800000" cy="42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43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5" hasCustomPrompt="1"/>
          </p:nvPr>
        </p:nvSpPr>
        <p:spPr>
          <a:xfrm>
            <a:off x="6265137" y="2556000"/>
            <a:ext cx="5256213" cy="36346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4907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Rubrik, 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052000"/>
            <a:ext cx="3960000" cy="198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183200"/>
            <a:ext cx="3960000" cy="19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558160"/>
            <a:ext cx="3960000" cy="1692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471200"/>
            <a:ext cx="3960000" cy="169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44896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3" r:id="rId2"/>
    <p:sldLayoutId id="2147483664" r:id="rId3"/>
    <p:sldLayoutId id="2147483666" r:id="rId4"/>
    <p:sldLayoutId id="2147483728" r:id="rId5"/>
    <p:sldLayoutId id="2147483669" r:id="rId6"/>
    <p:sldLayoutId id="2147483729" r:id="rId7"/>
    <p:sldLayoutId id="2147483670" r:id="rId8"/>
    <p:sldLayoutId id="2147483730" r:id="rId9"/>
    <p:sldLayoutId id="2147483672" r:id="rId10"/>
    <p:sldLayoutId id="2147483732" r:id="rId11"/>
    <p:sldLayoutId id="2147483673" r:id="rId12"/>
    <p:sldLayoutId id="2147483674" r:id="rId13"/>
    <p:sldLayoutId id="2147483733" r:id="rId14"/>
    <p:sldLayoutId id="2147483735" r:id="rId15"/>
    <p:sldLayoutId id="214748373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vansidan.ovanaker.se/4.4a30db921865cdefe1860b0.html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hyperlink" Target="https://regiongavleborg.se/hlt-te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3140968"/>
            <a:ext cx="12192000" cy="36987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I samverkan - Region Gävleborg &amp; Ovanåkers kommun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Rubrik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HLT-team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0" name="Picture 26" descr="Logotyp och kommunvapen - Ovanåkers komm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548680"/>
            <a:ext cx="173263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615455" y="476672"/>
            <a:ext cx="54726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>
                <a:solidFill>
                  <a:schemeClr val="bg1"/>
                </a:solidFill>
                <a:latin typeface="+mj-lt"/>
              </a:rPr>
              <a:t>Bärare av Gävleborgskraften:</a:t>
            </a:r>
            <a:r>
              <a:rPr lang="sv-SE" sz="32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v-SE" sz="3200" b="1" dirty="0" smtClean="0">
                <a:solidFill>
                  <a:schemeClr val="bg1"/>
                </a:solidFill>
                <a:latin typeface="+mj-lt"/>
              </a:rPr>
            </a:br>
            <a:endParaRPr lang="sv-SE" sz="32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bg1"/>
              </a:solidFill>
            </a:endParaRPr>
          </a:p>
          <a:p>
            <a:r>
              <a:rPr lang="sv-SE" sz="6000" dirty="0" smtClean="0">
                <a:solidFill>
                  <a:schemeClr val="bg1"/>
                </a:solidFill>
              </a:rPr>
              <a:t>Medarbetare</a:t>
            </a:r>
          </a:p>
          <a:p>
            <a:r>
              <a:rPr lang="sv-SE" sz="6000" dirty="0" smtClean="0">
                <a:solidFill>
                  <a:schemeClr val="bg1"/>
                </a:solidFill>
              </a:rPr>
              <a:t>Ambassadörer</a:t>
            </a:r>
          </a:p>
          <a:p>
            <a:r>
              <a:rPr lang="sv-SE" sz="6000" dirty="0" smtClean="0">
                <a:solidFill>
                  <a:schemeClr val="bg1"/>
                </a:solidFill>
              </a:rPr>
              <a:t>Chefer</a:t>
            </a:r>
          </a:p>
          <a:p>
            <a:endParaRPr lang="sv-SE" sz="1800" dirty="0">
              <a:solidFill>
                <a:schemeClr val="bg1"/>
              </a:solidFill>
            </a:endParaRPr>
          </a:p>
        </p:txBody>
      </p:sp>
      <p:pic>
        <p:nvPicPr>
          <p:cNvPr id="10" name="object 3"/>
          <p:cNvPicPr/>
          <p:nvPr/>
        </p:nvPicPr>
        <p:blipFill rotWithShape="1">
          <a:blip r:embed="rId3" cstate="print"/>
          <a:srcRect t="57214" b="2366"/>
          <a:stretch/>
        </p:blipFill>
        <p:spPr>
          <a:xfrm>
            <a:off x="0" y="-99392"/>
            <a:ext cx="12191999" cy="6912768"/>
          </a:xfrm>
          <a:prstGeom prst="rect">
            <a:avLst/>
          </a:prstGeom>
        </p:spPr>
      </p:pic>
      <p:pic>
        <p:nvPicPr>
          <p:cNvPr id="11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1824" y="836712"/>
            <a:ext cx="5505678" cy="776960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9295" y="1772816"/>
            <a:ext cx="3710736" cy="3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1127448" y="908720"/>
            <a:ext cx="92890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Museo Sans 700" panose="02000000000000000000" pitchFamily="50" charset="0"/>
                <a:ea typeface="+mj-ea"/>
                <a:cs typeface="Calibri" panose="020F0502020204030204" pitchFamily="34" charset="0"/>
              </a:rPr>
              <a:t>HLT-team – ett stöd till familjer för att få livet att fungera</a:t>
            </a:r>
          </a:p>
          <a:p>
            <a:r>
              <a:rPr lang="sv-SE" sz="3600" dirty="0" smtClean="0">
                <a:latin typeface="Museo Sans 700" panose="02000000000000000000" pitchFamily="50" charset="0"/>
                <a:ea typeface="+mj-ea"/>
                <a:cs typeface="Calibri" panose="020F0502020204030204" pitchFamily="34" charset="0"/>
              </a:rPr>
              <a:t> </a:t>
            </a:r>
            <a:r>
              <a:rPr lang="sv-SE" sz="3600" dirty="0">
                <a:latin typeface="Museo Sans 700" panose="02000000000000000000" pitchFamily="50" charset="0"/>
                <a:ea typeface="+mj-ea"/>
                <a:cs typeface="Calibri" panose="020F0502020204030204" pitchFamily="34" charset="0"/>
              </a:rPr>
              <a:t/>
            </a:r>
            <a:br>
              <a:rPr lang="sv-SE" sz="3600" dirty="0">
                <a:latin typeface="Museo Sans 700" panose="02000000000000000000" pitchFamily="50" charset="0"/>
                <a:ea typeface="+mj-ea"/>
                <a:cs typeface="Calibri" panose="020F0502020204030204" pitchFamily="34" charset="0"/>
              </a:rPr>
            </a:br>
            <a:r>
              <a:rPr lang="sv-SE" sz="1600" dirty="0">
                <a:latin typeface="+mj-lt"/>
              </a:rPr>
              <a:t>Hälsa, Lärande och Trygghet (förkortas HLT) är ett samarbete mellan hälso- och sjukvård, förskola och socialtjänst i Ovanåkers kommun, och drivs som ett pilotprojekt under 2023 och 2024. HLT-teamet finns för </a:t>
            </a:r>
            <a:r>
              <a:rPr lang="sv-SE" sz="1600" dirty="0" smtClean="0">
                <a:latin typeface="+mj-lt"/>
              </a:rPr>
              <a:t>blivande föräldrar och </a:t>
            </a:r>
            <a:r>
              <a:rPr lang="sv-SE" sz="1600" dirty="0">
                <a:latin typeface="+mj-lt"/>
              </a:rPr>
              <a:t>för </a:t>
            </a:r>
            <a:r>
              <a:rPr lang="sv-SE" sz="1600" dirty="0" smtClean="0">
                <a:latin typeface="+mj-lt"/>
              </a:rPr>
              <a:t>föräldrar </a:t>
            </a:r>
            <a:r>
              <a:rPr lang="sv-SE" sz="1600" dirty="0">
                <a:latin typeface="+mj-lt"/>
              </a:rPr>
              <a:t>med barn </a:t>
            </a:r>
            <a:r>
              <a:rPr lang="sv-SE" sz="1600" dirty="0" smtClean="0">
                <a:latin typeface="+mj-lt"/>
              </a:rPr>
              <a:t>0-6 </a:t>
            </a:r>
            <a:r>
              <a:rPr lang="sv-SE" sz="1600" dirty="0">
                <a:latin typeface="+mj-lt"/>
              </a:rPr>
              <a:t>år som under en period kan behöva stöd för att få livet att fungera. HLT-teamet erbjuder hjälp anpassad till familjens situation.</a:t>
            </a:r>
          </a:p>
          <a:p>
            <a:endParaRPr lang="sv-SE" sz="1600" dirty="0">
              <a:latin typeface="+mj-lt"/>
            </a:endParaRPr>
          </a:p>
          <a:p>
            <a:endParaRPr lang="sv-SE" sz="1600" dirty="0">
              <a:latin typeface="+mj-lt"/>
            </a:endParaRPr>
          </a:p>
          <a:p>
            <a:r>
              <a:rPr lang="sv-SE" sz="1600" dirty="0">
                <a:latin typeface="+mj-lt"/>
              </a:rPr>
              <a:t>Många familjer kan någon </a:t>
            </a:r>
            <a:r>
              <a:rPr lang="sv-SE" sz="1600" dirty="0" smtClean="0">
                <a:latin typeface="+mj-lt"/>
              </a:rPr>
              <a:t>gång behöva </a:t>
            </a:r>
            <a:r>
              <a:rPr lang="sv-SE" sz="1600" dirty="0">
                <a:latin typeface="+mj-lt"/>
              </a:rPr>
              <a:t>lite extra stöd för att få </a:t>
            </a:r>
            <a:r>
              <a:rPr lang="sv-SE" sz="1600" dirty="0" smtClean="0">
                <a:latin typeface="+mj-lt"/>
              </a:rPr>
              <a:t>livet </a:t>
            </a:r>
            <a:r>
              <a:rPr lang="sv-SE" sz="1600" dirty="0">
                <a:latin typeface="+mj-lt"/>
              </a:rPr>
              <a:t>att fungera. Det kan till exempel handla om att det inte </a:t>
            </a:r>
            <a:r>
              <a:rPr lang="sv-SE" sz="1600" dirty="0" smtClean="0">
                <a:latin typeface="+mj-lt"/>
              </a:rPr>
              <a:t>riktigt fungerar </a:t>
            </a:r>
            <a:r>
              <a:rPr lang="sv-SE" sz="1600" dirty="0">
                <a:latin typeface="+mj-lt"/>
              </a:rPr>
              <a:t>i förskolan. Och det kan också vara saker som är jobbiga i familjen som påverkar barnet</a:t>
            </a:r>
            <a:r>
              <a:rPr lang="sv-SE" sz="1600" dirty="0" smtClean="0">
                <a:latin typeface="+mj-lt"/>
              </a:rPr>
              <a:t>. Som </a:t>
            </a:r>
            <a:r>
              <a:rPr lang="sv-SE" sz="1600" dirty="0">
                <a:latin typeface="+mj-lt"/>
              </a:rPr>
              <a:t>förälder är det lätt att känna både förtvivlan och frustration över att ens barn inte har det </a:t>
            </a:r>
            <a:r>
              <a:rPr lang="sv-SE" sz="1600" dirty="0" smtClean="0">
                <a:latin typeface="+mj-lt"/>
              </a:rPr>
              <a:t>bra. Det </a:t>
            </a:r>
            <a:r>
              <a:rPr lang="sv-SE" sz="1600" dirty="0">
                <a:latin typeface="+mj-lt"/>
              </a:rPr>
              <a:t>är vanligt att familjer någon gång hamnar i den här typen av situationer. </a:t>
            </a:r>
            <a:r>
              <a:rPr lang="sv-SE" sz="1600" dirty="0" smtClean="0">
                <a:latin typeface="+mj-lt"/>
              </a:rPr>
              <a:t>Erfarenheter </a:t>
            </a:r>
            <a:r>
              <a:rPr lang="sv-SE" sz="1600" dirty="0">
                <a:latin typeface="+mj-lt"/>
              </a:rPr>
              <a:t>visar att ju tidigare som familjer får hjälp, desto snabbare är det möjligt att skapa en positiv förändring. Genom HLT finns det möjlighet att få stöd som är anpassat just </a:t>
            </a:r>
            <a:r>
              <a:rPr lang="sv-SE" sz="1600" dirty="0" smtClean="0">
                <a:latin typeface="+mj-lt"/>
              </a:rPr>
              <a:t>för den aktuella situationen.</a:t>
            </a:r>
            <a:endParaRPr lang="sv-SE" sz="1200" dirty="0">
              <a:solidFill>
                <a:schemeClr val="bg1"/>
              </a:solidFill>
            </a:endParaRPr>
          </a:p>
          <a:p>
            <a:r>
              <a:rPr lang="sv-SE" sz="1200" dirty="0" smtClean="0">
                <a:solidFill>
                  <a:schemeClr val="bg1"/>
                </a:solidFill>
              </a:rPr>
              <a:t>Medarbetare</a:t>
            </a:r>
          </a:p>
          <a:p>
            <a:r>
              <a:rPr lang="sv-SE" sz="1200" dirty="0" smtClean="0">
                <a:solidFill>
                  <a:schemeClr val="bg1"/>
                </a:solidFill>
              </a:rPr>
              <a:t>Ambassadörer</a:t>
            </a:r>
          </a:p>
          <a:p>
            <a:r>
              <a:rPr lang="sv-SE" sz="1200" dirty="0" smtClean="0">
                <a:solidFill>
                  <a:schemeClr val="bg1"/>
                </a:solidFill>
              </a:rPr>
              <a:t>Chefer</a:t>
            </a:r>
          </a:p>
          <a:p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353308" y="692696"/>
            <a:ext cx="6469839" cy="7920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600" dirty="0">
              <a:latin typeface="Museo Sans 700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99857" y="1847710"/>
            <a:ext cx="6099018" cy="4461610"/>
          </a:xfrm>
        </p:spPr>
        <p:txBody>
          <a:bodyPr>
            <a:noAutofit/>
          </a:bodyPr>
          <a:lstStyle/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olika verksamheter ingår i HLT-teamet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HÄLSA 	Hälsocentral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Familjehälsa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LÄRANDE 	Förskola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TRYGGHET  	Socialtjänsten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HLT-teamet består av fasta teammedlemmar från varje verksamhet, som träffas på fasta tider. Det bildar en struktur och ett tvärprofessionellt, samordnat stöd för barn och föräldrar med behov. 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Utöver individärenden har teammedlemmarna även som uppgift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att sprida kunskap och information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inom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respektive verksamhet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 HLT-teamets arbete samt att informera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till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HLT-teamet om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vad som är viktigt att känna till om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respektive verksamhet för att uppnå en god samverkan. 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55840" y="908720"/>
            <a:ext cx="6469839" cy="792088"/>
          </a:xfrm>
        </p:spPr>
        <p:txBody>
          <a:bodyPr anchor="t" anchorCtr="0">
            <a:normAutofit/>
          </a:bodyPr>
          <a:lstStyle/>
          <a:p>
            <a:r>
              <a:rPr lang="sv-SE" sz="3600" dirty="0" smtClean="0">
                <a:latin typeface="Museo Sans 700" panose="02000000000000000000" pitchFamily="50" charset="0"/>
                <a:cs typeface="Calibri" panose="020F0502020204030204" pitchFamily="34" charset="0"/>
              </a:rPr>
              <a:t>Vilka ingår i HLT-teamet?</a:t>
            </a:r>
            <a:endParaRPr lang="sv-SE" sz="3600" dirty="0">
              <a:latin typeface="Museo Sans 700" panose="020000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7" name="object 3"/>
          <p:cNvPicPr/>
          <p:nvPr/>
        </p:nvPicPr>
        <p:blipFill rotWithShape="1">
          <a:blip r:embed="rId2" cstate="print"/>
          <a:srcRect l="22892" t="20375" r="11527"/>
          <a:stretch/>
        </p:blipFill>
        <p:spPr>
          <a:xfrm>
            <a:off x="-24681" y="-99392"/>
            <a:ext cx="4032449" cy="6964803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59" y="5182947"/>
            <a:ext cx="3464968" cy="8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/>
          <p:cNvSpPr/>
          <p:nvPr/>
        </p:nvSpPr>
        <p:spPr>
          <a:xfrm>
            <a:off x="4961536" y="2132856"/>
            <a:ext cx="2145125" cy="4461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026720" y="2132856"/>
            <a:ext cx="1895820" cy="4461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188640"/>
            <a:ext cx="10801348" cy="1080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Ärendegång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5" name="Underrubrik 2"/>
          <p:cNvSpPr txBox="1">
            <a:spLocks/>
          </p:cNvSpPr>
          <p:nvPr/>
        </p:nvSpPr>
        <p:spPr>
          <a:xfrm>
            <a:off x="3041047" y="1770276"/>
            <a:ext cx="3606897" cy="54791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 smtClean="0">
                <a:solidFill>
                  <a:schemeClr val="accent2">
                    <a:lumMod val="50000"/>
                  </a:schemeClr>
                </a:solidFill>
              </a:rPr>
              <a:t>Inför en kontakt med ett HLT-Team</a:t>
            </a:r>
            <a:endParaRPr lang="sv-SE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154420" y="2490747"/>
            <a:ext cx="1715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Broschyr </a:t>
            </a:r>
            <a:r>
              <a:rPr lang="sv-SE" sz="1400" dirty="0" smtClean="0">
                <a:solidFill>
                  <a:schemeClr val="bg1"/>
                </a:solidFill>
              </a:rPr>
              <a:t>och affisch finns tillgängligt </a:t>
            </a:r>
            <a:r>
              <a:rPr lang="sv-SE" sz="1400" dirty="0">
                <a:solidFill>
                  <a:schemeClr val="bg1"/>
                </a:solidFill>
              </a:rPr>
              <a:t>på enheterna</a:t>
            </a:r>
            <a:r>
              <a:rPr lang="sv-SE" sz="1400" dirty="0" smtClean="0">
                <a:solidFill>
                  <a:schemeClr val="bg1"/>
                </a:solidFill>
              </a:rPr>
              <a:t>.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r>
              <a:rPr lang="sv-SE" sz="1400" dirty="0">
                <a:solidFill>
                  <a:schemeClr val="bg1"/>
                </a:solidFill>
              </a:rPr>
              <a:t>Varje </a:t>
            </a:r>
            <a:r>
              <a:rPr lang="sv-SE" sz="1400" dirty="0" smtClean="0">
                <a:solidFill>
                  <a:schemeClr val="bg1"/>
                </a:solidFill>
              </a:rPr>
              <a:t>enhet </a:t>
            </a:r>
            <a:r>
              <a:rPr lang="sv-SE" sz="1400" dirty="0">
                <a:solidFill>
                  <a:schemeClr val="bg1"/>
                </a:solidFill>
              </a:rPr>
              <a:t>identifierar </a:t>
            </a:r>
            <a:r>
              <a:rPr lang="sv-SE" sz="1400" dirty="0" smtClean="0">
                <a:solidFill>
                  <a:schemeClr val="bg1"/>
                </a:solidFill>
              </a:rPr>
              <a:t>familjer </a:t>
            </a:r>
            <a:r>
              <a:rPr lang="sv-SE" sz="1400" dirty="0">
                <a:solidFill>
                  <a:schemeClr val="bg1"/>
                </a:solidFill>
              </a:rPr>
              <a:t>i behov av stöd</a:t>
            </a:r>
            <a:r>
              <a:rPr lang="sv-SE" sz="1400" dirty="0" smtClean="0">
                <a:solidFill>
                  <a:schemeClr val="bg1"/>
                </a:solidFill>
              </a:rPr>
              <a:t>.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r>
              <a:rPr lang="sv-SE" sz="1400" dirty="0" smtClean="0">
                <a:solidFill>
                  <a:schemeClr val="bg1"/>
                </a:solidFill>
              </a:rPr>
              <a:t>Varje enhet har </a:t>
            </a:r>
            <a:br>
              <a:rPr lang="sv-SE" sz="1400" dirty="0" smtClean="0">
                <a:solidFill>
                  <a:schemeClr val="bg1"/>
                </a:solidFill>
              </a:rPr>
            </a:br>
            <a:r>
              <a:rPr lang="sv-SE" sz="1400" dirty="0" smtClean="0">
                <a:solidFill>
                  <a:schemeClr val="bg1"/>
                </a:solidFill>
              </a:rPr>
              <a:t>en fast HLT-teammedlem, </a:t>
            </a:r>
          </a:p>
          <a:p>
            <a:r>
              <a:rPr lang="sv-SE" sz="1400" dirty="0">
                <a:solidFill>
                  <a:schemeClr val="bg1"/>
                </a:solidFill>
              </a:rPr>
              <a:t>s</a:t>
            </a:r>
            <a:r>
              <a:rPr lang="sv-SE" sz="1400" dirty="0" smtClean="0">
                <a:solidFill>
                  <a:schemeClr val="bg1"/>
                </a:solidFill>
              </a:rPr>
              <a:t>om kan förbereda </a:t>
            </a:r>
            <a:r>
              <a:rPr lang="sv-SE" sz="1400" dirty="0">
                <a:solidFill>
                  <a:schemeClr val="bg1"/>
                </a:solidFill>
              </a:rPr>
              <a:t>och </a:t>
            </a:r>
            <a:r>
              <a:rPr lang="sv-SE" sz="1400" dirty="0" smtClean="0">
                <a:solidFill>
                  <a:schemeClr val="bg1"/>
                </a:solidFill>
              </a:rPr>
              <a:t>motivera   </a:t>
            </a:r>
            <a:r>
              <a:rPr lang="sv-SE" sz="1400" dirty="0">
                <a:solidFill>
                  <a:schemeClr val="bg1"/>
                </a:solidFill>
              </a:rPr>
              <a:t>hjälp från </a:t>
            </a:r>
            <a:endParaRPr lang="sv-SE" sz="1400" dirty="0" smtClean="0">
              <a:solidFill>
                <a:schemeClr val="bg1"/>
              </a:solidFill>
            </a:endParaRPr>
          </a:p>
          <a:p>
            <a:r>
              <a:rPr lang="sv-SE" sz="1400" dirty="0" smtClean="0">
                <a:solidFill>
                  <a:schemeClr val="bg1"/>
                </a:solidFill>
              </a:rPr>
              <a:t>HLT-teamet.  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46" name="textruta 45"/>
          <p:cNvSpPr txBox="1"/>
          <p:nvPr/>
        </p:nvSpPr>
        <p:spPr>
          <a:xfrm>
            <a:off x="4961810" y="2492896"/>
            <a:ext cx="21536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Med stöd av varje </a:t>
            </a:r>
            <a:endParaRPr lang="sv-SE" sz="1400" dirty="0" smtClean="0"/>
          </a:p>
          <a:p>
            <a:r>
              <a:rPr lang="sv-SE" sz="1400" dirty="0" smtClean="0"/>
              <a:t>parts fasta </a:t>
            </a:r>
            <a:r>
              <a:rPr lang="sv-SE" sz="1400" dirty="0"/>
              <a:t>HLT-medlem inhämtas </a:t>
            </a:r>
            <a:r>
              <a:rPr lang="sv-SE" sz="1400" dirty="0" smtClean="0"/>
              <a:t>samtycke i </a:t>
            </a:r>
          </a:p>
          <a:p>
            <a:r>
              <a:rPr lang="sv-SE" sz="1400" dirty="0" smtClean="0"/>
              <a:t>en samtyckesblankett. </a:t>
            </a:r>
          </a:p>
          <a:p>
            <a:endParaRPr lang="sv-SE" sz="1400" dirty="0"/>
          </a:p>
          <a:p>
            <a:r>
              <a:rPr lang="sv-SE" sz="1400" dirty="0" smtClean="0"/>
              <a:t>Frågeställning </a:t>
            </a:r>
          </a:p>
          <a:p>
            <a:r>
              <a:rPr lang="sv-SE" sz="1400" dirty="0" smtClean="0"/>
              <a:t>formuleras </a:t>
            </a:r>
          </a:p>
          <a:p>
            <a:r>
              <a:rPr lang="sv-SE" sz="1400" dirty="0" smtClean="0"/>
              <a:t>till </a:t>
            </a:r>
            <a:r>
              <a:rPr lang="sv-SE" sz="1400" dirty="0"/>
              <a:t>HLT-teamet. </a:t>
            </a:r>
            <a:endParaRPr lang="sv-SE" sz="1400" dirty="0" smtClean="0"/>
          </a:p>
          <a:p>
            <a:endParaRPr lang="sv-SE" sz="1400" dirty="0" smtClean="0"/>
          </a:p>
          <a:p>
            <a:r>
              <a:rPr lang="sv-SE" sz="1400" dirty="0" smtClean="0"/>
              <a:t>Familjen är delaktig. </a:t>
            </a:r>
          </a:p>
          <a:p>
            <a:endParaRPr lang="sv-SE" sz="1400" dirty="0"/>
          </a:p>
          <a:p>
            <a:r>
              <a:rPr lang="sv-SE" sz="1400" dirty="0"/>
              <a:t>Den fasta team-medlemmen aktualiserar familjen via </a:t>
            </a:r>
            <a:r>
              <a:rPr lang="sv-SE" sz="1400" dirty="0" smtClean="0"/>
              <a:t>ett SKYPE-möte </a:t>
            </a:r>
            <a:r>
              <a:rPr lang="sv-SE" sz="1400" dirty="0"/>
              <a:t>som sker en veckan innan </a:t>
            </a:r>
            <a:endParaRPr lang="sv-SE" sz="1400" dirty="0" smtClean="0"/>
          </a:p>
          <a:p>
            <a:r>
              <a:rPr lang="sv-SE" sz="1400" dirty="0" smtClean="0"/>
              <a:t>HLT-mötet</a:t>
            </a:r>
            <a:r>
              <a:rPr lang="sv-SE" sz="1400" dirty="0"/>
              <a:t>.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839416" y="2132856"/>
            <a:ext cx="2283468" cy="4461096"/>
            <a:chOff x="839416" y="2132856"/>
            <a:chExt cx="2477036" cy="4461096"/>
          </a:xfrm>
        </p:grpSpPr>
        <p:sp>
          <p:nvSpPr>
            <p:cNvPr id="15" name="V-form 14"/>
            <p:cNvSpPr/>
            <p:nvPr/>
          </p:nvSpPr>
          <p:spPr>
            <a:xfrm>
              <a:off x="839416" y="2132856"/>
              <a:ext cx="2477036" cy="989088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5" name="V-form 24"/>
            <p:cNvSpPr/>
            <p:nvPr/>
          </p:nvSpPr>
          <p:spPr>
            <a:xfrm>
              <a:off x="839416" y="3294496"/>
              <a:ext cx="2477036" cy="989088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42" name="V-form 41"/>
            <p:cNvSpPr/>
            <p:nvPr/>
          </p:nvSpPr>
          <p:spPr>
            <a:xfrm>
              <a:off x="839416" y="5604864"/>
              <a:ext cx="2477036" cy="989088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6" name="V-form 35"/>
            <p:cNvSpPr/>
            <p:nvPr/>
          </p:nvSpPr>
          <p:spPr>
            <a:xfrm>
              <a:off x="839416" y="4446624"/>
              <a:ext cx="2477036" cy="989088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1271464" y="2330657"/>
            <a:ext cx="2038410" cy="4122679"/>
            <a:chOff x="1343472" y="2330657"/>
            <a:chExt cx="2038410" cy="4122679"/>
          </a:xfrm>
        </p:grpSpPr>
        <p:sp>
          <p:nvSpPr>
            <p:cNvPr id="16" name="textruta 15"/>
            <p:cNvSpPr txBox="1"/>
            <p:nvPr/>
          </p:nvSpPr>
          <p:spPr>
            <a:xfrm>
              <a:off x="1343472" y="2330657"/>
              <a:ext cx="2038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HC </a:t>
              </a:r>
            </a:p>
            <a:p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BVC</a:t>
              </a:r>
              <a:endParaRPr lang="sv-SE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343472" y="3492297"/>
              <a:ext cx="2038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FAMILJEHÄLSA </a:t>
              </a:r>
            </a:p>
            <a:p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MVC &amp; BFH</a:t>
              </a:r>
              <a:endParaRPr lang="sv-SE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1343472" y="4637454"/>
              <a:ext cx="20384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SOCIALTJÄNST </a:t>
              </a:r>
            </a:p>
            <a:p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IFO/ BOU</a:t>
              </a:r>
            </a:p>
            <a:p>
              <a:endParaRPr lang="sv-SE" sz="1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endParaRPr lang="sv-SE" sz="1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endParaRPr lang="sv-SE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FÖRSKOLA</a:t>
              </a:r>
              <a:b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</a:br>
              <a:r>
                <a:rPr lang="sv-SE" sz="1600" b="1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</a:rPr>
                <a:t>SPECIALPEDAGOG</a:t>
              </a:r>
              <a:endParaRPr lang="sv-SE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Rektangel 31"/>
          <p:cNvSpPr/>
          <p:nvPr/>
        </p:nvSpPr>
        <p:spPr>
          <a:xfrm>
            <a:off x="7843838" y="2132856"/>
            <a:ext cx="1939339" cy="4461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/>
          <p:cNvSpPr/>
          <p:nvPr/>
        </p:nvSpPr>
        <p:spPr>
          <a:xfrm>
            <a:off x="9822174" y="2132856"/>
            <a:ext cx="1939339" cy="4461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/>
          <p:cNvSpPr txBox="1"/>
          <p:nvPr/>
        </p:nvSpPr>
        <p:spPr>
          <a:xfrm>
            <a:off x="4223792" y="338275"/>
            <a:ext cx="7729606" cy="138499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sv-SE" sz="1400" b="1" dirty="0" smtClean="0"/>
              <a:t>HLT-team - Deltagare</a:t>
            </a:r>
            <a:r>
              <a:rPr lang="sv-SE" sz="1400" dirty="0" smtClean="0"/>
              <a:t>: BVC-sköterska, socialsekreterare, specialpedagog </a:t>
            </a:r>
            <a:r>
              <a:rPr lang="sv-SE" sz="1400" dirty="0"/>
              <a:t>samt </a:t>
            </a:r>
            <a:r>
              <a:rPr lang="sv-SE" sz="1400" dirty="0" smtClean="0"/>
              <a:t>samordnare. </a:t>
            </a:r>
            <a:br>
              <a:rPr lang="sv-SE" sz="1400" dirty="0" smtClean="0"/>
            </a:br>
            <a:r>
              <a:rPr lang="sv-SE" sz="1400" dirty="0" smtClean="0"/>
              <a:t>Andra </a:t>
            </a:r>
            <a:r>
              <a:rPr lang="sv-SE" sz="1400" dirty="0"/>
              <a:t>professioner bjuds in vid behov, </a:t>
            </a:r>
            <a:r>
              <a:rPr lang="sv-SE" sz="1400" dirty="0" smtClean="0"/>
              <a:t>ex. </a:t>
            </a:r>
            <a:r>
              <a:rPr lang="sv-SE" sz="1400" dirty="0"/>
              <a:t>barn och familjehälsan, MVC.</a:t>
            </a:r>
          </a:p>
          <a:p>
            <a:r>
              <a:rPr lang="sv-SE" sz="1400" b="1" dirty="0" smtClean="0"/>
              <a:t>Mötestider</a:t>
            </a:r>
            <a:r>
              <a:rPr lang="sv-SE" sz="1400" dirty="0" smtClean="0"/>
              <a:t>: var </a:t>
            </a:r>
            <a:r>
              <a:rPr lang="sv-SE" sz="1400" dirty="0"/>
              <a:t>tredje </a:t>
            </a:r>
            <a:r>
              <a:rPr lang="sv-SE" sz="1400" dirty="0" smtClean="0"/>
              <a:t>vecka.</a:t>
            </a:r>
          </a:p>
          <a:p>
            <a:r>
              <a:rPr lang="sv-SE" sz="1400" b="1" dirty="0" smtClean="0"/>
              <a:t>Uppdrag</a:t>
            </a:r>
            <a:r>
              <a:rPr lang="sv-SE" sz="1400" dirty="0" smtClean="0"/>
              <a:t>: Översyn av familjens risk- </a:t>
            </a:r>
            <a:r>
              <a:rPr lang="sv-SE" sz="1400" dirty="0"/>
              <a:t>och skyddsfaktorer</a:t>
            </a:r>
            <a:r>
              <a:rPr lang="sv-SE" sz="1400" dirty="0" smtClean="0"/>
              <a:t>. Ser </a:t>
            </a:r>
            <a:r>
              <a:rPr lang="sv-SE" sz="1400" dirty="0"/>
              <a:t>över samlade möjligheter till stöd, </a:t>
            </a:r>
            <a:r>
              <a:rPr lang="sv-SE" sz="1400" dirty="0" smtClean="0"/>
              <a:t>vilket behov </a:t>
            </a:r>
            <a:r>
              <a:rPr lang="sv-SE" sz="1400" dirty="0"/>
              <a:t>av </a:t>
            </a:r>
            <a:r>
              <a:rPr lang="sv-SE" sz="1400" dirty="0" smtClean="0"/>
              <a:t>samordning, som finns. Överenskommer </a:t>
            </a:r>
            <a:r>
              <a:rPr lang="sv-SE" sz="1400" dirty="0"/>
              <a:t>vem som återkopplar till familjen och när uppföljning ska ske.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7992559" y="2490747"/>
            <a:ext cx="17157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Återkoppling görs </a:t>
            </a:r>
            <a:r>
              <a:rPr lang="sv-SE" sz="1400" dirty="0"/>
              <a:t>till familjen med </a:t>
            </a:r>
            <a:r>
              <a:rPr lang="sv-SE" sz="1400" dirty="0" smtClean="0"/>
              <a:t>förslag på åtgärder.</a:t>
            </a:r>
          </a:p>
          <a:p>
            <a:endParaRPr lang="sv-SE" sz="1400" dirty="0" smtClean="0"/>
          </a:p>
          <a:p>
            <a:r>
              <a:rPr lang="sv-SE" sz="1400" dirty="0" smtClean="0"/>
              <a:t>Kan leda till en </a:t>
            </a:r>
            <a:br>
              <a:rPr lang="sv-SE" sz="1400" dirty="0" smtClean="0"/>
            </a:br>
            <a:r>
              <a:rPr lang="sv-SE" sz="1400" dirty="0" smtClean="0"/>
              <a:t>SIP </a:t>
            </a:r>
            <a:r>
              <a:rPr lang="sv-SE" sz="1400" dirty="0"/>
              <a:t>om behov finns att samordna ytterligare. </a:t>
            </a:r>
            <a:endParaRPr lang="sv-SE" sz="1400" dirty="0" smtClean="0"/>
          </a:p>
          <a:p>
            <a:endParaRPr lang="sv-SE" sz="1400" dirty="0"/>
          </a:p>
          <a:p>
            <a:r>
              <a:rPr lang="sv-SE" sz="1400" dirty="0" smtClean="0"/>
              <a:t>Familj meddelas när uppföljning </a:t>
            </a:r>
            <a:br>
              <a:rPr lang="sv-SE" sz="1400" dirty="0" smtClean="0"/>
            </a:br>
            <a:r>
              <a:rPr lang="sv-SE" sz="1400" dirty="0" smtClean="0"/>
              <a:t>ska </a:t>
            </a:r>
            <a:r>
              <a:rPr lang="sv-SE" sz="1400" dirty="0"/>
              <a:t>ske</a:t>
            </a:r>
            <a:r>
              <a:rPr lang="sv-SE" sz="1400" dirty="0" smtClean="0"/>
              <a:t>.</a:t>
            </a:r>
          </a:p>
          <a:p>
            <a:endParaRPr lang="sv-SE" sz="1400" dirty="0"/>
          </a:p>
          <a:p>
            <a:r>
              <a:rPr lang="sv-SE" sz="1400" dirty="0" smtClean="0"/>
              <a:t>Dokumentation</a:t>
            </a:r>
          </a:p>
          <a:p>
            <a:r>
              <a:rPr lang="sv-SE" sz="1400" dirty="0" smtClean="0"/>
              <a:t>hanteras </a:t>
            </a:r>
            <a:r>
              <a:rPr lang="sv-SE" sz="1400" dirty="0"/>
              <a:t>enligt gängse rutiner på </a:t>
            </a:r>
            <a:r>
              <a:rPr lang="sv-SE" sz="1400" dirty="0" smtClean="0"/>
              <a:t>respektive enhet.</a:t>
            </a:r>
            <a:endParaRPr lang="sv-SE" sz="1400" dirty="0"/>
          </a:p>
        </p:txBody>
      </p:sp>
      <p:sp>
        <p:nvSpPr>
          <p:cNvPr id="38" name="textruta 37"/>
          <p:cNvSpPr txBox="1"/>
          <p:nvPr/>
        </p:nvSpPr>
        <p:spPr>
          <a:xfrm>
            <a:off x="9927483" y="2490747"/>
            <a:ext cx="17157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Huvudsaklig </a:t>
            </a:r>
            <a:r>
              <a:rPr lang="sv-SE" sz="1400" dirty="0" err="1" smtClean="0"/>
              <a:t>planeringsansvarig</a:t>
            </a:r>
            <a:r>
              <a:rPr lang="sv-SE" sz="1400" dirty="0" smtClean="0"/>
              <a:t> enhet har samtal </a:t>
            </a:r>
            <a:r>
              <a:rPr lang="sv-SE" sz="1400" dirty="0"/>
              <a:t>med familjen </a:t>
            </a:r>
            <a:r>
              <a:rPr lang="sv-SE" sz="1400" dirty="0" smtClean="0"/>
              <a:t>för </a:t>
            </a:r>
            <a:r>
              <a:rPr lang="sv-SE" sz="1400" dirty="0"/>
              <a:t>att få deras upplevelse av situationen</a:t>
            </a:r>
            <a:r>
              <a:rPr lang="sv-SE" sz="1400" dirty="0" smtClean="0"/>
              <a:t>.</a:t>
            </a:r>
          </a:p>
          <a:p>
            <a:endParaRPr lang="sv-SE" sz="1400" dirty="0"/>
          </a:p>
          <a:p>
            <a:r>
              <a:rPr lang="sv-SE" sz="1400" dirty="0" smtClean="0"/>
              <a:t>Därefter sker en  </a:t>
            </a:r>
            <a:r>
              <a:rPr lang="sv-SE" sz="1400" dirty="0"/>
              <a:t>uppföljning i HLT-teamet.</a:t>
            </a:r>
          </a:p>
        </p:txBody>
      </p:sp>
      <p:sp>
        <p:nvSpPr>
          <p:cNvPr id="39" name="Underrubrik 2"/>
          <p:cNvSpPr txBox="1">
            <a:spLocks/>
          </p:cNvSpPr>
          <p:nvPr/>
        </p:nvSpPr>
        <p:spPr>
          <a:xfrm>
            <a:off x="7979728" y="1770276"/>
            <a:ext cx="3606897" cy="54791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 smtClean="0">
                <a:solidFill>
                  <a:schemeClr val="accent2">
                    <a:lumMod val="50000"/>
                  </a:schemeClr>
                </a:solidFill>
              </a:rPr>
              <a:t>Efter en kontakt med ett HLT-Team</a:t>
            </a:r>
            <a:endParaRPr lang="sv-SE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7148145" y="2132856"/>
            <a:ext cx="650847" cy="4461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Underrubrik 2"/>
          <p:cNvSpPr txBox="1">
            <a:spLocks/>
          </p:cNvSpPr>
          <p:nvPr/>
        </p:nvSpPr>
        <p:spPr>
          <a:xfrm rot="16200000">
            <a:off x="5286676" y="4089445"/>
            <a:ext cx="4461098" cy="54791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000" b="1" dirty="0" smtClean="0">
                <a:solidFill>
                  <a:schemeClr val="bg1"/>
                </a:solidFill>
              </a:rPr>
              <a:t>HLT - </a:t>
            </a:r>
            <a:r>
              <a:rPr lang="sv-SE" sz="2000" b="1" dirty="0" err="1" smtClean="0">
                <a:solidFill>
                  <a:schemeClr val="bg1"/>
                </a:solidFill>
              </a:rPr>
              <a:t>teammöte</a:t>
            </a:r>
            <a:endParaRPr lang="sv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 83"/>
          <p:cNvGrpSpPr/>
          <p:nvPr/>
        </p:nvGrpSpPr>
        <p:grpSpPr>
          <a:xfrm>
            <a:off x="5060861" y="2780928"/>
            <a:ext cx="1736129" cy="504056"/>
            <a:chOff x="8644338" y="5638668"/>
            <a:chExt cx="1736129" cy="504056"/>
          </a:xfrm>
        </p:grpSpPr>
        <p:sp>
          <p:nvSpPr>
            <p:cNvPr id="82" name="Rektangel med rundade hörn 81"/>
            <p:cNvSpPr/>
            <p:nvPr/>
          </p:nvSpPr>
          <p:spPr>
            <a:xfrm>
              <a:off x="8832304" y="5638668"/>
              <a:ext cx="1376089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ruta 79"/>
            <p:cNvSpPr txBox="1"/>
            <p:nvPr/>
          </p:nvSpPr>
          <p:spPr>
            <a:xfrm>
              <a:off x="8644338" y="5752197"/>
              <a:ext cx="1736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 smtClean="0"/>
                <a:t>Samordnare</a:t>
              </a:r>
              <a:endParaRPr lang="sv-SE" sz="1200" b="1" dirty="0"/>
            </a:p>
          </p:txBody>
        </p:sp>
      </p:grpSp>
      <p:sp>
        <p:nvSpPr>
          <p:cNvPr id="70" name="Rektangel med rundade hörn 69"/>
          <p:cNvSpPr/>
          <p:nvPr/>
        </p:nvSpPr>
        <p:spPr>
          <a:xfrm>
            <a:off x="5375920" y="4965447"/>
            <a:ext cx="1224137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ktangel med rundade hörn 70"/>
          <p:cNvSpPr/>
          <p:nvPr/>
        </p:nvSpPr>
        <p:spPr>
          <a:xfrm>
            <a:off x="5375920" y="3811092"/>
            <a:ext cx="1224137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227634" y="541956"/>
            <a:ext cx="6469839" cy="7920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latin typeface="Museo Sans 700" panose="02000000000000000000" pitchFamily="50" charset="0"/>
                <a:cs typeface="Calibri" panose="020F0502020204030204" pitchFamily="34" charset="0"/>
              </a:rPr>
              <a:t>Hur vi organiserar ett HLT-Team</a:t>
            </a:r>
            <a:endParaRPr lang="sv-SE" sz="3600" dirty="0">
              <a:latin typeface="Museo Sans 700" panose="020000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73" name="Grupp 72"/>
          <p:cNvGrpSpPr/>
          <p:nvPr/>
        </p:nvGrpSpPr>
        <p:grpSpPr>
          <a:xfrm>
            <a:off x="3398832" y="3212976"/>
            <a:ext cx="1556109" cy="504056"/>
            <a:chOff x="-186373" y="1452487"/>
            <a:chExt cx="1556109" cy="504056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-80453" y="1452487"/>
              <a:ext cx="1376089" cy="50405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-186373" y="1473682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Barnavårds-</a:t>
              </a:r>
              <a:br>
                <a:rPr lang="sv-SE" sz="1200" dirty="0" smtClean="0"/>
              </a:br>
              <a:r>
                <a:rPr lang="sv-SE" sz="1200" dirty="0" smtClean="0"/>
                <a:t>centralen  (H</a:t>
              </a:r>
              <a:r>
                <a:rPr lang="sv-SE" sz="1200" dirty="0"/>
                <a:t>)</a:t>
              </a:r>
            </a:p>
          </p:txBody>
        </p:sp>
      </p:grpSp>
      <p:grpSp>
        <p:nvGrpSpPr>
          <p:cNvPr id="74" name="Grupp 73"/>
          <p:cNvGrpSpPr/>
          <p:nvPr/>
        </p:nvGrpSpPr>
        <p:grpSpPr>
          <a:xfrm>
            <a:off x="6960096" y="3210545"/>
            <a:ext cx="1556109" cy="506487"/>
            <a:chOff x="10635891" y="919356"/>
            <a:chExt cx="1556109" cy="506487"/>
          </a:xfrm>
        </p:grpSpPr>
        <p:sp>
          <p:nvSpPr>
            <p:cNvPr id="15" name="Rektangel med rundade hörn 14"/>
            <p:cNvSpPr/>
            <p:nvPr/>
          </p:nvSpPr>
          <p:spPr>
            <a:xfrm>
              <a:off x="10725900" y="921787"/>
              <a:ext cx="1376089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10635891" y="919356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Socialtjänst</a:t>
              </a:r>
              <a:br>
                <a:rPr lang="sv-SE" sz="1200" dirty="0"/>
              </a:br>
              <a:r>
                <a:rPr lang="sv-SE" sz="1200" dirty="0"/>
                <a:t>(T)</a:t>
              </a:r>
            </a:p>
          </p:txBody>
        </p:sp>
      </p:grpSp>
      <p:sp>
        <p:nvSpPr>
          <p:cNvPr id="23" name="textruta 22"/>
          <p:cNvSpPr txBox="1"/>
          <p:nvPr/>
        </p:nvSpPr>
        <p:spPr>
          <a:xfrm>
            <a:off x="5128825" y="3887331"/>
            <a:ext cx="173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HLT-Team</a:t>
            </a:r>
            <a:endParaRPr lang="sv-SE" sz="1200" dirty="0"/>
          </a:p>
        </p:txBody>
      </p:sp>
      <p:sp>
        <p:nvSpPr>
          <p:cNvPr id="24" name="textruta 23"/>
          <p:cNvSpPr txBox="1"/>
          <p:nvPr/>
        </p:nvSpPr>
        <p:spPr>
          <a:xfrm>
            <a:off x="5128825" y="4996383"/>
            <a:ext cx="173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Förskola</a:t>
            </a:r>
            <a:br>
              <a:rPr lang="sv-SE" sz="1200" dirty="0" smtClean="0"/>
            </a:br>
            <a:r>
              <a:rPr lang="sv-SE" sz="1200" dirty="0" smtClean="0"/>
              <a:t>(L)</a:t>
            </a:r>
            <a:endParaRPr lang="sv-SE" sz="1200" dirty="0"/>
          </a:p>
        </p:txBody>
      </p:sp>
      <p:grpSp>
        <p:nvGrpSpPr>
          <p:cNvPr id="113" name="Grupp 112"/>
          <p:cNvGrpSpPr/>
          <p:nvPr/>
        </p:nvGrpSpPr>
        <p:grpSpPr>
          <a:xfrm>
            <a:off x="7003299" y="4390254"/>
            <a:ext cx="1556109" cy="508523"/>
            <a:chOff x="7305674" y="4390254"/>
            <a:chExt cx="1556109" cy="508523"/>
          </a:xfrm>
        </p:grpSpPr>
        <p:sp>
          <p:nvSpPr>
            <p:cNvPr id="30" name="Rektangel med rundade hörn 29"/>
            <p:cNvSpPr/>
            <p:nvPr/>
          </p:nvSpPr>
          <p:spPr>
            <a:xfrm>
              <a:off x="7395685" y="4390254"/>
              <a:ext cx="1376089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7305674" y="4437112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Mödravårds-</a:t>
              </a:r>
              <a:br>
                <a:rPr lang="sv-SE" sz="1200" dirty="0" smtClean="0"/>
              </a:br>
              <a:r>
                <a:rPr lang="sv-SE" sz="1200" dirty="0" smtClean="0"/>
                <a:t>central  (H</a:t>
              </a:r>
              <a:r>
                <a:rPr lang="sv-SE" sz="1200" dirty="0"/>
                <a:t>)</a:t>
              </a: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8981377" y="3189349"/>
            <a:ext cx="1556109" cy="506487"/>
            <a:chOff x="0" y="3427986"/>
            <a:chExt cx="1556109" cy="506487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90009" y="3430417"/>
              <a:ext cx="1376089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0" y="3427986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Mottagnings-sekreterare</a:t>
              </a: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1576936" y="1364025"/>
            <a:ext cx="913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smtClean="0"/>
              <a:t>STYRGRUPP</a:t>
            </a:r>
            <a:endParaRPr lang="sv-SE" sz="1200" b="1" dirty="0"/>
          </a:p>
        </p:txBody>
      </p:sp>
      <p:sp>
        <p:nvSpPr>
          <p:cNvPr id="76" name="Rektangel 75"/>
          <p:cNvSpPr/>
          <p:nvPr/>
        </p:nvSpPr>
        <p:spPr>
          <a:xfrm>
            <a:off x="1343472" y="1340768"/>
            <a:ext cx="9670387" cy="106424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med rundade hörn 37"/>
          <p:cNvSpPr/>
          <p:nvPr/>
        </p:nvSpPr>
        <p:spPr>
          <a:xfrm>
            <a:off x="1576937" y="1738013"/>
            <a:ext cx="1815760" cy="50405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ruta 38"/>
          <p:cNvSpPr txBox="1"/>
          <p:nvPr/>
        </p:nvSpPr>
        <p:spPr>
          <a:xfrm>
            <a:off x="1458245" y="1749158"/>
            <a:ext cx="201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Vårdenhetschef Edsbyn </a:t>
            </a:r>
            <a:r>
              <a:rPr lang="sv-SE" sz="1200" dirty="0"/>
              <a:t>och </a:t>
            </a:r>
            <a:r>
              <a:rPr lang="sv-SE" sz="1200" dirty="0" smtClean="0"/>
              <a:t>Alfta </a:t>
            </a:r>
            <a:r>
              <a:rPr lang="sv-SE" sz="1200" dirty="0"/>
              <a:t>Din Hälsocentral </a:t>
            </a:r>
          </a:p>
        </p:txBody>
      </p:sp>
      <p:grpSp>
        <p:nvGrpSpPr>
          <p:cNvPr id="40" name="Grupp 39"/>
          <p:cNvGrpSpPr/>
          <p:nvPr/>
        </p:nvGrpSpPr>
        <p:grpSpPr>
          <a:xfrm>
            <a:off x="3431704" y="1738013"/>
            <a:ext cx="1254986" cy="504056"/>
            <a:chOff x="253734" y="4653136"/>
            <a:chExt cx="1254986" cy="504056"/>
          </a:xfrm>
        </p:grpSpPr>
        <p:sp>
          <p:nvSpPr>
            <p:cNvPr id="41" name="Rektangel med rundade hörn 40"/>
            <p:cNvSpPr/>
            <p:nvPr/>
          </p:nvSpPr>
          <p:spPr>
            <a:xfrm>
              <a:off x="343744" y="4653136"/>
              <a:ext cx="1022211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textruta 41"/>
            <p:cNvSpPr txBox="1"/>
            <p:nvPr/>
          </p:nvSpPr>
          <p:spPr>
            <a:xfrm>
              <a:off x="253734" y="4687939"/>
              <a:ext cx="1254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Rektor </a:t>
              </a:r>
            </a:p>
            <a:p>
              <a:pPr algn="ctr"/>
              <a:r>
                <a:rPr lang="sv-SE" sz="1200" dirty="0"/>
                <a:t>F</a:t>
              </a:r>
              <a:r>
                <a:rPr lang="sv-SE" sz="1200" dirty="0" smtClean="0"/>
                <a:t>örskolan</a:t>
              </a:r>
              <a:endParaRPr lang="sv-SE" sz="1200" dirty="0"/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4592199" y="1738013"/>
            <a:ext cx="1556109" cy="504056"/>
            <a:chOff x="49663" y="4853292"/>
            <a:chExt cx="1556109" cy="504056"/>
          </a:xfrm>
        </p:grpSpPr>
        <p:sp>
          <p:nvSpPr>
            <p:cNvPr id="44" name="Rektangel med rundade hörn 43"/>
            <p:cNvSpPr/>
            <p:nvPr/>
          </p:nvSpPr>
          <p:spPr>
            <a:xfrm>
              <a:off x="139672" y="4853292"/>
              <a:ext cx="1376089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textruta 44"/>
            <p:cNvSpPr txBox="1"/>
            <p:nvPr/>
          </p:nvSpPr>
          <p:spPr>
            <a:xfrm>
              <a:off x="49663" y="4861892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Enhetschef</a:t>
              </a:r>
              <a:br>
                <a:rPr lang="sv-SE" sz="1200" dirty="0" smtClean="0"/>
              </a:br>
              <a:r>
                <a:rPr lang="sv-SE" sz="1200" dirty="0" smtClean="0"/>
                <a:t>IFO barn och unga</a:t>
              </a:r>
              <a:endParaRPr lang="sv-SE" sz="1200" dirty="0"/>
            </a:p>
          </p:txBody>
        </p:sp>
      </p:grpSp>
      <p:grpSp>
        <p:nvGrpSpPr>
          <p:cNvPr id="46" name="Grupp 45"/>
          <p:cNvGrpSpPr/>
          <p:nvPr/>
        </p:nvGrpSpPr>
        <p:grpSpPr>
          <a:xfrm>
            <a:off x="6144836" y="1738013"/>
            <a:ext cx="1556109" cy="506487"/>
            <a:chOff x="0" y="3427986"/>
            <a:chExt cx="1556109" cy="506487"/>
          </a:xfrm>
        </p:grpSpPr>
        <p:sp>
          <p:nvSpPr>
            <p:cNvPr id="47" name="Rektangel med rundade hörn 46"/>
            <p:cNvSpPr/>
            <p:nvPr/>
          </p:nvSpPr>
          <p:spPr>
            <a:xfrm>
              <a:off x="90009" y="3430417"/>
              <a:ext cx="1376089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textruta 47"/>
            <p:cNvSpPr txBox="1"/>
            <p:nvPr/>
          </p:nvSpPr>
          <p:spPr>
            <a:xfrm>
              <a:off x="0" y="3427986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Folkhälso-</a:t>
              </a:r>
              <a:br>
                <a:rPr lang="sv-SE" sz="1200" dirty="0" smtClean="0"/>
              </a:br>
              <a:r>
                <a:rPr lang="sv-SE" sz="1200" dirty="0" smtClean="0"/>
                <a:t>samordnare</a:t>
              </a:r>
              <a:endParaRPr lang="sv-SE" sz="1200" dirty="0"/>
            </a:p>
          </p:txBody>
        </p:sp>
      </p:grpSp>
      <p:grpSp>
        <p:nvGrpSpPr>
          <p:cNvPr id="49" name="Grupp 48"/>
          <p:cNvGrpSpPr/>
          <p:nvPr/>
        </p:nvGrpSpPr>
        <p:grpSpPr>
          <a:xfrm>
            <a:off x="9250110" y="1738013"/>
            <a:ext cx="1556109" cy="504056"/>
            <a:chOff x="101333" y="3811352"/>
            <a:chExt cx="1556109" cy="504056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191344" y="3811352"/>
              <a:ext cx="1376089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textruta 50"/>
            <p:cNvSpPr txBox="1"/>
            <p:nvPr/>
          </p:nvSpPr>
          <p:spPr>
            <a:xfrm>
              <a:off x="101333" y="3827887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Vårdenhetschef Familjehälsan</a:t>
              </a:r>
              <a:endParaRPr lang="sv-SE" sz="1200" dirty="0"/>
            </a:p>
          </p:txBody>
        </p:sp>
      </p:grpSp>
      <p:grpSp>
        <p:nvGrpSpPr>
          <p:cNvPr id="52" name="Grupp 51"/>
          <p:cNvGrpSpPr/>
          <p:nvPr/>
        </p:nvGrpSpPr>
        <p:grpSpPr>
          <a:xfrm>
            <a:off x="7697473" y="1738013"/>
            <a:ext cx="1556109" cy="506487"/>
            <a:chOff x="0" y="3427986"/>
            <a:chExt cx="1556109" cy="506487"/>
          </a:xfrm>
        </p:grpSpPr>
        <p:sp>
          <p:nvSpPr>
            <p:cNvPr id="53" name="Rektangel med rundade hörn 52"/>
            <p:cNvSpPr/>
            <p:nvPr/>
          </p:nvSpPr>
          <p:spPr>
            <a:xfrm>
              <a:off x="90009" y="3430417"/>
              <a:ext cx="1376089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textruta 53"/>
            <p:cNvSpPr txBox="1"/>
            <p:nvPr/>
          </p:nvSpPr>
          <p:spPr>
            <a:xfrm>
              <a:off x="0" y="3427986"/>
              <a:ext cx="1556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Chef</a:t>
              </a:r>
              <a:r>
                <a:rPr lang="sv-SE" sz="1200" dirty="0"/>
                <a:t> </a:t>
              </a:r>
              <a:r>
                <a:rPr lang="sv-SE" sz="1200" dirty="0" smtClean="0"/>
                <a:t>Arbets- </a:t>
              </a:r>
              <a:br>
                <a:rPr lang="sv-SE" sz="1200" dirty="0" smtClean="0"/>
              </a:br>
              <a:r>
                <a:rPr lang="sv-SE" sz="1200" dirty="0" smtClean="0"/>
                <a:t>marknadsenheten</a:t>
              </a:r>
              <a:endParaRPr lang="sv-SE" sz="1200" dirty="0"/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1271464" y="2636912"/>
            <a:ext cx="1736129" cy="1595876"/>
            <a:chOff x="3351758" y="5208265"/>
            <a:chExt cx="1736129" cy="1595876"/>
          </a:xfrm>
        </p:grpSpPr>
        <p:grpSp>
          <p:nvGrpSpPr>
            <p:cNvPr id="59" name="Grupp 58"/>
            <p:cNvGrpSpPr/>
            <p:nvPr/>
          </p:nvGrpSpPr>
          <p:grpSpPr>
            <a:xfrm>
              <a:off x="3351758" y="5208265"/>
              <a:ext cx="1736129" cy="504056"/>
              <a:chOff x="3351758" y="5208265"/>
              <a:chExt cx="1736129" cy="504056"/>
            </a:xfrm>
          </p:grpSpPr>
          <p:sp>
            <p:nvSpPr>
              <p:cNvPr id="3" name="Rektangel med rundade hörn 2"/>
              <p:cNvSpPr/>
              <p:nvPr/>
            </p:nvSpPr>
            <p:spPr>
              <a:xfrm>
                <a:off x="3366835" y="5208265"/>
                <a:ext cx="1721052" cy="504056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3351758" y="5221341"/>
                <a:ext cx="1736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Barnavårdscentralen </a:t>
                </a:r>
                <a:r>
                  <a:rPr lang="sv-SE" sz="1200" dirty="0" smtClean="0"/>
                  <a:t>Sköterska </a:t>
                </a:r>
                <a:endParaRPr lang="sv-SE" sz="1200" dirty="0"/>
              </a:p>
            </p:txBody>
          </p:sp>
        </p:grpSp>
        <p:grpSp>
          <p:nvGrpSpPr>
            <p:cNvPr id="61" name="Grupp 60"/>
            <p:cNvGrpSpPr/>
            <p:nvPr/>
          </p:nvGrpSpPr>
          <p:grpSpPr>
            <a:xfrm>
              <a:off x="3351758" y="5754175"/>
              <a:ext cx="1736129" cy="504056"/>
              <a:chOff x="3351758" y="5208265"/>
              <a:chExt cx="1736129" cy="504056"/>
            </a:xfrm>
          </p:grpSpPr>
          <p:sp>
            <p:nvSpPr>
              <p:cNvPr id="62" name="Rektangel med rundade hörn 61"/>
              <p:cNvSpPr/>
              <p:nvPr/>
            </p:nvSpPr>
            <p:spPr>
              <a:xfrm>
                <a:off x="3366835" y="5208265"/>
                <a:ext cx="1721052" cy="504056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textruta 62"/>
              <p:cNvSpPr txBox="1"/>
              <p:nvPr/>
            </p:nvSpPr>
            <p:spPr>
              <a:xfrm>
                <a:off x="3351758" y="5221341"/>
                <a:ext cx="1736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Barnavårdscentralen Sköterska </a:t>
                </a:r>
              </a:p>
            </p:txBody>
          </p:sp>
        </p:grpSp>
        <p:grpSp>
          <p:nvGrpSpPr>
            <p:cNvPr id="64" name="Grupp 63"/>
            <p:cNvGrpSpPr/>
            <p:nvPr/>
          </p:nvGrpSpPr>
          <p:grpSpPr>
            <a:xfrm>
              <a:off x="3351758" y="6300085"/>
              <a:ext cx="1736129" cy="504056"/>
              <a:chOff x="3351758" y="5208265"/>
              <a:chExt cx="1736129" cy="504056"/>
            </a:xfrm>
          </p:grpSpPr>
          <p:sp>
            <p:nvSpPr>
              <p:cNvPr id="65" name="Rektangel med rundade hörn 64"/>
              <p:cNvSpPr/>
              <p:nvPr/>
            </p:nvSpPr>
            <p:spPr>
              <a:xfrm>
                <a:off x="3366835" y="5208265"/>
                <a:ext cx="1721052" cy="504056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6" name="textruta 65"/>
              <p:cNvSpPr txBox="1"/>
              <p:nvPr/>
            </p:nvSpPr>
            <p:spPr>
              <a:xfrm>
                <a:off x="3351758" y="5221341"/>
                <a:ext cx="17361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dirty="0"/>
                  <a:t>Barnavårdscentralen Sköterska </a:t>
                </a:r>
              </a:p>
            </p:txBody>
          </p:sp>
        </p:grpSp>
      </p:grpSp>
      <p:grpSp>
        <p:nvGrpSpPr>
          <p:cNvPr id="72" name="Grupp 71"/>
          <p:cNvGrpSpPr/>
          <p:nvPr/>
        </p:nvGrpSpPr>
        <p:grpSpPr>
          <a:xfrm>
            <a:off x="3392696" y="4360710"/>
            <a:ext cx="1736129" cy="514194"/>
            <a:chOff x="-269956" y="2152335"/>
            <a:chExt cx="1736129" cy="514194"/>
          </a:xfrm>
        </p:grpSpPr>
        <p:sp>
          <p:nvSpPr>
            <p:cNvPr id="69" name="Rektangel med rundade hörn 68"/>
            <p:cNvSpPr/>
            <p:nvPr/>
          </p:nvSpPr>
          <p:spPr>
            <a:xfrm>
              <a:off x="-80453" y="2152335"/>
              <a:ext cx="1376089" cy="50405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-269956" y="2204864"/>
              <a:ext cx="1736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Barn- och</a:t>
              </a:r>
              <a:br>
                <a:rPr lang="sv-SE" sz="1200" dirty="0" smtClean="0"/>
              </a:br>
              <a:r>
                <a:rPr lang="sv-SE" sz="1200" dirty="0" smtClean="0"/>
                <a:t>familjehälsan (H)</a:t>
              </a:r>
              <a:endParaRPr lang="sv-SE" sz="1200" dirty="0"/>
            </a:p>
          </p:txBody>
        </p:sp>
      </p:grpSp>
      <p:grpSp>
        <p:nvGrpSpPr>
          <p:cNvPr id="88" name="Grupp 87"/>
          <p:cNvGrpSpPr/>
          <p:nvPr/>
        </p:nvGrpSpPr>
        <p:grpSpPr>
          <a:xfrm>
            <a:off x="5128825" y="5877272"/>
            <a:ext cx="1736129" cy="504056"/>
            <a:chOff x="5128825" y="5829764"/>
            <a:chExt cx="1736129" cy="504056"/>
          </a:xfrm>
        </p:grpSpPr>
        <p:sp>
          <p:nvSpPr>
            <p:cNvPr id="25" name="textruta 24"/>
            <p:cNvSpPr txBox="1"/>
            <p:nvPr/>
          </p:nvSpPr>
          <p:spPr>
            <a:xfrm>
              <a:off x="5128825" y="5847655"/>
              <a:ext cx="1736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 smtClean="0"/>
                <a:t>Förskola</a:t>
              </a:r>
              <a:br>
                <a:rPr lang="sv-SE" sz="1200" dirty="0" smtClean="0"/>
              </a:br>
              <a:r>
                <a:rPr lang="sv-SE" sz="1200" dirty="0" smtClean="0"/>
                <a:t>Specialpedagog</a:t>
              </a:r>
              <a:endParaRPr lang="sv-SE" sz="1200" dirty="0"/>
            </a:p>
          </p:txBody>
        </p:sp>
        <p:sp>
          <p:nvSpPr>
            <p:cNvPr id="86" name="Rektangel med rundade hörn 85"/>
            <p:cNvSpPr/>
            <p:nvPr/>
          </p:nvSpPr>
          <p:spPr>
            <a:xfrm>
              <a:off x="5299943" y="5829764"/>
              <a:ext cx="1376089" cy="504056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90" name="Rak pilkoppling 89"/>
          <p:cNvCxnSpPr/>
          <p:nvPr/>
        </p:nvCxnSpPr>
        <p:spPr>
          <a:xfrm flipH="1">
            <a:off x="5948717" y="4323510"/>
            <a:ext cx="3267" cy="5872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Vinklad koppling 91"/>
          <p:cNvCxnSpPr>
            <a:stCxn id="20" idx="3"/>
          </p:cNvCxnSpPr>
          <p:nvPr/>
        </p:nvCxnSpPr>
        <p:spPr>
          <a:xfrm>
            <a:off x="3007593" y="2880821"/>
            <a:ext cx="492792" cy="38397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Vinklad koppling 93"/>
          <p:cNvCxnSpPr>
            <a:stCxn id="66" idx="3"/>
          </p:cNvCxnSpPr>
          <p:nvPr/>
        </p:nvCxnSpPr>
        <p:spPr>
          <a:xfrm flipV="1">
            <a:off x="3007593" y="3588664"/>
            <a:ext cx="496928" cy="3839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Vinklad koppling 95"/>
          <p:cNvCxnSpPr/>
          <p:nvPr/>
        </p:nvCxnSpPr>
        <p:spPr>
          <a:xfrm flipV="1">
            <a:off x="4963956" y="4235031"/>
            <a:ext cx="397626" cy="295978"/>
          </a:xfrm>
          <a:prstGeom prst="bent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Vinklad koppling 97"/>
          <p:cNvCxnSpPr/>
          <p:nvPr/>
        </p:nvCxnSpPr>
        <p:spPr>
          <a:xfrm rot="10800000">
            <a:off x="6600059" y="4221091"/>
            <a:ext cx="449898" cy="253930"/>
          </a:xfrm>
          <a:prstGeom prst="bent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pilkoppling 105"/>
          <p:cNvCxnSpPr>
            <a:stCxn id="63" idx="3"/>
          </p:cNvCxnSpPr>
          <p:nvPr/>
        </p:nvCxnSpPr>
        <p:spPr>
          <a:xfrm flipV="1">
            <a:off x="3007593" y="3426730"/>
            <a:ext cx="49279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k pilkoppling 108"/>
          <p:cNvCxnSpPr/>
          <p:nvPr/>
        </p:nvCxnSpPr>
        <p:spPr>
          <a:xfrm>
            <a:off x="4885208" y="3665581"/>
            <a:ext cx="485044" cy="2217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ak pilkoppling 110"/>
          <p:cNvCxnSpPr/>
          <p:nvPr/>
        </p:nvCxnSpPr>
        <p:spPr>
          <a:xfrm flipV="1">
            <a:off x="6600057" y="3638149"/>
            <a:ext cx="450262" cy="2491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pilkoppling 118"/>
          <p:cNvCxnSpPr/>
          <p:nvPr/>
        </p:nvCxnSpPr>
        <p:spPr>
          <a:xfrm flipH="1">
            <a:off x="8426195" y="3441377"/>
            <a:ext cx="6451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ak pilkoppling 128"/>
          <p:cNvCxnSpPr/>
          <p:nvPr/>
        </p:nvCxnSpPr>
        <p:spPr>
          <a:xfrm flipV="1">
            <a:off x="5951984" y="5445224"/>
            <a:ext cx="0" cy="381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ak pilkoppling 129"/>
          <p:cNvCxnSpPr/>
          <p:nvPr/>
        </p:nvCxnSpPr>
        <p:spPr>
          <a:xfrm flipH="1">
            <a:off x="5948717" y="3284984"/>
            <a:ext cx="3267" cy="482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0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36706"/>
            <a:ext cx="3960696" cy="68764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431891" y="1847710"/>
            <a:ext cx="5632661" cy="3741529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sv-SE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sv-SE" sz="1600" dirty="0" smtClean="0"/>
              <a:t>Arbete </a:t>
            </a:r>
            <a:r>
              <a:rPr lang="sv-SE" sz="1600" dirty="0"/>
              <a:t>för samordning och upparbetade kontaktytor för främjande av barns hälsa och utveckling i Ovanåkers kommun i enlighet med intentionerna i God och Nära Vård</a:t>
            </a:r>
            <a:r>
              <a:rPr lang="sv-SE" sz="1600" dirty="0" smtClean="0"/>
              <a:t>.</a:t>
            </a:r>
          </a:p>
          <a:p>
            <a:endParaRPr lang="sv-SE" sz="1600" dirty="0"/>
          </a:p>
          <a:p>
            <a:r>
              <a:rPr lang="sv-SE" sz="1600" dirty="0" smtClean="0"/>
              <a:t>Ett gemensamt arbete mellan </a:t>
            </a:r>
            <a:r>
              <a:rPr lang="sv-SE" sz="1600" dirty="0"/>
              <a:t>Din Hälsocentral </a:t>
            </a:r>
            <a:r>
              <a:rPr lang="sv-SE" sz="1600" dirty="0" smtClean="0"/>
              <a:t>i Alfta </a:t>
            </a:r>
            <a:r>
              <a:rPr lang="sv-SE" sz="1600" dirty="0"/>
              <a:t>och </a:t>
            </a:r>
            <a:r>
              <a:rPr lang="sv-SE" sz="1600" dirty="0" smtClean="0"/>
              <a:t>Edsbyn, Familjehälsan i </a:t>
            </a:r>
            <a:r>
              <a:rPr lang="sv-SE" sz="1600" dirty="0"/>
              <a:t>Södra Hälsingland, Region Gävleborg samt socialförvaltningen, kultur -och fritidsförvaltningen, barn -och </a:t>
            </a:r>
            <a:r>
              <a:rPr lang="sv-SE" sz="1600" dirty="0" smtClean="0"/>
              <a:t>utbildningsförvaltningen och </a:t>
            </a:r>
            <a:r>
              <a:rPr lang="sv-SE" sz="1600" dirty="0"/>
              <a:t>arbetsmarknadsenheten i Ovanåkers </a:t>
            </a:r>
            <a:r>
              <a:rPr lang="sv-SE" sz="1600" dirty="0" smtClean="0"/>
              <a:t>kommun.</a:t>
            </a:r>
            <a:endParaRPr lang="sv-SE" sz="1600" dirty="0"/>
          </a:p>
          <a:p>
            <a:endParaRPr lang="sv-SE" sz="160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55840" y="908720"/>
            <a:ext cx="6469839" cy="792088"/>
          </a:xfrm>
        </p:spPr>
        <p:txBody>
          <a:bodyPr anchor="t" anchorCtr="0">
            <a:normAutofit fontScale="90000"/>
          </a:bodyPr>
          <a:lstStyle/>
          <a:p>
            <a:r>
              <a:rPr lang="sv-SE" sz="3600" dirty="0" smtClean="0">
                <a:latin typeface="Museo Sans 700" panose="02000000000000000000" pitchFamily="50" charset="0"/>
                <a:cs typeface="Calibri" panose="020F0502020204030204" pitchFamily="34" charset="0"/>
              </a:rPr>
              <a:t>Målbild – Region Gävleborg</a:t>
            </a:r>
            <a:br>
              <a:rPr lang="sv-SE" sz="3600" dirty="0" smtClean="0">
                <a:latin typeface="Museo Sans 700" panose="02000000000000000000" pitchFamily="50" charset="0"/>
                <a:cs typeface="Calibri" panose="020F0502020204030204" pitchFamily="34" charset="0"/>
              </a:rPr>
            </a:br>
            <a:r>
              <a:rPr lang="sv-SE" sz="3600" dirty="0" smtClean="0">
                <a:latin typeface="Museo Sans 700" panose="02000000000000000000" pitchFamily="50" charset="0"/>
                <a:cs typeface="Calibri" panose="020F0502020204030204" pitchFamily="34" charset="0"/>
              </a:rPr>
              <a:t>Ovanåkers kommun</a:t>
            </a:r>
            <a:endParaRPr lang="sv-SE" sz="3600" dirty="0">
              <a:latin typeface="Museo Sans 700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6" name="Underrubrik 2"/>
          <p:cNvSpPr txBox="1">
            <a:spLocks/>
          </p:cNvSpPr>
          <p:nvPr/>
        </p:nvSpPr>
        <p:spPr>
          <a:xfrm>
            <a:off x="541109" y="4736381"/>
            <a:ext cx="3610676" cy="245723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defRPr/>
            </a:pP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God och nära vård </a:t>
            </a:r>
            <a:r>
              <a:rPr lang="sv-S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för </a:t>
            </a: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mig </a:t>
            </a:r>
            <a:b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som invånare innebär att</a:t>
            </a:r>
            <a:r>
              <a:rPr lang="sv-S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Jag </a:t>
            </a: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får rätt hjälp och stöd i rätt </a:t>
            </a:r>
            <a:r>
              <a:rPr lang="sv-SE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tid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Jag får stöd i att främja min hälsa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Min </a:t>
            </a: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egen kraft tas till vara</a:t>
            </a:r>
          </a:p>
          <a:p>
            <a:pPr marL="342900" lvl="0" indent="-34290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Sammanhållet och enkelt för mig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1600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5" y="361673"/>
            <a:ext cx="2710389" cy="4020803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839416" y="1556792"/>
            <a:ext cx="2232248" cy="151216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/>
          <p:cNvPicPr/>
          <p:nvPr/>
        </p:nvPicPr>
        <p:blipFill rotWithShape="1">
          <a:blip r:embed="rId2" cstate="print"/>
          <a:srcRect l="17276"/>
          <a:stretch/>
        </p:blipFill>
        <p:spPr>
          <a:xfrm>
            <a:off x="-96688" y="-127395"/>
            <a:ext cx="4137448" cy="701605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99857" y="1847710"/>
            <a:ext cx="6099018" cy="3741529"/>
          </a:xfrm>
        </p:spPr>
        <p:txBody>
          <a:bodyPr>
            <a:noAutofit/>
          </a:bodyPr>
          <a:lstStyle/>
          <a:p>
            <a:pPr marL="1270">
              <a:spcBef>
                <a:spcPts val="100"/>
              </a:spcBef>
            </a:pPr>
            <a:r>
              <a:rPr lang="sv-SE" sz="1600" b="1" spc="-110" dirty="0" smtClean="0">
                <a:latin typeface="Gill Sans MT"/>
                <a:cs typeface="Gill Sans MT"/>
              </a:rPr>
              <a:t>Det finns broschyrer,  samtyckesblanketter och annat material hos respektive aktör. </a:t>
            </a:r>
          </a:p>
          <a:p>
            <a:pPr marL="1270">
              <a:spcBef>
                <a:spcPts val="100"/>
              </a:spcBef>
            </a:pPr>
            <a:endParaRPr lang="sv-SE" sz="1600" b="1" spc="-110" dirty="0">
              <a:latin typeface="Gill Sans MT"/>
              <a:cs typeface="Gill Sans MT"/>
            </a:endParaRPr>
          </a:p>
          <a:p>
            <a:pPr marL="1270">
              <a:spcBef>
                <a:spcPts val="100"/>
              </a:spcBef>
            </a:pPr>
            <a:r>
              <a:rPr lang="sv-SE" sz="1600" dirty="0">
                <a:latin typeface="Gill Sans MT"/>
                <a:cs typeface="Gill Sans MT"/>
                <a:hlinkClick r:id="rId3"/>
              </a:rPr>
              <a:t>Ovanåkers kommuns intranät om HTL-team</a:t>
            </a:r>
            <a:endParaRPr lang="sv-SE" sz="1600" dirty="0">
              <a:latin typeface="Gill Sans MT"/>
              <a:cs typeface="Gill Sans MT"/>
            </a:endParaRPr>
          </a:p>
          <a:p>
            <a:pPr marL="1270">
              <a:spcBef>
                <a:spcPts val="100"/>
              </a:spcBef>
            </a:pPr>
            <a:endParaRPr lang="sv-SE" sz="1600" dirty="0">
              <a:latin typeface="Gill Sans MT"/>
              <a:cs typeface="Gill Sans MT"/>
            </a:endParaRPr>
          </a:p>
          <a:p>
            <a:pPr marL="1270">
              <a:spcBef>
                <a:spcPts val="100"/>
              </a:spcBef>
            </a:pPr>
            <a:r>
              <a:rPr lang="sv-SE" sz="1600" dirty="0">
                <a:latin typeface="Gill Sans MT"/>
                <a:cs typeface="Gill Sans MT"/>
                <a:hlinkClick r:id="rId4"/>
              </a:rPr>
              <a:t>Region Gävleborgs </a:t>
            </a:r>
            <a:r>
              <a:rPr lang="sv-SE" sz="1600" dirty="0" smtClean="0">
                <a:latin typeface="Gill Sans MT"/>
                <a:cs typeface="Gill Sans MT"/>
                <a:hlinkClick r:id="rId4"/>
              </a:rPr>
              <a:t>samverkanswebb </a:t>
            </a:r>
            <a:r>
              <a:rPr lang="sv-SE" sz="1600" dirty="0">
                <a:latin typeface="Gill Sans MT"/>
                <a:cs typeface="Gill Sans MT"/>
                <a:hlinkClick r:id="rId4"/>
              </a:rPr>
              <a:t>om HLT-team</a:t>
            </a:r>
            <a:endParaRPr lang="sv-SE" sz="1600" dirty="0">
              <a:latin typeface="Gill Sans MT"/>
              <a:cs typeface="Gill Sans MT"/>
            </a:endParaRPr>
          </a:p>
          <a:p>
            <a:endParaRPr lang="sv-SE" sz="1800" dirty="0">
              <a:latin typeface="Gill Sans MT"/>
              <a:cs typeface="Gill Sans MT"/>
            </a:endParaRPr>
          </a:p>
          <a:p>
            <a:pPr>
              <a:spcBef>
                <a:spcPts val="50"/>
              </a:spcBef>
            </a:pPr>
            <a:endParaRPr lang="sv-SE" sz="1600" dirty="0" smtClean="0">
              <a:latin typeface="Gill Sans MT"/>
              <a:cs typeface="Gill Sans MT"/>
            </a:endParaRPr>
          </a:p>
          <a:p>
            <a:pPr>
              <a:spcBef>
                <a:spcPts val="50"/>
              </a:spcBef>
            </a:pPr>
            <a:endParaRPr lang="sv-SE" sz="1600" dirty="0">
              <a:latin typeface="Gill Sans MT"/>
              <a:cs typeface="Gill Sans MT"/>
            </a:endParaRPr>
          </a:p>
          <a:p>
            <a:pPr>
              <a:spcBef>
                <a:spcPts val="50"/>
              </a:spcBef>
            </a:pPr>
            <a:endParaRPr lang="sv-SE" sz="1600" dirty="0" smtClean="0">
              <a:latin typeface="Gill Sans MT"/>
              <a:cs typeface="Gill Sans MT"/>
            </a:endParaRPr>
          </a:p>
          <a:p>
            <a:pPr>
              <a:spcBef>
                <a:spcPts val="50"/>
              </a:spcBef>
            </a:pPr>
            <a:endParaRPr lang="sv-SE" sz="1600" dirty="0">
              <a:latin typeface="Gill Sans MT"/>
              <a:cs typeface="Gill Sans MT"/>
            </a:endParaRPr>
          </a:p>
          <a:p>
            <a:pPr>
              <a:spcBef>
                <a:spcPts val="50"/>
              </a:spcBef>
            </a:pPr>
            <a:endParaRPr lang="sv-SE" sz="1600" dirty="0">
              <a:latin typeface="Gill Sans MT"/>
              <a:cs typeface="Gill Sans M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55840" y="908720"/>
            <a:ext cx="6469839" cy="792088"/>
          </a:xfrm>
        </p:spPr>
        <p:txBody>
          <a:bodyPr anchor="t" anchorCtr="0">
            <a:normAutofit/>
          </a:bodyPr>
          <a:lstStyle/>
          <a:p>
            <a:r>
              <a:rPr lang="sv-SE" sz="3600" dirty="0" smtClean="0">
                <a:latin typeface="Museo Sans 700" panose="02000000000000000000" pitchFamily="50" charset="0"/>
                <a:cs typeface="Calibri" panose="020F0502020204030204" pitchFamily="34" charset="0"/>
              </a:rPr>
              <a:t>Mer information och material</a:t>
            </a:r>
            <a:endParaRPr lang="sv-SE" sz="3600" dirty="0">
              <a:latin typeface="Museo Sans 700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1055440" y="5349736"/>
            <a:ext cx="610870" cy="645795"/>
          </a:xfrm>
          <a:custGeom>
            <a:avLst/>
            <a:gdLst/>
            <a:ahLst/>
            <a:cxnLst/>
            <a:rect l="l" t="t" r="r" b="b"/>
            <a:pathLst>
              <a:path w="610870" h="645795">
                <a:moveTo>
                  <a:pt x="548089" y="369225"/>
                </a:moveTo>
                <a:lnTo>
                  <a:pt x="403581" y="369225"/>
                </a:lnTo>
                <a:lnTo>
                  <a:pt x="406788" y="369862"/>
                </a:lnTo>
                <a:lnTo>
                  <a:pt x="410253" y="373124"/>
                </a:lnTo>
                <a:lnTo>
                  <a:pt x="415866" y="379029"/>
                </a:lnTo>
                <a:lnTo>
                  <a:pt x="417060" y="384173"/>
                </a:lnTo>
                <a:lnTo>
                  <a:pt x="411955" y="392733"/>
                </a:lnTo>
                <a:lnTo>
                  <a:pt x="355937" y="453485"/>
                </a:lnTo>
                <a:lnTo>
                  <a:pt x="319141" y="491550"/>
                </a:lnTo>
                <a:lnTo>
                  <a:pt x="286587" y="522119"/>
                </a:lnTo>
                <a:lnTo>
                  <a:pt x="229583" y="573274"/>
                </a:lnTo>
                <a:lnTo>
                  <a:pt x="213987" y="586750"/>
                </a:lnTo>
                <a:lnTo>
                  <a:pt x="207651" y="592140"/>
                </a:lnTo>
                <a:lnTo>
                  <a:pt x="200000" y="601228"/>
                </a:lnTo>
                <a:lnTo>
                  <a:pt x="194465" y="612793"/>
                </a:lnTo>
                <a:lnTo>
                  <a:pt x="194480" y="625612"/>
                </a:lnTo>
                <a:lnTo>
                  <a:pt x="203066" y="636067"/>
                </a:lnTo>
                <a:lnTo>
                  <a:pt x="217362" y="642097"/>
                </a:lnTo>
                <a:lnTo>
                  <a:pt x="231978" y="644822"/>
                </a:lnTo>
                <a:lnTo>
                  <a:pt x="241521" y="645361"/>
                </a:lnTo>
                <a:lnTo>
                  <a:pt x="250391" y="643852"/>
                </a:lnTo>
                <a:lnTo>
                  <a:pt x="296429" y="621526"/>
                </a:lnTo>
                <a:lnTo>
                  <a:pt x="337825" y="593113"/>
                </a:lnTo>
                <a:lnTo>
                  <a:pt x="395062" y="543920"/>
                </a:lnTo>
                <a:lnTo>
                  <a:pt x="430836" y="508920"/>
                </a:lnTo>
                <a:lnTo>
                  <a:pt x="468371" y="469163"/>
                </a:lnTo>
                <a:lnTo>
                  <a:pt x="505408" y="426282"/>
                </a:lnTo>
                <a:lnTo>
                  <a:pt x="539691" y="381913"/>
                </a:lnTo>
                <a:lnTo>
                  <a:pt x="548089" y="369225"/>
                </a:lnTo>
                <a:close/>
              </a:path>
              <a:path w="610870" h="645795">
                <a:moveTo>
                  <a:pt x="596189" y="278877"/>
                </a:moveTo>
                <a:lnTo>
                  <a:pt x="304449" y="278877"/>
                </a:lnTo>
                <a:lnTo>
                  <a:pt x="318546" y="284490"/>
                </a:lnTo>
                <a:lnTo>
                  <a:pt x="320007" y="291336"/>
                </a:lnTo>
                <a:lnTo>
                  <a:pt x="290941" y="328428"/>
                </a:lnTo>
                <a:lnTo>
                  <a:pt x="266845" y="352740"/>
                </a:lnTo>
                <a:lnTo>
                  <a:pt x="116324" y="511503"/>
                </a:lnTo>
                <a:lnTo>
                  <a:pt x="93184" y="537305"/>
                </a:lnTo>
                <a:lnTo>
                  <a:pt x="86219" y="553516"/>
                </a:lnTo>
                <a:lnTo>
                  <a:pt x="96104" y="566987"/>
                </a:lnTo>
                <a:lnTo>
                  <a:pt x="123512" y="584566"/>
                </a:lnTo>
                <a:lnTo>
                  <a:pt x="133707" y="589024"/>
                </a:lnTo>
                <a:lnTo>
                  <a:pt x="147360" y="591589"/>
                </a:lnTo>
                <a:lnTo>
                  <a:pt x="162989" y="590449"/>
                </a:lnTo>
                <a:lnTo>
                  <a:pt x="179113" y="583791"/>
                </a:lnTo>
                <a:lnTo>
                  <a:pt x="221077" y="545913"/>
                </a:lnTo>
                <a:lnTo>
                  <a:pt x="292768" y="475606"/>
                </a:lnTo>
                <a:lnTo>
                  <a:pt x="390555" y="377442"/>
                </a:lnTo>
                <a:lnTo>
                  <a:pt x="398785" y="371616"/>
                </a:lnTo>
                <a:lnTo>
                  <a:pt x="403581" y="369225"/>
                </a:lnTo>
                <a:lnTo>
                  <a:pt x="548089" y="369225"/>
                </a:lnTo>
                <a:lnTo>
                  <a:pt x="568961" y="337688"/>
                </a:lnTo>
                <a:lnTo>
                  <a:pt x="590961" y="295242"/>
                </a:lnTo>
                <a:lnTo>
                  <a:pt x="596189" y="278877"/>
                </a:lnTo>
                <a:close/>
              </a:path>
              <a:path w="610870" h="645795">
                <a:moveTo>
                  <a:pt x="196779" y="226883"/>
                </a:moveTo>
                <a:lnTo>
                  <a:pt x="33169" y="401732"/>
                </a:lnTo>
                <a:lnTo>
                  <a:pt x="11068" y="426874"/>
                </a:lnTo>
                <a:lnTo>
                  <a:pt x="4767" y="436725"/>
                </a:lnTo>
                <a:lnTo>
                  <a:pt x="0" y="471022"/>
                </a:lnTo>
                <a:lnTo>
                  <a:pt x="17631" y="494779"/>
                </a:lnTo>
                <a:lnTo>
                  <a:pt x="47099" y="505764"/>
                </a:lnTo>
                <a:lnTo>
                  <a:pt x="77843" y="501749"/>
                </a:lnTo>
                <a:lnTo>
                  <a:pt x="119770" y="464747"/>
                </a:lnTo>
                <a:lnTo>
                  <a:pt x="192048" y="392132"/>
                </a:lnTo>
                <a:lnTo>
                  <a:pt x="260487" y="321209"/>
                </a:lnTo>
                <a:lnTo>
                  <a:pt x="290898" y="289278"/>
                </a:lnTo>
                <a:lnTo>
                  <a:pt x="304449" y="278877"/>
                </a:lnTo>
                <a:lnTo>
                  <a:pt x="596189" y="278877"/>
                </a:lnTo>
                <a:lnTo>
                  <a:pt x="600661" y="264882"/>
                </a:lnTo>
                <a:lnTo>
                  <a:pt x="276716" y="264882"/>
                </a:lnTo>
                <a:lnTo>
                  <a:pt x="243803" y="254705"/>
                </a:lnTo>
                <a:lnTo>
                  <a:pt x="196779" y="226883"/>
                </a:lnTo>
                <a:close/>
              </a:path>
              <a:path w="610870" h="645795">
                <a:moveTo>
                  <a:pt x="456410" y="0"/>
                </a:moveTo>
                <a:lnTo>
                  <a:pt x="356100" y="599"/>
                </a:lnTo>
                <a:lnTo>
                  <a:pt x="274631" y="19437"/>
                </a:lnTo>
                <a:lnTo>
                  <a:pt x="241025" y="31316"/>
                </a:lnTo>
                <a:lnTo>
                  <a:pt x="353934" y="104418"/>
                </a:lnTo>
                <a:lnTo>
                  <a:pt x="401823" y="149934"/>
                </a:lnTo>
                <a:lnTo>
                  <a:pt x="393920" y="186896"/>
                </a:lnTo>
                <a:lnTo>
                  <a:pt x="339450" y="234338"/>
                </a:lnTo>
                <a:lnTo>
                  <a:pt x="305328" y="257923"/>
                </a:lnTo>
                <a:lnTo>
                  <a:pt x="276716" y="264882"/>
                </a:lnTo>
                <a:lnTo>
                  <a:pt x="600661" y="264882"/>
                </a:lnTo>
                <a:lnTo>
                  <a:pt x="603433" y="256208"/>
                </a:lnTo>
                <a:lnTo>
                  <a:pt x="610861" y="196806"/>
                </a:lnTo>
                <a:lnTo>
                  <a:pt x="608409" y="148910"/>
                </a:lnTo>
                <a:lnTo>
                  <a:pt x="596553" y="109378"/>
                </a:lnTo>
                <a:lnTo>
                  <a:pt x="575770" y="75067"/>
                </a:lnTo>
                <a:lnTo>
                  <a:pt x="546537" y="42835"/>
                </a:lnTo>
                <a:lnTo>
                  <a:pt x="456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1726428" y="5348412"/>
            <a:ext cx="878205" cy="608965"/>
          </a:xfrm>
          <a:custGeom>
            <a:avLst/>
            <a:gdLst/>
            <a:ahLst/>
            <a:cxnLst/>
            <a:rect l="l" t="t" r="r" b="b"/>
            <a:pathLst>
              <a:path w="878204" h="608965">
                <a:moveTo>
                  <a:pt x="297535" y="334746"/>
                </a:moveTo>
                <a:lnTo>
                  <a:pt x="200787" y="334746"/>
                </a:lnTo>
                <a:lnTo>
                  <a:pt x="200787" y="608723"/>
                </a:lnTo>
                <a:lnTo>
                  <a:pt x="297535" y="608723"/>
                </a:lnTo>
                <a:lnTo>
                  <a:pt x="297535" y="334746"/>
                </a:lnTo>
                <a:close/>
              </a:path>
              <a:path w="878204" h="608965">
                <a:moveTo>
                  <a:pt x="297535" y="248043"/>
                </a:moveTo>
                <a:lnTo>
                  <a:pt x="96761" y="248043"/>
                </a:lnTo>
                <a:lnTo>
                  <a:pt x="96761" y="393"/>
                </a:lnTo>
                <a:lnTo>
                  <a:pt x="0" y="393"/>
                </a:lnTo>
                <a:lnTo>
                  <a:pt x="0" y="248043"/>
                </a:lnTo>
                <a:lnTo>
                  <a:pt x="0" y="334403"/>
                </a:lnTo>
                <a:lnTo>
                  <a:pt x="0" y="608723"/>
                </a:lnTo>
                <a:lnTo>
                  <a:pt x="96761" y="608723"/>
                </a:lnTo>
                <a:lnTo>
                  <a:pt x="96761" y="334403"/>
                </a:lnTo>
                <a:lnTo>
                  <a:pt x="297535" y="334403"/>
                </a:lnTo>
                <a:lnTo>
                  <a:pt x="297535" y="248043"/>
                </a:lnTo>
                <a:close/>
              </a:path>
              <a:path w="878204" h="608965">
                <a:moveTo>
                  <a:pt x="297535" y="0"/>
                </a:moveTo>
                <a:lnTo>
                  <a:pt x="200787" y="0"/>
                </a:lnTo>
                <a:lnTo>
                  <a:pt x="200787" y="247878"/>
                </a:lnTo>
                <a:lnTo>
                  <a:pt x="297535" y="247878"/>
                </a:lnTo>
                <a:lnTo>
                  <a:pt x="297535" y="0"/>
                </a:lnTo>
                <a:close/>
              </a:path>
              <a:path w="878204" h="608965">
                <a:moveTo>
                  <a:pt x="626008" y="522363"/>
                </a:moveTo>
                <a:lnTo>
                  <a:pt x="466623" y="522363"/>
                </a:lnTo>
                <a:lnTo>
                  <a:pt x="466623" y="393"/>
                </a:lnTo>
                <a:lnTo>
                  <a:pt x="369862" y="393"/>
                </a:lnTo>
                <a:lnTo>
                  <a:pt x="369862" y="522363"/>
                </a:lnTo>
                <a:lnTo>
                  <a:pt x="369862" y="608723"/>
                </a:lnTo>
                <a:lnTo>
                  <a:pt x="626008" y="608723"/>
                </a:lnTo>
                <a:lnTo>
                  <a:pt x="626008" y="522363"/>
                </a:lnTo>
                <a:close/>
              </a:path>
              <a:path w="878204" h="608965">
                <a:moveTo>
                  <a:pt x="877874" y="0"/>
                </a:moveTo>
                <a:lnTo>
                  <a:pt x="578573" y="0"/>
                </a:lnTo>
                <a:lnTo>
                  <a:pt x="578573" y="86868"/>
                </a:lnTo>
                <a:lnTo>
                  <a:pt x="679843" y="86868"/>
                </a:lnTo>
                <a:lnTo>
                  <a:pt x="679843" y="608723"/>
                </a:lnTo>
                <a:lnTo>
                  <a:pt x="776605" y="608723"/>
                </a:lnTo>
                <a:lnTo>
                  <a:pt x="776605" y="86868"/>
                </a:lnTo>
                <a:lnTo>
                  <a:pt x="877874" y="86868"/>
                </a:lnTo>
                <a:lnTo>
                  <a:pt x="877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8012" y="6082240"/>
            <a:ext cx="1222514" cy="286945"/>
          </a:xfrm>
          <a:prstGeom prst="rect">
            <a:avLst/>
          </a:prstGeom>
        </p:spPr>
      </p:pic>
      <p:pic>
        <p:nvPicPr>
          <p:cNvPr id="8" name="Picture 26" descr="Logotyp och kommunvapen - Ovanåkers komm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59" y="5736141"/>
            <a:ext cx="173263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5471656"/>
            <a:ext cx="23145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D4AE64-693B-4962-8522-DA6951A7EDA6}" vid="{CFEF34EF-E910-4C88-924A-AD67BB9786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presentation_liggande</Template>
  <TotalTime>9277</TotalTime>
  <Words>770</Words>
  <Application>Microsoft Office PowerPoint</Application>
  <PresentationFormat>Bredbild</PresentationFormat>
  <Paragraphs>120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Museo Sans 700</vt:lpstr>
      <vt:lpstr>Region Gävleborg</vt:lpstr>
      <vt:lpstr>HLT-team</vt:lpstr>
      <vt:lpstr>PowerPoint-presentation</vt:lpstr>
      <vt:lpstr>PowerPoint-presentation</vt:lpstr>
      <vt:lpstr>Vilka ingår i HLT-teamet?</vt:lpstr>
      <vt:lpstr>Ärendegång</vt:lpstr>
      <vt:lpstr>PowerPoint-presentation</vt:lpstr>
      <vt:lpstr>Målbild – Region Gävleborg Ovanåkers kommun</vt:lpstr>
      <vt:lpstr>Mer information och material</vt:lpstr>
    </vt:vector>
  </TitlesOfParts>
  <Company>Region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OCH NÄRA VÅRD</dc:title>
  <dc:creator>Landelius Anna-Carin - KOMF - Kommunikationsenhet</dc:creator>
  <cp:lastModifiedBy>Ulrica Leandersson</cp:lastModifiedBy>
  <cp:revision>68</cp:revision>
  <dcterms:created xsi:type="dcterms:W3CDTF">2022-12-20T13:31:58Z</dcterms:created>
  <dcterms:modified xsi:type="dcterms:W3CDTF">2023-03-21T09:46:09Z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_AdHocReviewCycleID">
    <vt:i4>731948735</vt:i4>
  </property>
  <property fmtid="{D5CDD505-2E9C-101B-9397-08002B2CF9AE}" pid="5" name="_EmailSubject">
    <vt:lpwstr>SV: SV: SV: ärendenr: 1673429</vt:lpwstr>
  </property>
  <property fmtid="{D5CDD505-2E9C-101B-9397-08002B2CF9AE}" pid="6" name="_AuthorEmail">
    <vt:lpwstr>rikard.samuelsson@regiongavleborg.se</vt:lpwstr>
  </property>
  <property fmtid="{D5CDD505-2E9C-101B-9397-08002B2CF9AE}" pid="7" name="_AuthorEmailDisplayName">
    <vt:lpwstr>Samuelsson Rikard - KOMF - Kommunikationsenhet</vt:lpwstr>
  </property>
</Properties>
</file>